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3823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3823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3823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910058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375147" y="12698"/>
            <a:ext cx="6817359" cy="6845300"/>
          </a:xfrm>
          <a:custGeom>
            <a:avLst/>
            <a:gdLst/>
            <a:ahLst/>
            <a:cxnLst/>
            <a:rect l="l" t="t" r="r" b="b"/>
            <a:pathLst>
              <a:path w="6817359" h="6845300">
                <a:moveTo>
                  <a:pt x="194310" y="254000"/>
                </a:moveTo>
                <a:lnTo>
                  <a:pt x="2666" y="254000"/>
                </a:lnTo>
                <a:lnTo>
                  <a:pt x="2666" y="6845300"/>
                </a:lnTo>
                <a:lnTo>
                  <a:pt x="194310" y="6845300"/>
                </a:lnTo>
                <a:lnTo>
                  <a:pt x="194310" y="254000"/>
                </a:lnTo>
                <a:close/>
              </a:path>
              <a:path w="6817359" h="6845300">
                <a:moveTo>
                  <a:pt x="6816852" y="0"/>
                </a:moveTo>
                <a:lnTo>
                  <a:pt x="0" y="0"/>
                </a:lnTo>
                <a:lnTo>
                  <a:pt x="0" y="254000"/>
                </a:lnTo>
                <a:lnTo>
                  <a:pt x="194310" y="254000"/>
                </a:lnTo>
                <a:lnTo>
                  <a:pt x="194310" y="6845300"/>
                </a:lnTo>
                <a:lnTo>
                  <a:pt x="6816852" y="6845300"/>
                </a:lnTo>
                <a:lnTo>
                  <a:pt x="6816852" y="5397500"/>
                </a:lnTo>
                <a:lnTo>
                  <a:pt x="483869" y="5397500"/>
                </a:lnTo>
                <a:lnTo>
                  <a:pt x="483869" y="3975100"/>
                </a:lnTo>
                <a:lnTo>
                  <a:pt x="226187" y="3975100"/>
                </a:lnTo>
                <a:lnTo>
                  <a:pt x="226187" y="3632200"/>
                </a:lnTo>
                <a:lnTo>
                  <a:pt x="6816852" y="3632200"/>
                </a:lnTo>
                <a:lnTo>
                  <a:pt x="6816852" y="3365500"/>
                </a:lnTo>
                <a:lnTo>
                  <a:pt x="4067333" y="3365500"/>
                </a:lnTo>
                <a:lnTo>
                  <a:pt x="3923791" y="3327400"/>
                </a:lnTo>
                <a:lnTo>
                  <a:pt x="3878103" y="3314700"/>
                </a:lnTo>
                <a:lnTo>
                  <a:pt x="226187" y="3314700"/>
                </a:lnTo>
                <a:lnTo>
                  <a:pt x="226187" y="863600"/>
                </a:lnTo>
                <a:lnTo>
                  <a:pt x="3940491" y="863600"/>
                </a:lnTo>
                <a:lnTo>
                  <a:pt x="3989143" y="850900"/>
                </a:lnTo>
                <a:lnTo>
                  <a:pt x="4040246" y="838200"/>
                </a:lnTo>
                <a:lnTo>
                  <a:pt x="4093801" y="825500"/>
                </a:lnTo>
                <a:lnTo>
                  <a:pt x="4149809" y="825500"/>
                </a:lnTo>
                <a:lnTo>
                  <a:pt x="4208272" y="812800"/>
                </a:lnTo>
                <a:lnTo>
                  <a:pt x="6816852" y="812800"/>
                </a:lnTo>
                <a:lnTo>
                  <a:pt x="6816852" y="0"/>
                </a:lnTo>
                <a:close/>
              </a:path>
              <a:path w="6817359" h="6845300">
                <a:moveTo>
                  <a:pt x="1273048" y="3632200"/>
                </a:moveTo>
                <a:lnTo>
                  <a:pt x="1178052" y="3632200"/>
                </a:lnTo>
                <a:lnTo>
                  <a:pt x="1178052" y="3975100"/>
                </a:lnTo>
                <a:lnTo>
                  <a:pt x="919352" y="3975100"/>
                </a:lnTo>
                <a:lnTo>
                  <a:pt x="919352" y="5397500"/>
                </a:lnTo>
                <a:lnTo>
                  <a:pt x="1273048" y="5397500"/>
                </a:lnTo>
                <a:lnTo>
                  <a:pt x="1273048" y="3632200"/>
                </a:lnTo>
                <a:close/>
              </a:path>
              <a:path w="6817359" h="6845300">
                <a:moveTo>
                  <a:pt x="1749327" y="4597400"/>
                </a:moveTo>
                <a:lnTo>
                  <a:pt x="1708657" y="4597400"/>
                </a:lnTo>
                <a:lnTo>
                  <a:pt x="1708657" y="5397500"/>
                </a:lnTo>
                <a:lnTo>
                  <a:pt x="1840992" y="5397500"/>
                </a:lnTo>
                <a:lnTo>
                  <a:pt x="1840992" y="4800600"/>
                </a:lnTo>
                <a:lnTo>
                  <a:pt x="1839678" y="4737100"/>
                </a:lnTo>
                <a:lnTo>
                  <a:pt x="1835721" y="4686300"/>
                </a:lnTo>
                <a:lnTo>
                  <a:pt x="1829097" y="4648200"/>
                </a:lnTo>
                <a:lnTo>
                  <a:pt x="1819782" y="4635500"/>
                </a:lnTo>
                <a:lnTo>
                  <a:pt x="1804902" y="4610100"/>
                </a:lnTo>
                <a:lnTo>
                  <a:pt x="1781413" y="4610100"/>
                </a:lnTo>
                <a:lnTo>
                  <a:pt x="1749327" y="4597400"/>
                </a:lnTo>
                <a:close/>
              </a:path>
              <a:path w="6817359" h="6845300">
                <a:moveTo>
                  <a:pt x="2410459" y="3632200"/>
                </a:moveTo>
                <a:lnTo>
                  <a:pt x="1888964" y="3632200"/>
                </a:lnTo>
                <a:lnTo>
                  <a:pt x="1931820" y="3644900"/>
                </a:lnTo>
                <a:lnTo>
                  <a:pt x="1998852" y="3644900"/>
                </a:lnTo>
                <a:lnTo>
                  <a:pt x="2040900" y="3670300"/>
                </a:lnTo>
                <a:lnTo>
                  <a:pt x="2079716" y="3683000"/>
                </a:lnTo>
                <a:lnTo>
                  <a:pt x="2115301" y="3708400"/>
                </a:lnTo>
                <a:lnTo>
                  <a:pt x="2147656" y="3746500"/>
                </a:lnTo>
                <a:lnTo>
                  <a:pt x="2176779" y="3784600"/>
                </a:lnTo>
                <a:lnTo>
                  <a:pt x="2210476" y="3848100"/>
                </a:lnTo>
                <a:lnTo>
                  <a:pt x="2223119" y="3886200"/>
                </a:lnTo>
                <a:lnTo>
                  <a:pt x="2232957" y="3937000"/>
                </a:lnTo>
                <a:lnTo>
                  <a:pt x="2239987" y="3987800"/>
                </a:lnTo>
                <a:lnTo>
                  <a:pt x="2244207" y="4051300"/>
                </a:lnTo>
                <a:lnTo>
                  <a:pt x="2245613" y="4114800"/>
                </a:lnTo>
                <a:lnTo>
                  <a:pt x="2244259" y="4178300"/>
                </a:lnTo>
                <a:lnTo>
                  <a:pt x="2240200" y="4229100"/>
                </a:lnTo>
                <a:lnTo>
                  <a:pt x="2233437" y="4279900"/>
                </a:lnTo>
                <a:lnTo>
                  <a:pt x="2223976" y="4318000"/>
                </a:lnTo>
                <a:lnTo>
                  <a:pt x="2211820" y="4356100"/>
                </a:lnTo>
                <a:lnTo>
                  <a:pt x="2166782" y="4419600"/>
                </a:lnTo>
                <a:lnTo>
                  <a:pt x="2124805" y="4445000"/>
                </a:lnTo>
                <a:lnTo>
                  <a:pt x="2071064" y="4457700"/>
                </a:lnTo>
                <a:lnTo>
                  <a:pt x="2005583" y="4470400"/>
                </a:lnTo>
                <a:lnTo>
                  <a:pt x="2064948" y="4495800"/>
                </a:lnTo>
                <a:lnTo>
                  <a:pt x="2113692" y="4508500"/>
                </a:lnTo>
                <a:lnTo>
                  <a:pt x="2151816" y="4533900"/>
                </a:lnTo>
                <a:lnTo>
                  <a:pt x="2199491" y="4584700"/>
                </a:lnTo>
                <a:lnTo>
                  <a:pt x="2215435" y="4622800"/>
                </a:lnTo>
                <a:lnTo>
                  <a:pt x="2227165" y="4648200"/>
                </a:lnTo>
                <a:lnTo>
                  <a:pt x="2238607" y="4686300"/>
                </a:lnTo>
                <a:lnTo>
                  <a:pt x="2241663" y="4737100"/>
                </a:lnTo>
                <a:lnTo>
                  <a:pt x="2243854" y="4787900"/>
                </a:lnTo>
                <a:lnTo>
                  <a:pt x="2245173" y="4851400"/>
                </a:lnTo>
                <a:lnTo>
                  <a:pt x="2245540" y="4914900"/>
                </a:lnTo>
                <a:lnTo>
                  <a:pt x="2245613" y="5397500"/>
                </a:lnTo>
                <a:lnTo>
                  <a:pt x="2410459" y="5397500"/>
                </a:lnTo>
                <a:lnTo>
                  <a:pt x="2410459" y="3632200"/>
                </a:lnTo>
                <a:close/>
              </a:path>
              <a:path w="6817359" h="6845300">
                <a:moveTo>
                  <a:pt x="3291078" y="3632200"/>
                </a:moveTo>
                <a:lnTo>
                  <a:pt x="3136773" y="3632200"/>
                </a:lnTo>
                <a:lnTo>
                  <a:pt x="3136773" y="3975100"/>
                </a:lnTo>
                <a:lnTo>
                  <a:pt x="2846070" y="3975100"/>
                </a:lnTo>
                <a:lnTo>
                  <a:pt x="2846070" y="4318000"/>
                </a:lnTo>
                <a:lnTo>
                  <a:pt x="3118104" y="4318000"/>
                </a:lnTo>
                <a:lnTo>
                  <a:pt x="3118104" y="4648200"/>
                </a:lnTo>
                <a:lnTo>
                  <a:pt x="2846070" y="4648200"/>
                </a:lnTo>
                <a:lnTo>
                  <a:pt x="2846070" y="5041900"/>
                </a:lnTo>
                <a:lnTo>
                  <a:pt x="3165729" y="5041900"/>
                </a:lnTo>
                <a:lnTo>
                  <a:pt x="3165729" y="5397500"/>
                </a:lnTo>
                <a:lnTo>
                  <a:pt x="3291078" y="5397500"/>
                </a:lnTo>
                <a:lnTo>
                  <a:pt x="3291078" y="3632200"/>
                </a:lnTo>
                <a:close/>
              </a:path>
              <a:path w="6817359" h="6845300">
                <a:moveTo>
                  <a:pt x="3655313" y="4584700"/>
                </a:moveTo>
                <a:lnTo>
                  <a:pt x="3655313" y="5397500"/>
                </a:lnTo>
                <a:lnTo>
                  <a:pt x="3881881" y="5397500"/>
                </a:lnTo>
                <a:lnTo>
                  <a:pt x="3655313" y="4584700"/>
                </a:lnTo>
                <a:close/>
              </a:path>
              <a:path w="6817359" h="6845300">
                <a:moveTo>
                  <a:pt x="4437760" y="3632200"/>
                </a:moveTo>
                <a:lnTo>
                  <a:pt x="4263644" y="3632200"/>
                </a:lnTo>
                <a:lnTo>
                  <a:pt x="4263644" y="5397500"/>
                </a:lnTo>
                <a:lnTo>
                  <a:pt x="4437760" y="5397500"/>
                </a:lnTo>
                <a:lnTo>
                  <a:pt x="4437760" y="3632200"/>
                </a:lnTo>
                <a:close/>
              </a:path>
              <a:path w="6817359" h="6845300">
                <a:moveTo>
                  <a:pt x="5512561" y="3632200"/>
                </a:moveTo>
                <a:lnTo>
                  <a:pt x="5078206" y="3632200"/>
                </a:lnTo>
                <a:lnTo>
                  <a:pt x="5121973" y="3644900"/>
                </a:lnTo>
                <a:lnTo>
                  <a:pt x="5159359" y="3644900"/>
                </a:lnTo>
                <a:lnTo>
                  <a:pt x="5190362" y="3657600"/>
                </a:lnTo>
                <a:lnTo>
                  <a:pt x="5242655" y="3670300"/>
                </a:lnTo>
                <a:lnTo>
                  <a:pt x="5288280" y="3695700"/>
                </a:lnTo>
                <a:lnTo>
                  <a:pt x="5327237" y="3721100"/>
                </a:lnTo>
                <a:lnTo>
                  <a:pt x="5359527" y="3759200"/>
                </a:lnTo>
                <a:lnTo>
                  <a:pt x="5385841" y="3797300"/>
                </a:lnTo>
                <a:lnTo>
                  <a:pt x="5406691" y="3835400"/>
                </a:lnTo>
                <a:lnTo>
                  <a:pt x="5422088" y="3873500"/>
                </a:lnTo>
                <a:lnTo>
                  <a:pt x="5432044" y="3911600"/>
                </a:lnTo>
                <a:lnTo>
                  <a:pt x="5439135" y="3975100"/>
                </a:lnTo>
                <a:lnTo>
                  <a:pt x="5441794" y="4013200"/>
                </a:lnTo>
                <a:lnTo>
                  <a:pt x="5443862" y="4064000"/>
                </a:lnTo>
                <a:lnTo>
                  <a:pt x="5445340" y="4114800"/>
                </a:lnTo>
                <a:lnTo>
                  <a:pt x="5446226" y="4178300"/>
                </a:lnTo>
                <a:lnTo>
                  <a:pt x="5446423" y="4229100"/>
                </a:lnTo>
                <a:lnTo>
                  <a:pt x="5446522" y="4864100"/>
                </a:lnTo>
                <a:lnTo>
                  <a:pt x="5445929" y="4940300"/>
                </a:lnTo>
                <a:lnTo>
                  <a:pt x="5444156" y="5003800"/>
                </a:lnTo>
                <a:lnTo>
                  <a:pt x="5441203" y="5067300"/>
                </a:lnTo>
                <a:lnTo>
                  <a:pt x="5437076" y="5118100"/>
                </a:lnTo>
                <a:lnTo>
                  <a:pt x="5431778" y="5156200"/>
                </a:lnTo>
                <a:lnTo>
                  <a:pt x="5412690" y="5219700"/>
                </a:lnTo>
                <a:lnTo>
                  <a:pt x="5396150" y="5257800"/>
                </a:lnTo>
                <a:lnTo>
                  <a:pt x="5351272" y="5308600"/>
                </a:lnTo>
                <a:lnTo>
                  <a:pt x="5292312" y="5346700"/>
                </a:lnTo>
                <a:lnTo>
                  <a:pt x="5220970" y="5372100"/>
                </a:lnTo>
                <a:lnTo>
                  <a:pt x="5186753" y="5384800"/>
                </a:lnTo>
                <a:lnTo>
                  <a:pt x="5146269" y="5384800"/>
                </a:lnTo>
                <a:lnTo>
                  <a:pt x="5099501" y="5397500"/>
                </a:lnTo>
                <a:lnTo>
                  <a:pt x="5818758" y="5397500"/>
                </a:lnTo>
                <a:lnTo>
                  <a:pt x="5818758" y="4749800"/>
                </a:lnTo>
                <a:lnTo>
                  <a:pt x="5512561" y="3632200"/>
                </a:lnTo>
                <a:close/>
              </a:path>
              <a:path w="6817359" h="6845300">
                <a:moveTo>
                  <a:pt x="6816852" y="3632200"/>
                </a:moveTo>
                <a:lnTo>
                  <a:pt x="6534658" y="3632200"/>
                </a:lnTo>
                <a:lnTo>
                  <a:pt x="6534658" y="3644900"/>
                </a:lnTo>
                <a:lnTo>
                  <a:pt x="6222237" y="4749800"/>
                </a:lnTo>
                <a:lnTo>
                  <a:pt x="6222237" y="5397500"/>
                </a:lnTo>
                <a:lnTo>
                  <a:pt x="6816852" y="5397500"/>
                </a:lnTo>
                <a:lnTo>
                  <a:pt x="6816852" y="3632200"/>
                </a:lnTo>
                <a:close/>
              </a:path>
              <a:path w="6817359" h="6845300">
                <a:moveTo>
                  <a:pt x="4906107" y="3924300"/>
                </a:moveTo>
                <a:lnTo>
                  <a:pt x="4873244" y="3924300"/>
                </a:lnTo>
                <a:lnTo>
                  <a:pt x="4873244" y="5092700"/>
                </a:lnTo>
                <a:lnTo>
                  <a:pt x="4915846" y="5092700"/>
                </a:lnTo>
                <a:lnTo>
                  <a:pt x="4949364" y="5080000"/>
                </a:lnTo>
                <a:lnTo>
                  <a:pt x="4989195" y="5054600"/>
                </a:lnTo>
                <a:lnTo>
                  <a:pt x="5005482" y="4978400"/>
                </a:lnTo>
                <a:lnTo>
                  <a:pt x="5009554" y="4914900"/>
                </a:lnTo>
                <a:lnTo>
                  <a:pt x="5010911" y="4838700"/>
                </a:lnTo>
                <a:lnTo>
                  <a:pt x="5010911" y="4152900"/>
                </a:lnTo>
                <a:lnTo>
                  <a:pt x="5010459" y="4089400"/>
                </a:lnTo>
                <a:lnTo>
                  <a:pt x="5009102" y="4051300"/>
                </a:lnTo>
                <a:lnTo>
                  <a:pt x="5006840" y="4013200"/>
                </a:lnTo>
                <a:lnTo>
                  <a:pt x="4998886" y="3975100"/>
                </a:lnTo>
                <a:lnTo>
                  <a:pt x="4970526" y="3949700"/>
                </a:lnTo>
                <a:lnTo>
                  <a:pt x="4954736" y="3937000"/>
                </a:lnTo>
                <a:lnTo>
                  <a:pt x="4933267" y="3937000"/>
                </a:lnTo>
                <a:lnTo>
                  <a:pt x="4906107" y="3924300"/>
                </a:lnTo>
                <a:close/>
              </a:path>
              <a:path w="6817359" h="6845300">
                <a:moveTo>
                  <a:pt x="3899407" y="3632200"/>
                </a:moveTo>
                <a:lnTo>
                  <a:pt x="3655313" y="3632200"/>
                </a:lnTo>
                <a:lnTo>
                  <a:pt x="3899407" y="4419600"/>
                </a:lnTo>
                <a:lnTo>
                  <a:pt x="3899407" y="3632200"/>
                </a:lnTo>
                <a:close/>
              </a:path>
              <a:path w="6817359" h="6845300">
                <a:moveTo>
                  <a:pt x="1743446" y="3924300"/>
                </a:moveTo>
                <a:lnTo>
                  <a:pt x="1708657" y="3924300"/>
                </a:lnTo>
                <a:lnTo>
                  <a:pt x="1708657" y="4318000"/>
                </a:lnTo>
                <a:lnTo>
                  <a:pt x="1771046" y="4318000"/>
                </a:lnTo>
                <a:lnTo>
                  <a:pt x="1794025" y="4305300"/>
                </a:lnTo>
                <a:lnTo>
                  <a:pt x="1811527" y="4305300"/>
                </a:lnTo>
                <a:lnTo>
                  <a:pt x="1824436" y="4279900"/>
                </a:lnTo>
                <a:lnTo>
                  <a:pt x="1833641" y="4254500"/>
                </a:lnTo>
                <a:lnTo>
                  <a:pt x="1839156" y="4216400"/>
                </a:lnTo>
                <a:lnTo>
                  <a:pt x="1840992" y="4165600"/>
                </a:lnTo>
                <a:lnTo>
                  <a:pt x="1840992" y="4064000"/>
                </a:lnTo>
                <a:lnTo>
                  <a:pt x="1839225" y="4025900"/>
                </a:lnTo>
                <a:lnTo>
                  <a:pt x="1825025" y="3975100"/>
                </a:lnTo>
                <a:lnTo>
                  <a:pt x="1795400" y="3937000"/>
                </a:lnTo>
                <a:lnTo>
                  <a:pt x="1772364" y="3937000"/>
                </a:lnTo>
                <a:lnTo>
                  <a:pt x="1743446" y="3924300"/>
                </a:lnTo>
                <a:close/>
              </a:path>
              <a:path w="6817359" h="6845300">
                <a:moveTo>
                  <a:pt x="6139815" y="3632200"/>
                </a:moveTo>
                <a:lnTo>
                  <a:pt x="5912611" y="3632200"/>
                </a:lnTo>
                <a:lnTo>
                  <a:pt x="5925610" y="3695700"/>
                </a:lnTo>
                <a:lnTo>
                  <a:pt x="5937773" y="3771900"/>
                </a:lnTo>
                <a:lnTo>
                  <a:pt x="5949099" y="3835400"/>
                </a:lnTo>
                <a:lnTo>
                  <a:pt x="5959588" y="3898900"/>
                </a:lnTo>
                <a:lnTo>
                  <a:pt x="5969241" y="3949700"/>
                </a:lnTo>
                <a:lnTo>
                  <a:pt x="5978056" y="4013200"/>
                </a:lnTo>
                <a:lnTo>
                  <a:pt x="5986033" y="4064000"/>
                </a:lnTo>
                <a:lnTo>
                  <a:pt x="5993173" y="4102100"/>
                </a:lnTo>
                <a:lnTo>
                  <a:pt x="5999475" y="4152900"/>
                </a:lnTo>
                <a:lnTo>
                  <a:pt x="6004938" y="4191000"/>
                </a:lnTo>
                <a:lnTo>
                  <a:pt x="6009563" y="4229100"/>
                </a:lnTo>
                <a:lnTo>
                  <a:pt x="6013349" y="4267200"/>
                </a:lnTo>
                <a:lnTo>
                  <a:pt x="6016295" y="4292600"/>
                </a:lnTo>
                <a:lnTo>
                  <a:pt x="6018403" y="4318000"/>
                </a:lnTo>
                <a:lnTo>
                  <a:pt x="6023847" y="4279900"/>
                </a:lnTo>
                <a:lnTo>
                  <a:pt x="6029787" y="4241800"/>
                </a:lnTo>
                <a:lnTo>
                  <a:pt x="6036221" y="4191000"/>
                </a:lnTo>
                <a:lnTo>
                  <a:pt x="6043150" y="4152900"/>
                </a:lnTo>
                <a:lnTo>
                  <a:pt x="6050576" y="4102100"/>
                </a:lnTo>
                <a:lnTo>
                  <a:pt x="6058497" y="4051300"/>
                </a:lnTo>
                <a:lnTo>
                  <a:pt x="6066917" y="4013200"/>
                </a:lnTo>
                <a:lnTo>
                  <a:pt x="6075833" y="3962400"/>
                </a:lnTo>
                <a:lnTo>
                  <a:pt x="6085248" y="3898900"/>
                </a:lnTo>
                <a:lnTo>
                  <a:pt x="6095162" y="3848100"/>
                </a:lnTo>
                <a:lnTo>
                  <a:pt x="6105574" y="3797300"/>
                </a:lnTo>
                <a:lnTo>
                  <a:pt x="6116487" y="3746500"/>
                </a:lnTo>
                <a:lnTo>
                  <a:pt x="6127900" y="3683000"/>
                </a:lnTo>
                <a:lnTo>
                  <a:pt x="6139815" y="3632200"/>
                </a:lnTo>
                <a:close/>
              </a:path>
              <a:path w="6817359" h="6845300">
                <a:moveTo>
                  <a:pt x="4493386" y="3136900"/>
                </a:moveTo>
                <a:lnTo>
                  <a:pt x="4467493" y="3175000"/>
                </a:lnTo>
                <a:lnTo>
                  <a:pt x="4439033" y="3213100"/>
                </a:lnTo>
                <a:lnTo>
                  <a:pt x="4408000" y="3251200"/>
                </a:lnTo>
                <a:lnTo>
                  <a:pt x="4374389" y="3276600"/>
                </a:lnTo>
                <a:lnTo>
                  <a:pt x="4338193" y="3302000"/>
                </a:lnTo>
                <a:lnTo>
                  <a:pt x="4299423" y="3327400"/>
                </a:lnTo>
                <a:lnTo>
                  <a:pt x="4257947" y="3340100"/>
                </a:lnTo>
                <a:lnTo>
                  <a:pt x="4213770" y="3352800"/>
                </a:lnTo>
                <a:lnTo>
                  <a:pt x="4166899" y="3365500"/>
                </a:lnTo>
                <a:lnTo>
                  <a:pt x="6816852" y="3365500"/>
                </a:lnTo>
                <a:lnTo>
                  <a:pt x="6816852" y="3314700"/>
                </a:lnTo>
                <a:lnTo>
                  <a:pt x="4549012" y="3314700"/>
                </a:lnTo>
                <a:lnTo>
                  <a:pt x="4493386" y="3136900"/>
                </a:lnTo>
                <a:close/>
              </a:path>
              <a:path w="6817359" h="6845300">
                <a:moveTo>
                  <a:pt x="752728" y="1701800"/>
                </a:moveTo>
                <a:lnTo>
                  <a:pt x="751966" y="3314700"/>
                </a:lnTo>
                <a:lnTo>
                  <a:pt x="973454" y="3314700"/>
                </a:lnTo>
                <a:lnTo>
                  <a:pt x="752728" y="1701800"/>
                </a:lnTo>
                <a:close/>
              </a:path>
              <a:path w="6817359" h="6845300">
                <a:moveTo>
                  <a:pt x="1555623" y="1663700"/>
                </a:moveTo>
                <a:lnTo>
                  <a:pt x="1346327" y="3314700"/>
                </a:lnTo>
                <a:lnTo>
                  <a:pt x="1556384" y="3314700"/>
                </a:lnTo>
                <a:lnTo>
                  <a:pt x="1555623" y="1663700"/>
                </a:lnTo>
                <a:close/>
              </a:path>
              <a:path w="6817359" h="6845300">
                <a:moveTo>
                  <a:pt x="2326767" y="863600"/>
                </a:moveTo>
                <a:lnTo>
                  <a:pt x="2082165" y="863600"/>
                </a:lnTo>
                <a:lnTo>
                  <a:pt x="2082165" y="3314700"/>
                </a:lnTo>
                <a:lnTo>
                  <a:pt x="2326767" y="3314700"/>
                </a:lnTo>
                <a:lnTo>
                  <a:pt x="2326767" y="863600"/>
                </a:lnTo>
                <a:close/>
              </a:path>
              <a:path w="6817359" h="6845300">
                <a:moveTo>
                  <a:pt x="3940491" y="863600"/>
                </a:moveTo>
                <a:lnTo>
                  <a:pt x="3329812" y="863600"/>
                </a:lnTo>
                <a:lnTo>
                  <a:pt x="3329812" y="1358900"/>
                </a:lnTo>
                <a:lnTo>
                  <a:pt x="2928366" y="1358900"/>
                </a:lnTo>
                <a:lnTo>
                  <a:pt x="2928366" y="1816100"/>
                </a:lnTo>
                <a:lnTo>
                  <a:pt x="3304031" y="1816100"/>
                </a:lnTo>
                <a:lnTo>
                  <a:pt x="3304031" y="2286000"/>
                </a:lnTo>
                <a:lnTo>
                  <a:pt x="2928366" y="2286000"/>
                </a:lnTo>
                <a:lnTo>
                  <a:pt x="2928366" y="2819400"/>
                </a:lnTo>
                <a:lnTo>
                  <a:pt x="3369818" y="2819400"/>
                </a:lnTo>
                <a:lnTo>
                  <a:pt x="3369818" y="3314700"/>
                </a:lnTo>
                <a:lnTo>
                  <a:pt x="3878103" y="3314700"/>
                </a:lnTo>
                <a:lnTo>
                  <a:pt x="3833495" y="3289300"/>
                </a:lnTo>
                <a:lnTo>
                  <a:pt x="3791184" y="3263900"/>
                </a:lnTo>
                <a:lnTo>
                  <a:pt x="3752393" y="3225800"/>
                </a:lnTo>
                <a:lnTo>
                  <a:pt x="3717131" y="3200400"/>
                </a:lnTo>
                <a:lnTo>
                  <a:pt x="3685403" y="3162300"/>
                </a:lnTo>
                <a:lnTo>
                  <a:pt x="3657217" y="3124200"/>
                </a:lnTo>
                <a:lnTo>
                  <a:pt x="3632580" y="3098800"/>
                </a:lnTo>
                <a:lnTo>
                  <a:pt x="3607206" y="3048000"/>
                </a:lnTo>
                <a:lnTo>
                  <a:pt x="3585946" y="2997200"/>
                </a:lnTo>
                <a:lnTo>
                  <a:pt x="3568801" y="2946400"/>
                </a:lnTo>
                <a:lnTo>
                  <a:pt x="3555771" y="2908300"/>
                </a:lnTo>
                <a:lnTo>
                  <a:pt x="3546855" y="2857500"/>
                </a:lnTo>
                <a:lnTo>
                  <a:pt x="3542307" y="2819400"/>
                </a:lnTo>
                <a:lnTo>
                  <a:pt x="3538458" y="2768600"/>
                </a:lnTo>
                <a:lnTo>
                  <a:pt x="3535309" y="2717800"/>
                </a:lnTo>
                <a:lnTo>
                  <a:pt x="3532860" y="2667000"/>
                </a:lnTo>
                <a:lnTo>
                  <a:pt x="3531110" y="2603500"/>
                </a:lnTo>
                <a:lnTo>
                  <a:pt x="3530060" y="2540000"/>
                </a:lnTo>
                <a:lnTo>
                  <a:pt x="3529710" y="2476500"/>
                </a:lnTo>
                <a:lnTo>
                  <a:pt x="3529770" y="1739900"/>
                </a:lnTo>
                <a:lnTo>
                  <a:pt x="3530065" y="1676400"/>
                </a:lnTo>
                <a:lnTo>
                  <a:pt x="3531130" y="1612900"/>
                </a:lnTo>
                <a:lnTo>
                  <a:pt x="3532906" y="1562100"/>
                </a:lnTo>
                <a:lnTo>
                  <a:pt x="3535396" y="1498600"/>
                </a:lnTo>
                <a:lnTo>
                  <a:pt x="3538601" y="1447800"/>
                </a:lnTo>
                <a:lnTo>
                  <a:pt x="3542521" y="1397000"/>
                </a:lnTo>
                <a:lnTo>
                  <a:pt x="3547160" y="1358900"/>
                </a:lnTo>
                <a:lnTo>
                  <a:pt x="3552518" y="1308100"/>
                </a:lnTo>
                <a:lnTo>
                  <a:pt x="3558596" y="1270000"/>
                </a:lnTo>
                <a:lnTo>
                  <a:pt x="3565398" y="1244600"/>
                </a:lnTo>
                <a:lnTo>
                  <a:pt x="3578305" y="1193800"/>
                </a:lnTo>
                <a:lnTo>
                  <a:pt x="3596671" y="1155700"/>
                </a:lnTo>
                <a:lnTo>
                  <a:pt x="3620495" y="1104900"/>
                </a:lnTo>
                <a:lnTo>
                  <a:pt x="3649777" y="1066800"/>
                </a:lnTo>
                <a:lnTo>
                  <a:pt x="3684518" y="1028700"/>
                </a:lnTo>
                <a:lnTo>
                  <a:pt x="3724718" y="990600"/>
                </a:lnTo>
                <a:lnTo>
                  <a:pt x="3770376" y="952500"/>
                </a:lnTo>
                <a:lnTo>
                  <a:pt x="3809233" y="927100"/>
                </a:lnTo>
                <a:lnTo>
                  <a:pt x="3850537" y="901700"/>
                </a:lnTo>
                <a:lnTo>
                  <a:pt x="3894290" y="876300"/>
                </a:lnTo>
                <a:lnTo>
                  <a:pt x="3940491" y="863600"/>
                </a:lnTo>
                <a:close/>
              </a:path>
              <a:path w="6817359" h="6845300">
                <a:moveTo>
                  <a:pt x="5188504" y="2006600"/>
                </a:moveTo>
                <a:lnTo>
                  <a:pt x="4926965" y="2006600"/>
                </a:lnTo>
                <a:lnTo>
                  <a:pt x="4926965" y="3314700"/>
                </a:lnTo>
                <a:lnTo>
                  <a:pt x="5024755" y="3314700"/>
                </a:lnTo>
                <a:lnTo>
                  <a:pt x="5188504" y="2006600"/>
                </a:lnTo>
                <a:close/>
              </a:path>
              <a:path w="6817359" h="6845300">
                <a:moveTo>
                  <a:pt x="5898007" y="2870200"/>
                </a:moveTo>
                <a:lnTo>
                  <a:pt x="5682869" y="2870200"/>
                </a:lnTo>
                <a:lnTo>
                  <a:pt x="5646674" y="3314700"/>
                </a:lnTo>
                <a:lnTo>
                  <a:pt x="5930265" y="3314700"/>
                </a:lnTo>
                <a:lnTo>
                  <a:pt x="5898007" y="2870200"/>
                </a:lnTo>
                <a:close/>
              </a:path>
              <a:path w="6817359" h="6845300">
                <a:moveTo>
                  <a:pt x="6816852" y="863600"/>
                </a:moveTo>
                <a:lnTo>
                  <a:pt x="6201029" y="863600"/>
                </a:lnTo>
                <a:lnTo>
                  <a:pt x="6534658" y="3238500"/>
                </a:lnTo>
                <a:lnTo>
                  <a:pt x="6534658" y="3314700"/>
                </a:lnTo>
                <a:lnTo>
                  <a:pt x="6816852" y="3314700"/>
                </a:lnTo>
                <a:lnTo>
                  <a:pt x="6816852" y="863600"/>
                </a:lnTo>
                <a:close/>
              </a:path>
              <a:path w="6817359" h="6845300">
                <a:moveTo>
                  <a:pt x="4256109" y="1231900"/>
                </a:moveTo>
                <a:lnTo>
                  <a:pt x="4201271" y="1231900"/>
                </a:lnTo>
                <a:lnTo>
                  <a:pt x="4180078" y="1244600"/>
                </a:lnTo>
                <a:lnTo>
                  <a:pt x="4163361" y="1257300"/>
                </a:lnTo>
                <a:lnTo>
                  <a:pt x="4151122" y="1282700"/>
                </a:lnTo>
                <a:lnTo>
                  <a:pt x="4143927" y="1295400"/>
                </a:lnTo>
                <a:lnTo>
                  <a:pt x="4138342" y="1333500"/>
                </a:lnTo>
                <a:lnTo>
                  <a:pt x="4134361" y="1384300"/>
                </a:lnTo>
                <a:lnTo>
                  <a:pt x="4131976" y="1435100"/>
                </a:lnTo>
                <a:lnTo>
                  <a:pt x="4131182" y="1511300"/>
                </a:lnTo>
                <a:lnTo>
                  <a:pt x="4131182" y="2679700"/>
                </a:lnTo>
                <a:lnTo>
                  <a:pt x="4132423" y="2755900"/>
                </a:lnTo>
                <a:lnTo>
                  <a:pt x="4136151" y="2819400"/>
                </a:lnTo>
                <a:lnTo>
                  <a:pt x="4142380" y="2870200"/>
                </a:lnTo>
                <a:lnTo>
                  <a:pt x="4163623" y="2921000"/>
                </a:lnTo>
                <a:lnTo>
                  <a:pt x="4203628" y="2946400"/>
                </a:lnTo>
                <a:lnTo>
                  <a:pt x="4261425" y="2946400"/>
                </a:lnTo>
                <a:lnTo>
                  <a:pt x="4286408" y="2933700"/>
                </a:lnTo>
                <a:lnTo>
                  <a:pt x="4306105" y="2921000"/>
                </a:lnTo>
                <a:lnTo>
                  <a:pt x="4320540" y="2895600"/>
                </a:lnTo>
                <a:lnTo>
                  <a:pt x="4328981" y="2857500"/>
                </a:lnTo>
                <a:lnTo>
                  <a:pt x="4335558" y="2832100"/>
                </a:lnTo>
                <a:lnTo>
                  <a:pt x="4340263" y="2781300"/>
                </a:lnTo>
                <a:lnTo>
                  <a:pt x="4343091" y="2730500"/>
                </a:lnTo>
                <a:lnTo>
                  <a:pt x="4344034" y="2667000"/>
                </a:lnTo>
                <a:lnTo>
                  <a:pt x="4344034" y="2374900"/>
                </a:lnTo>
                <a:lnTo>
                  <a:pt x="4222623" y="2374900"/>
                </a:lnTo>
                <a:lnTo>
                  <a:pt x="4222623" y="2006600"/>
                </a:lnTo>
                <a:lnTo>
                  <a:pt x="5188504" y="2006600"/>
                </a:lnTo>
                <a:lnTo>
                  <a:pt x="5218710" y="1765300"/>
                </a:lnTo>
                <a:lnTo>
                  <a:pt x="4325493" y="1765300"/>
                </a:lnTo>
                <a:lnTo>
                  <a:pt x="4325378" y="1536700"/>
                </a:lnTo>
                <a:lnTo>
                  <a:pt x="4324807" y="1473200"/>
                </a:lnTo>
                <a:lnTo>
                  <a:pt x="4322749" y="1409700"/>
                </a:lnTo>
                <a:lnTo>
                  <a:pt x="4319320" y="1346200"/>
                </a:lnTo>
                <a:lnTo>
                  <a:pt x="4314520" y="1308100"/>
                </a:lnTo>
                <a:lnTo>
                  <a:pt x="4296824" y="1257300"/>
                </a:lnTo>
                <a:lnTo>
                  <a:pt x="4279407" y="1244600"/>
                </a:lnTo>
                <a:lnTo>
                  <a:pt x="4256109" y="1231900"/>
                </a:lnTo>
                <a:close/>
              </a:path>
              <a:path w="6817359" h="6845300">
                <a:moveTo>
                  <a:pt x="5790692" y="1409700"/>
                </a:moveTo>
                <a:lnTo>
                  <a:pt x="5781662" y="1485900"/>
                </a:lnTo>
                <a:lnTo>
                  <a:pt x="5772975" y="1549400"/>
                </a:lnTo>
                <a:lnTo>
                  <a:pt x="5764631" y="1612900"/>
                </a:lnTo>
                <a:lnTo>
                  <a:pt x="5756630" y="1676400"/>
                </a:lnTo>
                <a:lnTo>
                  <a:pt x="5748972" y="1739900"/>
                </a:lnTo>
                <a:lnTo>
                  <a:pt x="5741657" y="1803400"/>
                </a:lnTo>
                <a:lnTo>
                  <a:pt x="5734684" y="1854200"/>
                </a:lnTo>
                <a:lnTo>
                  <a:pt x="5728055" y="1917700"/>
                </a:lnTo>
                <a:lnTo>
                  <a:pt x="5721769" y="1968500"/>
                </a:lnTo>
                <a:lnTo>
                  <a:pt x="5715825" y="2019300"/>
                </a:lnTo>
                <a:lnTo>
                  <a:pt x="5710224" y="2070100"/>
                </a:lnTo>
                <a:lnTo>
                  <a:pt x="5704966" y="2120900"/>
                </a:lnTo>
                <a:lnTo>
                  <a:pt x="5700052" y="2171700"/>
                </a:lnTo>
                <a:lnTo>
                  <a:pt x="5695480" y="2209800"/>
                </a:lnTo>
                <a:lnTo>
                  <a:pt x="5691251" y="2247900"/>
                </a:lnTo>
                <a:lnTo>
                  <a:pt x="5687364" y="2298700"/>
                </a:lnTo>
                <a:lnTo>
                  <a:pt x="5683821" y="2336800"/>
                </a:lnTo>
                <a:lnTo>
                  <a:pt x="5680621" y="2374900"/>
                </a:lnTo>
                <a:lnTo>
                  <a:pt x="5677763" y="2400300"/>
                </a:lnTo>
                <a:lnTo>
                  <a:pt x="5675249" y="2438400"/>
                </a:lnTo>
                <a:lnTo>
                  <a:pt x="5882258" y="2438400"/>
                </a:lnTo>
                <a:lnTo>
                  <a:pt x="5877686" y="2400300"/>
                </a:lnTo>
                <a:lnTo>
                  <a:pt x="5873114" y="2349500"/>
                </a:lnTo>
                <a:lnTo>
                  <a:pt x="5868542" y="2311400"/>
                </a:lnTo>
                <a:lnTo>
                  <a:pt x="5863969" y="2260600"/>
                </a:lnTo>
                <a:lnTo>
                  <a:pt x="5859397" y="2222500"/>
                </a:lnTo>
                <a:lnTo>
                  <a:pt x="5850249" y="2120900"/>
                </a:lnTo>
                <a:lnTo>
                  <a:pt x="5845674" y="2082800"/>
                </a:lnTo>
                <a:lnTo>
                  <a:pt x="5831945" y="1930400"/>
                </a:lnTo>
                <a:lnTo>
                  <a:pt x="5827367" y="1866900"/>
                </a:lnTo>
                <a:lnTo>
                  <a:pt x="5818207" y="1765300"/>
                </a:lnTo>
                <a:lnTo>
                  <a:pt x="5813625" y="1701800"/>
                </a:lnTo>
                <a:lnTo>
                  <a:pt x="5809041" y="1651000"/>
                </a:lnTo>
                <a:lnTo>
                  <a:pt x="5804457" y="1587500"/>
                </a:lnTo>
                <a:lnTo>
                  <a:pt x="5799870" y="1536700"/>
                </a:lnTo>
                <a:lnTo>
                  <a:pt x="5790692" y="1409700"/>
                </a:lnTo>
                <a:close/>
              </a:path>
              <a:path w="6817359" h="6845300">
                <a:moveTo>
                  <a:pt x="1299591" y="863600"/>
                </a:moveTo>
                <a:lnTo>
                  <a:pt x="1004569" y="863600"/>
                </a:lnTo>
                <a:lnTo>
                  <a:pt x="1011492" y="914400"/>
                </a:lnTo>
                <a:lnTo>
                  <a:pt x="1018466" y="965200"/>
                </a:lnTo>
                <a:lnTo>
                  <a:pt x="1025491" y="1003300"/>
                </a:lnTo>
                <a:lnTo>
                  <a:pt x="1032564" y="1054100"/>
                </a:lnTo>
                <a:lnTo>
                  <a:pt x="1039685" y="1104900"/>
                </a:lnTo>
                <a:lnTo>
                  <a:pt x="1046851" y="1168400"/>
                </a:lnTo>
                <a:lnTo>
                  <a:pt x="1054062" y="1219200"/>
                </a:lnTo>
                <a:lnTo>
                  <a:pt x="1061315" y="1270000"/>
                </a:lnTo>
                <a:lnTo>
                  <a:pt x="1068610" y="1333500"/>
                </a:lnTo>
                <a:lnTo>
                  <a:pt x="1075943" y="1384300"/>
                </a:lnTo>
                <a:lnTo>
                  <a:pt x="1161287" y="2006600"/>
                </a:lnTo>
                <a:lnTo>
                  <a:pt x="1299591" y="863600"/>
                </a:lnTo>
                <a:close/>
              </a:path>
              <a:path w="6817359" h="6845300">
                <a:moveTo>
                  <a:pt x="6816852" y="812800"/>
                </a:moveTo>
                <a:lnTo>
                  <a:pt x="4208272" y="812800"/>
                </a:lnTo>
                <a:lnTo>
                  <a:pt x="4265916" y="825500"/>
                </a:lnTo>
                <a:lnTo>
                  <a:pt x="4374519" y="825500"/>
                </a:lnTo>
                <a:lnTo>
                  <a:pt x="4425481" y="838200"/>
                </a:lnTo>
                <a:lnTo>
                  <a:pt x="4474217" y="850900"/>
                </a:lnTo>
                <a:lnTo>
                  <a:pt x="4520729" y="863600"/>
                </a:lnTo>
                <a:lnTo>
                  <a:pt x="4565018" y="889000"/>
                </a:lnTo>
                <a:lnTo>
                  <a:pt x="4607084" y="914400"/>
                </a:lnTo>
                <a:lnTo>
                  <a:pt x="4646930" y="927100"/>
                </a:lnTo>
                <a:lnTo>
                  <a:pt x="4694258" y="965200"/>
                </a:lnTo>
                <a:lnTo>
                  <a:pt x="4736637" y="1003300"/>
                </a:lnTo>
                <a:lnTo>
                  <a:pt x="4774062" y="1041400"/>
                </a:lnTo>
                <a:lnTo>
                  <a:pt x="4806529" y="1079500"/>
                </a:lnTo>
                <a:lnTo>
                  <a:pt x="4834032" y="1117600"/>
                </a:lnTo>
                <a:lnTo>
                  <a:pt x="4856568" y="1155700"/>
                </a:lnTo>
                <a:lnTo>
                  <a:pt x="4874133" y="1206500"/>
                </a:lnTo>
                <a:lnTo>
                  <a:pt x="4885243" y="1244600"/>
                </a:lnTo>
                <a:lnTo>
                  <a:pt x="4895039" y="1282700"/>
                </a:lnTo>
                <a:lnTo>
                  <a:pt x="4903521" y="1320800"/>
                </a:lnTo>
                <a:lnTo>
                  <a:pt x="4910693" y="1371600"/>
                </a:lnTo>
                <a:lnTo>
                  <a:pt x="4916556" y="1422400"/>
                </a:lnTo>
                <a:lnTo>
                  <a:pt x="4921113" y="1473200"/>
                </a:lnTo>
                <a:lnTo>
                  <a:pt x="4924365" y="1536700"/>
                </a:lnTo>
                <a:lnTo>
                  <a:pt x="4926315" y="1600200"/>
                </a:lnTo>
                <a:lnTo>
                  <a:pt x="4926965" y="1663700"/>
                </a:lnTo>
                <a:lnTo>
                  <a:pt x="4926965" y="1765300"/>
                </a:lnTo>
                <a:lnTo>
                  <a:pt x="5218710" y="1765300"/>
                </a:lnTo>
                <a:lnTo>
                  <a:pt x="5331586" y="863600"/>
                </a:lnTo>
                <a:lnTo>
                  <a:pt x="6816852" y="863600"/>
                </a:lnTo>
                <a:lnTo>
                  <a:pt x="6816852" y="812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3823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52118" y="382650"/>
            <a:ext cx="8747125" cy="483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38235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4479" y="1611718"/>
            <a:ext cx="6683375" cy="4723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0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jpg"/><Relationship Id="rId7" Type="http://schemas.openxmlformats.org/officeDocument/2006/relationships/image" Target="../media/image111.jpg"/><Relationship Id="rId8" Type="http://schemas.openxmlformats.org/officeDocument/2006/relationships/image" Target="../media/image112.jpg"/><Relationship Id="rId9" Type="http://schemas.openxmlformats.org/officeDocument/2006/relationships/image" Target="../media/image113.jp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0.jpg"/><Relationship Id="rId4" Type="http://schemas.openxmlformats.org/officeDocument/2006/relationships/image" Target="../media/image14.png"/><Relationship Id="rId5" Type="http://schemas.openxmlformats.org/officeDocument/2006/relationships/image" Target="../media/image121.png"/><Relationship Id="rId6" Type="http://schemas.openxmlformats.org/officeDocument/2006/relationships/image" Target="../media/image1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9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46.png"/><Relationship Id="rId30" Type="http://schemas.openxmlformats.org/officeDocument/2006/relationships/image" Target="../media/image147.png"/><Relationship Id="rId31" Type="http://schemas.openxmlformats.org/officeDocument/2006/relationships/image" Target="../media/image148.png"/><Relationship Id="rId32" Type="http://schemas.openxmlformats.org/officeDocument/2006/relationships/image" Target="../media/image149.png"/><Relationship Id="rId33" Type="http://schemas.openxmlformats.org/officeDocument/2006/relationships/image" Target="../media/image150.png"/><Relationship Id="rId34" Type="http://schemas.openxmlformats.org/officeDocument/2006/relationships/image" Target="../media/image151.png"/><Relationship Id="rId35" Type="http://schemas.openxmlformats.org/officeDocument/2006/relationships/image" Target="../media/image152.png"/><Relationship Id="rId36" Type="http://schemas.openxmlformats.org/officeDocument/2006/relationships/image" Target="../media/image153.png"/><Relationship Id="rId37" Type="http://schemas.openxmlformats.org/officeDocument/2006/relationships/image" Target="../media/image154.png"/><Relationship Id="rId38" Type="http://schemas.openxmlformats.org/officeDocument/2006/relationships/image" Target="../media/image155.png"/><Relationship Id="rId39" Type="http://schemas.openxmlformats.org/officeDocument/2006/relationships/image" Target="../media/image156.png"/><Relationship Id="rId40" Type="http://schemas.openxmlformats.org/officeDocument/2006/relationships/image" Target="../media/image157.png"/><Relationship Id="rId41" Type="http://schemas.openxmlformats.org/officeDocument/2006/relationships/image" Target="../media/image158.png"/><Relationship Id="rId42" Type="http://schemas.openxmlformats.org/officeDocument/2006/relationships/image" Target="../media/image15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84.png"/><Relationship Id="rId5" Type="http://schemas.openxmlformats.org/officeDocument/2006/relationships/image" Target="../media/image14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50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2.jpg"/><Relationship Id="rId4" Type="http://schemas.openxmlformats.org/officeDocument/2006/relationships/image" Target="../media/image193.png"/><Relationship Id="rId5" Type="http://schemas.openxmlformats.org/officeDocument/2006/relationships/image" Target="../media/image17.png"/><Relationship Id="rId6" Type="http://schemas.openxmlformats.org/officeDocument/2006/relationships/image" Target="../media/image121.png"/><Relationship Id="rId7" Type="http://schemas.openxmlformats.org/officeDocument/2006/relationships/image" Target="../media/image19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slide" Target="slide5.xml"/><Relationship Id="rId5" Type="http://schemas.openxmlformats.org/officeDocument/2006/relationships/slide" Target="slide13.xml"/><Relationship Id="rId6" Type="http://schemas.openxmlformats.org/officeDocument/2006/relationships/slide" Target="slide19.xml"/><Relationship Id="rId7" Type="http://schemas.openxmlformats.org/officeDocument/2006/relationships/slide" Target="slide25.xml"/><Relationship Id="rId8" Type="http://schemas.openxmlformats.org/officeDocument/2006/relationships/image" Target="../media/image4.png"/><Relationship Id="rId9" Type="http://schemas.openxmlformats.org/officeDocument/2006/relationships/hyperlink" Target="https://ucdp.uu.se/year/2022" TargetMode="External"/><Relationship Id="rId10" Type="http://schemas.openxmlformats.org/officeDocument/2006/relationships/image" Target="../media/image5.png"/><Relationship Id="rId11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9.jp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21.png"/><Relationship Id="rId7" Type="http://schemas.openxmlformats.org/officeDocument/2006/relationships/image" Target="../media/image2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www.schengenvisainfo.com/news/eu-countries-are-building-fences-all-around-their-borders-with-third-countries-this-is-how-they-look/" TargetMode="External"/><Relationship Id="rId4" Type="http://schemas.openxmlformats.org/officeDocument/2006/relationships/hyperlink" Target="https://journals.sagepub.com/doi/abs/10.1177/0020715217690796" TargetMode="External"/><Relationship Id="rId5" Type="http://schemas.openxmlformats.org/officeDocument/2006/relationships/hyperlink" Target="https://ernestotiburcio.files.wordpress.com/2023/11/the-local-reaction-to-unauthorized-mexican-migration-to-the-us.pdf" TargetMode="External"/><Relationship Id="rId6" Type="http://schemas.openxmlformats.org/officeDocument/2006/relationships/hyperlink" Target="https://dataverse.harvard.edu/dataset.xhtml?persistentId=doi%3A10.7910/DVN/WDZZ1V" TargetMode="External"/><Relationship Id="rId7" Type="http://schemas.openxmlformats.org/officeDocument/2006/relationships/hyperlink" Target="https://europeelects.eu/2023/11/30/november-2023/" TargetMode="External"/><Relationship Id="rId8" Type="http://schemas.openxmlformats.org/officeDocument/2006/relationships/hyperlink" Target="https://www.cambridge.org/core/journals/british-journal-of-political-science/article/populist-a-database-of-populist-farleft-and-farright-parties-using-expertinformed-qualitative-comparative-classification-eiqcc/EBF60489A0E1E3D91A6FE066C7ABA2CA" TargetMode="External"/><Relationship Id="rId9" Type="http://schemas.openxmlformats.org/officeDocument/2006/relationships/hyperlink" Target="https://www.oxfordreference.com/display/10.1093/oi/authority.20110803095946276" TargetMode="External"/><Relationship Id="rId10" Type="http://schemas.openxmlformats.org/officeDocument/2006/relationships/image" Target="../media/image211.png"/><Relationship Id="rId11" Type="http://schemas.openxmlformats.org/officeDocument/2006/relationships/image" Target="../media/image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www.270towin.com/" TargetMode="External"/><Relationship Id="rId4" Type="http://schemas.openxmlformats.org/officeDocument/2006/relationships/hyperlink" Target="https://www.realclearpolling.com/latest-polls/state-president-election" TargetMode="External"/><Relationship Id="rId5" Type="http://schemas.openxmlformats.org/officeDocument/2006/relationships/image" Target="../media/image212.png"/><Relationship Id="rId6" Type="http://schemas.openxmlformats.org/officeDocument/2006/relationships/image" Target="../media/image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news.gallup.com/poll/329384/presidential-approval-ratings-joe-biden.aspx" TargetMode="External"/><Relationship Id="rId4" Type="http://schemas.openxmlformats.org/officeDocument/2006/relationships/image" Target="../media/image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3.jpg"/><Relationship Id="rId4" Type="http://schemas.openxmlformats.org/officeDocument/2006/relationships/image" Target="../media/image214.png"/><Relationship Id="rId5" Type="http://schemas.openxmlformats.org/officeDocument/2006/relationships/image" Target="../media/image17.png"/><Relationship Id="rId6" Type="http://schemas.openxmlformats.org/officeDocument/2006/relationships/image" Target="../media/image121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slide" Target="slide29.xml"/><Relationship Id="rId4" Type="http://schemas.openxmlformats.org/officeDocument/2006/relationships/slide" Target="slide35.xml"/><Relationship Id="rId5" Type="http://schemas.openxmlformats.org/officeDocument/2006/relationships/slide" Target="slide41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22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09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jp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34.jp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hyperlink" Target="http://www.dnv.com/" TargetMode="External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dnv.com/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dnv.com/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slide" Target="slide47.xml"/><Relationship Id="rId6" Type="http://schemas.openxmlformats.org/officeDocument/2006/relationships/slide" Target="slide53.xml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68.png"/><Relationship Id="rId7" Type="http://schemas.openxmlformats.org/officeDocument/2006/relationships/image" Target="../media/image108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79.jp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17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90.png"/><Relationship Id="rId4" Type="http://schemas.openxmlformats.org/officeDocument/2006/relationships/image" Target="../media/image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6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95.png"/><Relationship Id="rId4" Type="http://schemas.openxmlformats.org/officeDocument/2006/relationships/image" Target="../media/image273.png"/><Relationship Id="rId5" Type="http://schemas.openxmlformats.org/officeDocument/2006/relationships/image" Target="../media/image296.png"/><Relationship Id="rId6" Type="http://schemas.openxmlformats.org/officeDocument/2006/relationships/image" Target="../media/image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97.jpg"/><Relationship Id="rId4" Type="http://schemas.openxmlformats.org/officeDocument/2006/relationships/image" Target="../media/image298.png"/><Relationship Id="rId5" Type="http://schemas.openxmlformats.org/officeDocument/2006/relationships/image" Target="../media/image17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hyperlink" Target="https://www.demandsage.com/chatgpt-statistics/" TargetMode="External"/><Relationship Id="rId5" Type="http://schemas.openxmlformats.org/officeDocument/2006/relationships/hyperlink" Target="https://papers.ssrn.com/sol3/papers.cfm?abstract_id=4375283" TargetMode="External"/><Relationship Id="rId6" Type="http://schemas.openxmlformats.org/officeDocument/2006/relationships/hyperlink" Target="https://www.nber.org/system/files/working_papers/w31161/w31161.pdf" TargetMode="External"/><Relationship Id="rId7" Type="http://schemas.openxmlformats.org/officeDocument/2006/relationships/hyperlink" Target="https://www.nber.org/system/files/working_papers/w30957/w30957.pdf" TargetMode="External"/><Relationship Id="rId8" Type="http://schemas.openxmlformats.org/officeDocument/2006/relationships/hyperlink" Target="https://arstechnica.com/ai/2023/12/ai-created-virtual-influencers-are-stealing-business-from-humans/" TargetMode="External"/><Relationship Id="rId9" Type="http://schemas.openxmlformats.org/officeDocument/2006/relationships/hyperlink" Target="https://www.ilo.org/wcmsp5/groups/public/---dgreports/---inst/documents/publication/wcms_890761.pdf" TargetMode="Externa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hyperlink" Target="https://papers.ssrn.com/sol3/papers.cfm?abstract_id=4527336" TargetMode="External"/><Relationship Id="rId5" Type="http://schemas.openxmlformats.org/officeDocument/2006/relationships/hyperlink" Target="https://www.upwork.com/" TargetMode="External"/><Relationship Id="rId6" Type="http://schemas.openxmlformats.org/officeDocument/2006/relationships/hyperlink" Target="https://thealgorithmicbridge.substack.com/p/the-nyt-vs-openai-is-not-just-a-legal" TargetMode="External"/><Relationship Id="rId7" Type="http://schemas.openxmlformats.org/officeDocument/2006/relationships/image" Target="../media/image30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hyperlink" Target="https://a16z.com/why-software-is-eating-the-world/" TargetMode="External"/><Relationship Id="rId5" Type="http://schemas.openxmlformats.org/officeDocument/2006/relationships/hyperlink" Target="https://observablehq.com/%40ayhanfuat/the-fall-of-stack-overflow" TargetMode="External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jp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hyperlink" Target="https://www.aeaweb.org/articles?id=10.1257%2Fjep.29.3.3&amp;source=post_page" TargetMode="External"/><Relationship Id="rId5" Type="http://schemas.openxmlformats.org/officeDocument/2006/relationships/hyperlink" Target="https://www.aeaweb.org/articles?id=10.1257/pandp.20191110" TargetMode="External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jpg"/><Relationship Id="rId3" Type="http://schemas.openxmlformats.org/officeDocument/2006/relationships/image" Target="../media/image323.png"/><Relationship Id="rId4" Type="http://schemas.openxmlformats.org/officeDocument/2006/relationships/image" Target="../media/image17.png"/><Relationship Id="rId5" Type="http://schemas.openxmlformats.org/officeDocument/2006/relationships/image" Target="../media/image299.png"/><Relationship Id="rId6" Type="http://schemas.openxmlformats.org/officeDocument/2006/relationships/image" Target="../media/image2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7.png"/><Relationship Id="rId3" Type="http://schemas.openxmlformats.org/officeDocument/2006/relationships/hyperlink" Target="https://en.wikipedia.org/wiki/Planck_units#Planck_time" TargetMode="External"/><Relationship Id="rId4" Type="http://schemas.openxmlformats.org/officeDocument/2006/relationships/hyperlink" Target="https://en.wikipedia.org/wiki/Clarke%27s_three_laws" TargetMode="External"/><Relationship Id="rId5" Type="http://schemas.openxmlformats.org/officeDocument/2006/relationships/hyperlink" Target="https://www.axios.com/2023/08/28/ai-content-flood-model-collapse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7.png"/><Relationship Id="rId3" Type="http://schemas.openxmlformats.org/officeDocument/2006/relationships/image" Target="../media/image6.png"/><Relationship Id="rId4" Type="http://schemas.openxmlformats.org/officeDocument/2006/relationships/hyperlink" Target="https://villekuosmanen.medium.com/i-played-chess-against-chatgpt-4-and-lost-c5798a9049ca" TargetMode="External"/><Relationship Id="rId5" Type="http://schemas.openxmlformats.org/officeDocument/2006/relationships/hyperlink" Target="https://www.jasonwei.net/blog/emergence" TargetMode="External"/><Relationship Id="rId6" Type="http://schemas.openxmlformats.org/officeDocument/2006/relationships/image" Target="../media/image33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2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333.png"/><Relationship Id="rId4" Type="http://schemas.openxmlformats.org/officeDocument/2006/relationships/image" Target="../media/image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Relationship Id="rId29" Type="http://schemas.openxmlformats.org/officeDocument/2006/relationships/image" Target="../media/image51.png"/><Relationship Id="rId30" Type="http://schemas.openxmlformats.org/officeDocument/2006/relationships/image" Target="../media/image52.png"/><Relationship Id="rId31" Type="http://schemas.openxmlformats.org/officeDocument/2006/relationships/image" Target="../media/image53.png"/><Relationship Id="rId32" Type="http://schemas.openxmlformats.org/officeDocument/2006/relationships/image" Target="../media/image54.png"/><Relationship Id="rId33" Type="http://schemas.openxmlformats.org/officeDocument/2006/relationships/image" Target="../media/image55.png"/><Relationship Id="rId34" Type="http://schemas.openxmlformats.org/officeDocument/2006/relationships/image" Target="../media/image56.png"/><Relationship Id="rId35" Type="http://schemas.openxmlformats.org/officeDocument/2006/relationships/image" Target="../media/image57.png"/><Relationship Id="rId36" Type="http://schemas.openxmlformats.org/officeDocument/2006/relationships/image" Target="../media/image58.png"/><Relationship Id="rId37" Type="http://schemas.openxmlformats.org/officeDocument/2006/relationships/image" Target="../media/image59.png"/><Relationship Id="rId38" Type="http://schemas.openxmlformats.org/officeDocument/2006/relationships/image" Target="../media/image60.png"/><Relationship Id="rId39" Type="http://schemas.openxmlformats.org/officeDocument/2006/relationships/image" Target="../media/image61.png"/><Relationship Id="rId40" Type="http://schemas.openxmlformats.org/officeDocument/2006/relationships/image" Target="../media/image62.png"/><Relationship Id="rId41" Type="http://schemas.openxmlformats.org/officeDocument/2006/relationships/image" Target="../media/image63.png"/><Relationship Id="rId42" Type="http://schemas.openxmlformats.org/officeDocument/2006/relationships/image" Target="../media/image64.png"/><Relationship Id="rId43" Type="http://schemas.openxmlformats.org/officeDocument/2006/relationships/image" Target="../media/image65.png"/><Relationship Id="rId44" Type="http://schemas.openxmlformats.org/officeDocument/2006/relationships/image" Target="../media/image20.png"/><Relationship Id="rId45" Type="http://schemas.openxmlformats.org/officeDocument/2006/relationships/image" Target="../media/image66.png"/><Relationship Id="rId46" Type="http://schemas.openxmlformats.org/officeDocument/2006/relationships/image" Target="../media/image67.png"/><Relationship Id="rId47" Type="http://schemas.openxmlformats.org/officeDocument/2006/relationships/image" Target="../media/image68.png"/><Relationship Id="rId48" Type="http://schemas.openxmlformats.org/officeDocument/2006/relationships/image" Target="../media/image69.png"/><Relationship Id="rId49" Type="http://schemas.openxmlformats.org/officeDocument/2006/relationships/image" Target="../media/image70.png"/><Relationship Id="rId50" Type="http://schemas.openxmlformats.org/officeDocument/2006/relationships/image" Target="../media/image71.png"/><Relationship Id="rId51" Type="http://schemas.openxmlformats.org/officeDocument/2006/relationships/image" Target="../media/image72.png"/><Relationship Id="rId52" Type="http://schemas.openxmlformats.org/officeDocument/2006/relationships/image" Target="../media/image73.png"/><Relationship Id="rId53" Type="http://schemas.openxmlformats.org/officeDocument/2006/relationships/image" Target="../media/image74.png"/><Relationship Id="rId54" Type="http://schemas.openxmlformats.org/officeDocument/2006/relationships/image" Target="../media/image75.png"/><Relationship Id="rId55" Type="http://schemas.openxmlformats.org/officeDocument/2006/relationships/image" Target="../media/image76.png"/><Relationship Id="rId56" Type="http://schemas.openxmlformats.org/officeDocument/2006/relationships/image" Target="../media/image77.png"/><Relationship Id="rId57" Type="http://schemas.openxmlformats.org/officeDocument/2006/relationships/image" Target="../media/image78.png"/><Relationship Id="rId58" Type="http://schemas.openxmlformats.org/officeDocument/2006/relationships/image" Target="../media/image79.png"/><Relationship Id="rId59" Type="http://schemas.openxmlformats.org/officeDocument/2006/relationships/image" Target="../media/image80.png"/><Relationship Id="rId60" Type="http://schemas.openxmlformats.org/officeDocument/2006/relationships/image" Target="../media/image81.png"/><Relationship Id="rId61" Type="http://schemas.openxmlformats.org/officeDocument/2006/relationships/image" Target="../media/image82.png"/><Relationship Id="rId62" Type="http://schemas.openxmlformats.org/officeDocument/2006/relationships/image" Target="../media/image83.png"/><Relationship Id="rId63" Type="http://schemas.openxmlformats.org/officeDocument/2006/relationships/image" Target="../media/image84.png"/><Relationship Id="rId64" Type="http://schemas.openxmlformats.org/officeDocument/2006/relationships/image" Target="../media/image85.png"/><Relationship Id="rId65" Type="http://schemas.openxmlformats.org/officeDocument/2006/relationships/image" Target="../media/image86.png"/><Relationship Id="rId66" Type="http://schemas.openxmlformats.org/officeDocument/2006/relationships/image" Target="../media/image87.png"/><Relationship Id="rId67" Type="http://schemas.openxmlformats.org/officeDocument/2006/relationships/image" Target="../media/image8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leksandra.beska@pekao.com.pl" TargetMode="External"/><Relationship Id="rId3" Type="http://schemas.openxmlformats.org/officeDocument/2006/relationships/hyperlink" Target="mailto:kamil.luczkowski@pekao.com.pl" TargetMode="External"/><Relationship Id="rId4" Type="http://schemas.openxmlformats.org/officeDocument/2006/relationships/hyperlink" Target="mailto:karol.pogorzelski@pekao.com.pl" TargetMode="External"/><Relationship Id="rId5" Type="http://schemas.openxmlformats.org/officeDocument/2006/relationships/hyperlink" Target="mailto:sebastian.roy@pekao.com.pl" TargetMode="External"/><Relationship Id="rId6" Type="http://schemas.openxmlformats.org/officeDocument/2006/relationships/hyperlink" Target="mailto:ernest.pytlarczyk@pekao.com.pl" TargetMode="External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hyperlink" Target="mailto:piotr.bartkiewicz@pekao.com.pl" TargetMode="External"/><Relationship Id="rId10" Type="http://schemas.openxmlformats.org/officeDocument/2006/relationships/hyperlink" Target="mailto:pawel.kowalski1@pekao.com.pl" TargetMode="External"/><Relationship Id="rId11" Type="http://schemas.openxmlformats.org/officeDocument/2006/relationships/hyperlink" Target="mailto:magdalena.placzek@pekao.com.pl" TargetMode="External"/><Relationship Id="rId12" Type="http://schemas.openxmlformats.org/officeDocument/2006/relationships/hyperlink" Target="mailto:grzegorz.rykaczewski@pekao.com.pl" TargetMode="External"/><Relationship Id="rId13" Type="http://schemas.openxmlformats.org/officeDocument/2006/relationships/hyperlink" Target="mailto:krzysztof.mrowczynski@pekao.com.pl" TargetMode="External"/><Relationship Id="rId14" Type="http://schemas.openxmlformats.org/officeDocument/2006/relationships/hyperlink" Target="mailto:bartlomiej.wegner@pekao.com.pl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1327" y="6125362"/>
            <a:ext cx="60426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80">
                <a:solidFill>
                  <a:srgbClr val="000000"/>
                </a:solidFill>
              </a:rPr>
              <a:t>Przewodnik</a:t>
            </a:r>
            <a:r>
              <a:rPr dirty="0" sz="4000" spc="-210">
                <a:solidFill>
                  <a:srgbClr val="000000"/>
                </a:solidFill>
              </a:rPr>
              <a:t> </a:t>
            </a:r>
            <a:r>
              <a:rPr dirty="0" sz="4000" spc="285">
                <a:solidFill>
                  <a:srgbClr val="000000"/>
                </a:solidFill>
              </a:rPr>
              <a:t>po</a:t>
            </a:r>
            <a:r>
              <a:rPr dirty="0" sz="4000" spc="-240">
                <a:solidFill>
                  <a:srgbClr val="000000"/>
                </a:solidFill>
              </a:rPr>
              <a:t> </a:t>
            </a:r>
            <a:r>
              <a:rPr dirty="0" sz="4000" spc="-10">
                <a:solidFill>
                  <a:srgbClr val="000000"/>
                </a:solidFill>
              </a:rPr>
              <a:t>przyszłości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8340" y="249936"/>
            <a:ext cx="2286000" cy="33528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97891" y="6325920"/>
            <a:ext cx="158750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Analizy</a:t>
            </a: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Pekao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88735" y="1175003"/>
            <a:ext cx="5823585" cy="5096510"/>
          </a:xfrm>
          <a:custGeom>
            <a:avLst/>
            <a:gdLst/>
            <a:ahLst/>
            <a:cxnLst/>
            <a:rect l="l" t="t" r="r" b="b"/>
            <a:pathLst>
              <a:path w="5823584" h="5096510">
                <a:moveTo>
                  <a:pt x="0" y="5096256"/>
                </a:moveTo>
                <a:lnTo>
                  <a:pt x="5823204" y="5096256"/>
                </a:lnTo>
                <a:lnTo>
                  <a:pt x="5823204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80059" y="1175003"/>
            <a:ext cx="5137785" cy="5096510"/>
          </a:xfrm>
          <a:custGeom>
            <a:avLst/>
            <a:gdLst/>
            <a:ahLst/>
            <a:cxnLst/>
            <a:rect l="l" t="t" r="r" b="b"/>
            <a:pathLst>
              <a:path w="5137785" h="5096510">
                <a:moveTo>
                  <a:pt x="0" y="5096256"/>
                </a:moveTo>
                <a:lnTo>
                  <a:pt x="5137404" y="5096256"/>
                </a:lnTo>
                <a:lnTo>
                  <a:pt x="5137404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7495031" y="2631948"/>
            <a:ext cx="447040" cy="2874645"/>
          </a:xfrm>
          <a:custGeom>
            <a:avLst/>
            <a:gdLst/>
            <a:ahLst/>
            <a:cxnLst/>
            <a:rect l="l" t="t" r="r" b="b"/>
            <a:pathLst>
              <a:path w="447040" h="2874645">
                <a:moveTo>
                  <a:pt x="446531" y="0"/>
                </a:moveTo>
                <a:lnTo>
                  <a:pt x="0" y="0"/>
                </a:lnTo>
                <a:lnTo>
                  <a:pt x="0" y="2874264"/>
                </a:lnTo>
                <a:lnTo>
                  <a:pt x="446531" y="2874264"/>
                </a:lnTo>
                <a:lnTo>
                  <a:pt x="446531" y="0"/>
                </a:lnTo>
                <a:close/>
              </a:path>
            </a:pathLst>
          </a:custGeom>
          <a:solidFill>
            <a:srgbClr val="FF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252118" y="382650"/>
            <a:ext cx="19939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C00000"/>
                </a:solidFill>
                <a:latin typeface="Tahoma"/>
                <a:cs typeface="Tahoma"/>
              </a:rPr>
              <a:t>Rywalizacja</a:t>
            </a:r>
            <a:r>
              <a:rPr dirty="0" sz="16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Tahoma"/>
                <a:cs typeface="Tahoma"/>
              </a:rPr>
              <a:t>mocarstw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52118" y="626490"/>
            <a:ext cx="60960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latin typeface="Tahoma"/>
                <a:cs typeface="Tahoma"/>
              </a:rPr>
              <a:t>Jednym</a:t>
            </a:r>
            <a:r>
              <a:rPr dirty="0" sz="1400" spc="-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następstw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jest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także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wyhamowanie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globalnej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wymiany</a:t>
            </a:r>
            <a:r>
              <a:rPr dirty="0" sz="1400" spc="4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handlowej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9973" y="6480149"/>
            <a:ext cx="136461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International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Trade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Center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3450" y="1227582"/>
            <a:ext cx="4643120" cy="2102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Tempo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światowej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wymiany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handlowej w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ostatnich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latach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wyraźnie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spowolniło,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czym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spory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udział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(oprócz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pandemii)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miały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także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napięcia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geopolityczne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5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Jednym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pośrednich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efektów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rosnących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napięć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najważniejszymi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gospo- </a:t>
            </a:r>
            <a:r>
              <a:rPr dirty="0" sz="1000">
                <a:latin typeface="Calibri"/>
                <a:cs typeface="Calibri"/>
              </a:rPr>
              <a:t>darkami i potęgami militarnymi jest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 protekcjonizmu,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tworzący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bariery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światowego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handlu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globalizacji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(szerzej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na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ten</a:t>
            </a:r>
            <a:r>
              <a:rPr dirty="0" sz="1000" spc="12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temat</a:t>
            </a:r>
            <a:r>
              <a:rPr dirty="0" sz="1000" spc="120" i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punkcie</a:t>
            </a:r>
            <a:r>
              <a:rPr dirty="0" sz="1000" spc="11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2)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okresie </a:t>
            </a:r>
            <a:r>
              <a:rPr dirty="0" sz="1000">
                <a:latin typeface="Calibri"/>
                <a:cs typeface="Calibri"/>
              </a:rPr>
              <a:t>solidnego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globalnego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eksportu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przestrzeni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większości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ubiegłej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dekady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2012-</a:t>
            </a:r>
            <a:r>
              <a:rPr dirty="0" sz="1000">
                <a:latin typeface="Calibri"/>
                <a:cs typeface="Calibri"/>
              </a:rPr>
              <a:t>18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średniorocznie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2,7%),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nastąpiło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wyraźne </a:t>
            </a:r>
            <a:r>
              <a:rPr dirty="0" sz="1000">
                <a:latin typeface="Calibri"/>
                <a:cs typeface="Calibri"/>
              </a:rPr>
              <a:t>wyhamowanie.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okresie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2019-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średnioroczny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światowego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handlu </a:t>
            </a:r>
            <a:r>
              <a:rPr dirty="0" sz="1000">
                <a:latin typeface="Calibri"/>
                <a:cs typeface="Calibri"/>
              </a:rPr>
              <a:t>wyniósł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1,6%.</a:t>
            </a:r>
            <a:r>
              <a:rPr dirty="0" sz="1000" spc="4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Oczywiście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4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należy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zapominać,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4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4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czasie </a:t>
            </a:r>
            <a:r>
              <a:rPr dirty="0" sz="1000">
                <a:latin typeface="Calibri"/>
                <a:cs typeface="Calibri"/>
              </a:rPr>
              <a:t>doświadczyliśmy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pandemii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COVID-</a:t>
            </a:r>
            <a:r>
              <a:rPr dirty="0" sz="1000">
                <a:latin typeface="Calibri"/>
                <a:cs typeface="Calibri"/>
              </a:rPr>
              <a:t>19,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następnie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trwających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kilka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kwartałów </a:t>
            </a:r>
            <a:r>
              <a:rPr dirty="0" sz="1000">
                <a:latin typeface="Calibri"/>
                <a:cs typeface="Calibri"/>
              </a:rPr>
              <a:t>zakłóceń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logistycznych,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utrudniających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szybszy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powrót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wymiany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handlowej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(zwłaszcza </a:t>
            </a:r>
            <a:r>
              <a:rPr dirty="0" sz="1000">
                <a:latin typeface="Calibri"/>
                <a:cs typeface="Calibri"/>
              </a:rPr>
              <a:t>międzykontynentalnej)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dotychczasową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ścieżkę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wzrostu.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Generalnie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tempo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rozwoju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handlu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negatywnie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wpływała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geopolityka: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14806" y="3367227"/>
            <a:ext cx="4460875" cy="1766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91135" marR="5715" indent="-17907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Courier New"/>
              <a:buChar char="o"/>
              <a:tabLst>
                <a:tab pos="192405" algn="l"/>
              </a:tabLst>
            </a:pPr>
            <a:r>
              <a:rPr dirty="0" sz="1000">
                <a:latin typeface="Calibri"/>
                <a:cs typeface="Calibri"/>
              </a:rPr>
              <a:t>począwszy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2019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zagregowane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globalnym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handlu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negatywnie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rzutowała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zainicjowana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wcześniej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administrację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D.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Trumpa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wojna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handlowa między USA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Chinami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(choć była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krytykowana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 </a:t>
            </a:r>
            <a:r>
              <a:rPr dirty="0" sz="1000" spc="-10">
                <a:latin typeface="Calibri"/>
                <a:cs typeface="Calibri"/>
              </a:rPr>
              <a:t>następcę,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ustanowione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wcześniej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taryfy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celne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zostały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facto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utrzymane,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więcej,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lista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obowiązujących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barier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handlowych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została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rozszerzona).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ile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	latach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2016-</a:t>
            </a:r>
            <a:r>
              <a:rPr dirty="0" sz="1000">
                <a:latin typeface="Calibri"/>
                <a:cs typeface="Calibri"/>
              </a:rPr>
              <a:t>2018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import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rósł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średniorocznym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tempie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4%,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o</a:t>
            </a:r>
            <a:r>
              <a:rPr dirty="0" sz="1000">
                <a:latin typeface="Calibri"/>
                <a:cs typeface="Calibri"/>
              </a:rPr>
              <a:t> 	tyle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poprzednich </a:t>
            </a:r>
            <a:r>
              <a:rPr dirty="0" sz="1000">
                <a:latin typeface="Calibri"/>
                <a:cs typeface="Calibri"/>
              </a:rPr>
              <a:t>4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dynamika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spowolniła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zaledwie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0,6%;</a:t>
            </a:r>
            <a:endParaRPr sz="1000">
              <a:latin typeface="Calibri"/>
              <a:cs typeface="Calibri"/>
            </a:endParaRPr>
          </a:p>
          <a:p>
            <a:pPr algn="just" marL="191135" marR="5080" indent="-179070">
              <a:lnSpc>
                <a:spcPct val="100000"/>
              </a:lnSpc>
              <a:spcBef>
                <a:spcPts val="509"/>
              </a:spcBef>
              <a:buClr>
                <a:srgbClr val="C00000"/>
              </a:buClr>
              <a:buFont typeface="Courier New"/>
              <a:buChar char="o"/>
              <a:tabLst>
                <a:tab pos="192405" algn="l"/>
              </a:tabLst>
            </a:pPr>
            <a:r>
              <a:rPr dirty="0" sz="1000">
                <a:latin typeface="Calibri"/>
                <a:cs typeface="Calibri"/>
              </a:rPr>
              <a:t>istotnym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negatywnym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bodźcem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wymiany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handlowej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Rosją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była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także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zapoczątkowana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1Q22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inwazja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Ukrainę.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efekcie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wprowadzonych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sankcji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 spc="50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ogólnego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pogorszenia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relacji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dyplomatycznych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wartość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unijnego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eksportu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 spc="-10">
                <a:latin typeface="Calibri"/>
                <a:cs typeface="Calibri"/>
              </a:rPr>
              <a:t> 	kraju-agresora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zmalała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ubiegłym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45%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r/r.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3450" y="5097572"/>
            <a:ext cx="4642485" cy="109220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7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Coraz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mocniej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odczuwają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także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unijni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eksporterzy</a:t>
            </a:r>
            <a:r>
              <a:rPr dirty="0" sz="1100" spc="-5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rynek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chiński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5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Silne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spowolnienie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eksportu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widoczne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ważnym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punktu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widzenia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unijnych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producentów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kierunku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chińskim.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Wartość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sprzedaży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tym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firm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15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członkowskich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2016-</a:t>
            </a:r>
            <a:r>
              <a:rPr dirty="0" sz="1000">
                <a:latin typeface="Calibri"/>
                <a:cs typeface="Calibri"/>
              </a:rPr>
              <a:t>2018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rosła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średniorocznym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tempie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10%,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podczas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poprzednich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było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to</a:t>
            </a:r>
            <a:r>
              <a:rPr dirty="0" sz="1000">
                <a:latin typeface="Calibri"/>
                <a:cs typeface="Calibri"/>
              </a:rPr>
              <a:t> niewiele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2%.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01841" y="1299210"/>
            <a:ext cx="33521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Wolumen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światowej wymiany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handlowej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towarami,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2005-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2023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Indeks</a:t>
            </a:r>
            <a:r>
              <a:rPr dirty="0" sz="1000" spc="-4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1Q05</a:t>
            </a:r>
            <a:r>
              <a:rPr dirty="0" sz="1000" spc="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1000" spc="-1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096000" y="1705355"/>
            <a:ext cx="5420995" cy="0"/>
          </a:xfrm>
          <a:custGeom>
            <a:avLst/>
            <a:gdLst/>
            <a:ahLst/>
            <a:cxnLst/>
            <a:rect l="l" t="t" r="r" b="b"/>
            <a:pathLst>
              <a:path w="5420995" h="0">
                <a:moveTo>
                  <a:pt x="0" y="0"/>
                </a:moveTo>
                <a:lnTo>
                  <a:pt x="5420486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6402196" y="3799078"/>
            <a:ext cx="1097280" cy="1090295"/>
            <a:chOff x="6402196" y="3799078"/>
            <a:chExt cx="1097280" cy="1090295"/>
          </a:xfrm>
        </p:grpSpPr>
        <p:sp>
          <p:nvSpPr>
            <p:cNvPr id="19" name="object 19" descr=""/>
            <p:cNvSpPr/>
            <p:nvPr/>
          </p:nvSpPr>
          <p:spPr>
            <a:xfrm>
              <a:off x="6405371" y="4276344"/>
              <a:ext cx="1090930" cy="609600"/>
            </a:xfrm>
            <a:custGeom>
              <a:avLst/>
              <a:gdLst/>
              <a:ahLst/>
              <a:cxnLst/>
              <a:rect l="l" t="t" r="r" b="b"/>
              <a:pathLst>
                <a:path w="1090929" h="609600">
                  <a:moveTo>
                    <a:pt x="0" y="609599"/>
                  </a:moveTo>
                  <a:lnTo>
                    <a:pt x="244728" y="609599"/>
                  </a:lnTo>
                </a:path>
                <a:path w="1090929" h="609600">
                  <a:moveTo>
                    <a:pt x="845820" y="0"/>
                  </a:moveTo>
                  <a:lnTo>
                    <a:pt x="1090549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19417" y="3799078"/>
              <a:ext cx="899794" cy="821690"/>
            </a:xfrm>
            <a:custGeom>
              <a:avLst/>
              <a:gdLst/>
              <a:ahLst/>
              <a:cxnLst/>
              <a:rect l="l" t="t" r="r" b="b"/>
              <a:pathLst>
                <a:path w="899795" h="821689">
                  <a:moveTo>
                    <a:pt x="12700" y="770890"/>
                  </a:moveTo>
                  <a:lnTo>
                    <a:pt x="0" y="770890"/>
                  </a:lnTo>
                  <a:lnTo>
                    <a:pt x="0" y="821690"/>
                  </a:lnTo>
                  <a:lnTo>
                    <a:pt x="12700" y="821690"/>
                  </a:lnTo>
                  <a:lnTo>
                    <a:pt x="12700" y="770890"/>
                  </a:lnTo>
                  <a:close/>
                </a:path>
                <a:path w="899795" h="821689">
                  <a:moveTo>
                    <a:pt x="12700" y="681990"/>
                  </a:moveTo>
                  <a:lnTo>
                    <a:pt x="0" y="681990"/>
                  </a:lnTo>
                  <a:lnTo>
                    <a:pt x="0" y="732790"/>
                  </a:lnTo>
                  <a:lnTo>
                    <a:pt x="12700" y="732790"/>
                  </a:lnTo>
                  <a:lnTo>
                    <a:pt x="12700" y="681990"/>
                  </a:lnTo>
                  <a:close/>
                </a:path>
                <a:path w="899795" h="821689">
                  <a:moveTo>
                    <a:pt x="12700" y="593090"/>
                  </a:moveTo>
                  <a:lnTo>
                    <a:pt x="0" y="593090"/>
                  </a:lnTo>
                  <a:lnTo>
                    <a:pt x="0" y="643890"/>
                  </a:lnTo>
                  <a:lnTo>
                    <a:pt x="12700" y="643890"/>
                  </a:lnTo>
                  <a:lnTo>
                    <a:pt x="12700" y="593090"/>
                  </a:lnTo>
                  <a:close/>
                </a:path>
                <a:path w="899795" h="821689">
                  <a:moveTo>
                    <a:pt x="12700" y="504190"/>
                  </a:moveTo>
                  <a:lnTo>
                    <a:pt x="0" y="504190"/>
                  </a:lnTo>
                  <a:lnTo>
                    <a:pt x="0" y="554990"/>
                  </a:lnTo>
                  <a:lnTo>
                    <a:pt x="12700" y="554990"/>
                  </a:lnTo>
                  <a:lnTo>
                    <a:pt x="12700" y="504190"/>
                  </a:lnTo>
                  <a:close/>
                </a:path>
                <a:path w="899795" h="821689">
                  <a:moveTo>
                    <a:pt x="12700" y="415290"/>
                  </a:moveTo>
                  <a:lnTo>
                    <a:pt x="0" y="415290"/>
                  </a:lnTo>
                  <a:lnTo>
                    <a:pt x="0" y="466090"/>
                  </a:lnTo>
                  <a:lnTo>
                    <a:pt x="12700" y="466090"/>
                  </a:lnTo>
                  <a:lnTo>
                    <a:pt x="12700" y="415290"/>
                  </a:lnTo>
                  <a:close/>
                </a:path>
                <a:path w="899795" h="821689">
                  <a:moveTo>
                    <a:pt x="12700" y="326390"/>
                  </a:moveTo>
                  <a:lnTo>
                    <a:pt x="0" y="326390"/>
                  </a:lnTo>
                  <a:lnTo>
                    <a:pt x="0" y="377190"/>
                  </a:lnTo>
                  <a:lnTo>
                    <a:pt x="12700" y="377190"/>
                  </a:lnTo>
                  <a:lnTo>
                    <a:pt x="12700" y="326390"/>
                  </a:lnTo>
                  <a:close/>
                </a:path>
                <a:path w="899795" h="821689">
                  <a:moveTo>
                    <a:pt x="12700" y="237490"/>
                  </a:moveTo>
                  <a:lnTo>
                    <a:pt x="0" y="237490"/>
                  </a:lnTo>
                  <a:lnTo>
                    <a:pt x="0" y="288290"/>
                  </a:lnTo>
                  <a:lnTo>
                    <a:pt x="12700" y="288290"/>
                  </a:lnTo>
                  <a:lnTo>
                    <a:pt x="12700" y="237490"/>
                  </a:lnTo>
                  <a:close/>
                </a:path>
                <a:path w="899795" h="821689">
                  <a:moveTo>
                    <a:pt x="12700" y="148590"/>
                  </a:moveTo>
                  <a:lnTo>
                    <a:pt x="0" y="148590"/>
                  </a:lnTo>
                  <a:lnTo>
                    <a:pt x="0" y="199390"/>
                  </a:lnTo>
                  <a:lnTo>
                    <a:pt x="12700" y="199390"/>
                  </a:lnTo>
                  <a:lnTo>
                    <a:pt x="12700" y="148590"/>
                  </a:lnTo>
                  <a:close/>
                </a:path>
                <a:path w="899795" h="821689">
                  <a:moveTo>
                    <a:pt x="12700" y="59690"/>
                  </a:moveTo>
                  <a:lnTo>
                    <a:pt x="0" y="59690"/>
                  </a:lnTo>
                  <a:lnTo>
                    <a:pt x="0" y="110490"/>
                  </a:lnTo>
                  <a:lnTo>
                    <a:pt x="12700" y="110490"/>
                  </a:lnTo>
                  <a:lnTo>
                    <a:pt x="12700" y="59690"/>
                  </a:lnTo>
                  <a:close/>
                </a:path>
                <a:path w="899795" h="821689">
                  <a:moveTo>
                    <a:pt x="41909" y="0"/>
                  </a:moveTo>
                  <a:lnTo>
                    <a:pt x="0" y="0"/>
                  </a:lnTo>
                  <a:lnTo>
                    <a:pt x="0" y="21590"/>
                  </a:lnTo>
                  <a:lnTo>
                    <a:pt x="12700" y="21590"/>
                  </a:lnTo>
                  <a:lnTo>
                    <a:pt x="12700" y="12700"/>
                  </a:lnTo>
                  <a:lnTo>
                    <a:pt x="6350" y="12700"/>
                  </a:lnTo>
                  <a:lnTo>
                    <a:pt x="12700" y="6350"/>
                  </a:lnTo>
                  <a:lnTo>
                    <a:pt x="41909" y="6350"/>
                  </a:lnTo>
                  <a:lnTo>
                    <a:pt x="41909" y="0"/>
                  </a:lnTo>
                  <a:close/>
                </a:path>
                <a:path w="899795" h="821689">
                  <a:moveTo>
                    <a:pt x="12700" y="6350"/>
                  </a:moveTo>
                  <a:lnTo>
                    <a:pt x="6350" y="12700"/>
                  </a:lnTo>
                  <a:lnTo>
                    <a:pt x="12700" y="12700"/>
                  </a:lnTo>
                  <a:lnTo>
                    <a:pt x="12700" y="6350"/>
                  </a:lnTo>
                  <a:close/>
                </a:path>
                <a:path w="899795" h="821689">
                  <a:moveTo>
                    <a:pt x="41909" y="6350"/>
                  </a:moveTo>
                  <a:lnTo>
                    <a:pt x="12700" y="6350"/>
                  </a:lnTo>
                  <a:lnTo>
                    <a:pt x="12700" y="12700"/>
                  </a:lnTo>
                  <a:lnTo>
                    <a:pt x="41909" y="12700"/>
                  </a:lnTo>
                  <a:lnTo>
                    <a:pt x="41909" y="6350"/>
                  </a:lnTo>
                  <a:close/>
                </a:path>
                <a:path w="899795" h="821689">
                  <a:moveTo>
                    <a:pt x="130809" y="0"/>
                  </a:moveTo>
                  <a:lnTo>
                    <a:pt x="80009" y="0"/>
                  </a:lnTo>
                  <a:lnTo>
                    <a:pt x="80009" y="12700"/>
                  </a:lnTo>
                  <a:lnTo>
                    <a:pt x="130809" y="12700"/>
                  </a:lnTo>
                  <a:lnTo>
                    <a:pt x="130809" y="0"/>
                  </a:lnTo>
                  <a:close/>
                </a:path>
                <a:path w="899795" h="821689">
                  <a:moveTo>
                    <a:pt x="219709" y="0"/>
                  </a:moveTo>
                  <a:lnTo>
                    <a:pt x="168909" y="0"/>
                  </a:lnTo>
                  <a:lnTo>
                    <a:pt x="168909" y="12700"/>
                  </a:lnTo>
                  <a:lnTo>
                    <a:pt x="219709" y="12700"/>
                  </a:lnTo>
                  <a:lnTo>
                    <a:pt x="219709" y="0"/>
                  </a:lnTo>
                  <a:close/>
                </a:path>
                <a:path w="899795" h="821689">
                  <a:moveTo>
                    <a:pt x="308609" y="0"/>
                  </a:moveTo>
                  <a:lnTo>
                    <a:pt x="257809" y="0"/>
                  </a:lnTo>
                  <a:lnTo>
                    <a:pt x="257809" y="12700"/>
                  </a:lnTo>
                  <a:lnTo>
                    <a:pt x="308609" y="12700"/>
                  </a:lnTo>
                  <a:lnTo>
                    <a:pt x="308609" y="0"/>
                  </a:lnTo>
                  <a:close/>
                </a:path>
                <a:path w="899795" h="821689">
                  <a:moveTo>
                    <a:pt x="397509" y="0"/>
                  </a:moveTo>
                  <a:lnTo>
                    <a:pt x="346709" y="0"/>
                  </a:lnTo>
                  <a:lnTo>
                    <a:pt x="346709" y="12700"/>
                  </a:lnTo>
                  <a:lnTo>
                    <a:pt x="397509" y="12700"/>
                  </a:lnTo>
                  <a:lnTo>
                    <a:pt x="397509" y="0"/>
                  </a:lnTo>
                  <a:close/>
                </a:path>
                <a:path w="899795" h="821689">
                  <a:moveTo>
                    <a:pt x="486409" y="0"/>
                  </a:moveTo>
                  <a:lnTo>
                    <a:pt x="435609" y="0"/>
                  </a:lnTo>
                  <a:lnTo>
                    <a:pt x="435609" y="12700"/>
                  </a:lnTo>
                  <a:lnTo>
                    <a:pt x="486409" y="12700"/>
                  </a:lnTo>
                  <a:lnTo>
                    <a:pt x="486409" y="0"/>
                  </a:lnTo>
                  <a:close/>
                </a:path>
                <a:path w="899795" h="821689">
                  <a:moveTo>
                    <a:pt x="575309" y="0"/>
                  </a:moveTo>
                  <a:lnTo>
                    <a:pt x="524509" y="0"/>
                  </a:lnTo>
                  <a:lnTo>
                    <a:pt x="524509" y="12700"/>
                  </a:lnTo>
                  <a:lnTo>
                    <a:pt x="575309" y="12700"/>
                  </a:lnTo>
                  <a:lnTo>
                    <a:pt x="575309" y="0"/>
                  </a:lnTo>
                  <a:close/>
                </a:path>
                <a:path w="899795" h="821689">
                  <a:moveTo>
                    <a:pt x="664209" y="0"/>
                  </a:moveTo>
                  <a:lnTo>
                    <a:pt x="613409" y="0"/>
                  </a:lnTo>
                  <a:lnTo>
                    <a:pt x="613409" y="12700"/>
                  </a:lnTo>
                  <a:lnTo>
                    <a:pt x="664209" y="12700"/>
                  </a:lnTo>
                  <a:lnTo>
                    <a:pt x="664209" y="0"/>
                  </a:lnTo>
                  <a:close/>
                </a:path>
                <a:path w="899795" h="821689">
                  <a:moveTo>
                    <a:pt x="753109" y="0"/>
                  </a:moveTo>
                  <a:lnTo>
                    <a:pt x="702309" y="0"/>
                  </a:lnTo>
                  <a:lnTo>
                    <a:pt x="702309" y="12700"/>
                  </a:lnTo>
                  <a:lnTo>
                    <a:pt x="753109" y="12700"/>
                  </a:lnTo>
                  <a:lnTo>
                    <a:pt x="753109" y="0"/>
                  </a:lnTo>
                  <a:close/>
                </a:path>
                <a:path w="899795" h="821689">
                  <a:moveTo>
                    <a:pt x="842009" y="0"/>
                  </a:moveTo>
                  <a:lnTo>
                    <a:pt x="791209" y="0"/>
                  </a:lnTo>
                  <a:lnTo>
                    <a:pt x="791209" y="12700"/>
                  </a:lnTo>
                  <a:lnTo>
                    <a:pt x="842009" y="12700"/>
                  </a:lnTo>
                  <a:lnTo>
                    <a:pt x="842009" y="0"/>
                  </a:lnTo>
                  <a:close/>
                </a:path>
                <a:path w="899795" h="821689">
                  <a:moveTo>
                    <a:pt x="867663" y="25146"/>
                  </a:moveTo>
                  <a:lnTo>
                    <a:pt x="854963" y="25146"/>
                  </a:lnTo>
                  <a:lnTo>
                    <a:pt x="854963" y="75946"/>
                  </a:lnTo>
                  <a:lnTo>
                    <a:pt x="867663" y="75946"/>
                  </a:lnTo>
                  <a:lnTo>
                    <a:pt x="867663" y="25146"/>
                  </a:lnTo>
                  <a:close/>
                </a:path>
                <a:path w="899795" h="821689">
                  <a:moveTo>
                    <a:pt x="854963" y="131826"/>
                  </a:moveTo>
                  <a:lnTo>
                    <a:pt x="823213" y="131826"/>
                  </a:lnTo>
                  <a:lnTo>
                    <a:pt x="861313" y="208026"/>
                  </a:lnTo>
                  <a:lnTo>
                    <a:pt x="893063" y="144526"/>
                  </a:lnTo>
                  <a:lnTo>
                    <a:pt x="854963" y="144526"/>
                  </a:lnTo>
                  <a:lnTo>
                    <a:pt x="854963" y="131826"/>
                  </a:lnTo>
                  <a:close/>
                </a:path>
                <a:path w="899795" h="821689">
                  <a:moveTo>
                    <a:pt x="867663" y="114046"/>
                  </a:moveTo>
                  <a:lnTo>
                    <a:pt x="854963" y="114046"/>
                  </a:lnTo>
                  <a:lnTo>
                    <a:pt x="854963" y="144526"/>
                  </a:lnTo>
                  <a:lnTo>
                    <a:pt x="867663" y="144526"/>
                  </a:lnTo>
                  <a:lnTo>
                    <a:pt x="867663" y="114046"/>
                  </a:lnTo>
                  <a:close/>
                </a:path>
                <a:path w="899795" h="821689">
                  <a:moveTo>
                    <a:pt x="899413" y="131826"/>
                  </a:moveTo>
                  <a:lnTo>
                    <a:pt x="867663" y="131826"/>
                  </a:lnTo>
                  <a:lnTo>
                    <a:pt x="867663" y="144526"/>
                  </a:lnTo>
                  <a:lnTo>
                    <a:pt x="893063" y="144526"/>
                  </a:lnTo>
                  <a:lnTo>
                    <a:pt x="899413" y="131826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623050" y="3418713"/>
            <a:ext cx="6807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ts val="1080"/>
              </a:lnSpc>
              <a:spcBef>
                <a:spcPts val="100"/>
              </a:spcBef>
            </a:pPr>
            <a:r>
              <a:rPr dirty="0" sz="900" i="1">
                <a:solidFill>
                  <a:srgbClr val="538235"/>
                </a:solidFill>
                <a:latin typeface="Calibri"/>
                <a:cs typeface="Calibri"/>
              </a:rPr>
              <a:t>CAGR</a:t>
            </a:r>
            <a:r>
              <a:rPr dirty="0" sz="900" spc="-10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538235"/>
                </a:solidFill>
                <a:latin typeface="Calibri"/>
                <a:cs typeface="Calibri"/>
              </a:rPr>
              <a:t>2006-</a:t>
            </a:r>
            <a:r>
              <a:rPr dirty="0" sz="900" spc="-25" i="1">
                <a:solidFill>
                  <a:srgbClr val="538235"/>
                </a:solidFill>
                <a:latin typeface="Calibri"/>
                <a:cs typeface="Calibri"/>
              </a:rPr>
              <a:t>08</a:t>
            </a:r>
            <a:endParaRPr sz="900">
              <a:latin typeface="Calibri"/>
              <a:cs typeface="Calibri"/>
            </a:endParaRPr>
          </a:p>
          <a:p>
            <a:pPr algn="ctr" marR="3810">
              <a:lnSpc>
                <a:spcPts val="1200"/>
              </a:lnSpc>
            </a:pPr>
            <a:r>
              <a:rPr dirty="0" sz="1000" spc="-10" b="1" i="1">
                <a:solidFill>
                  <a:srgbClr val="538235"/>
                </a:solidFill>
                <a:latin typeface="Calibri"/>
                <a:cs typeface="Calibri"/>
              </a:rPr>
              <a:t>+5,9%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8171688" y="4000500"/>
            <a:ext cx="245110" cy="0"/>
          </a:xfrm>
          <a:custGeom>
            <a:avLst/>
            <a:gdLst/>
            <a:ahLst/>
            <a:cxnLst/>
            <a:rect l="l" t="t" r="r" b="b"/>
            <a:pathLst>
              <a:path w="245109" h="0">
                <a:moveTo>
                  <a:pt x="0" y="0"/>
                </a:moveTo>
                <a:lnTo>
                  <a:pt x="244728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8650223" y="2176652"/>
            <a:ext cx="10166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900" i="1">
                <a:solidFill>
                  <a:srgbClr val="00AF50"/>
                </a:solidFill>
                <a:latin typeface="Calibri"/>
                <a:cs typeface="Calibri"/>
              </a:rPr>
              <a:t>CAGR</a:t>
            </a:r>
            <a:r>
              <a:rPr dirty="0" sz="900" spc="-5" i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00AF50"/>
                </a:solidFill>
                <a:latin typeface="Calibri"/>
                <a:cs typeface="Calibri"/>
              </a:rPr>
              <a:t>2012-18</a:t>
            </a:r>
            <a:r>
              <a:rPr dirty="0" sz="900" spc="-45" i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00AF50"/>
                </a:solidFill>
                <a:latin typeface="Calibri"/>
                <a:cs typeface="Calibri"/>
              </a:rPr>
              <a:t>+2,7%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405372" y="3790188"/>
            <a:ext cx="2010410" cy="1096010"/>
          </a:xfrm>
          <a:custGeom>
            <a:avLst/>
            <a:gdLst/>
            <a:ahLst/>
            <a:cxnLst/>
            <a:rect l="l" t="t" r="r" b="b"/>
            <a:pathLst>
              <a:path w="2010409" h="1096010">
                <a:moveTo>
                  <a:pt x="243827" y="1095756"/>
                </a:moveTo>
                <a:lnTo>
                  <a:pt x="121920" y="888492"/>
                </a:lnTo>
                <a:lnTo>
                  <a:pt x="0" y="1095756"/>
                </a:lnTo>
                <a:lnTo>
                  <a:pt x="243827" y="1095756"/>
                </a:lnTo>
                <a:close/>
              </a:path>
              <a:path w="2010409" h="1096010">
                <a:moveTo>
                  <a:pt x="1089660" y="490728"/>
                </a:moveTo>
                <a:lnTo>
                  <a:pt x="967740" y="283464"/>
                </a:lnTo>
                <a:lnTo>
                  <a:pt x="845820" y="490728"/>
                </a:lnTo>
                <a:lnTo>
                  <a:pt x="1089660" y="490728"/>
                </a:lnTo>
                <a:close/>
              </a:path>
              <a:path w="2010409" h="1096010">
                <a:moveTo>
                  <a:pt x="2010156" y="208788"/>
                </a:moveTo>
                <a:lnTo>
                  <a:pt x="1888236" y="0"/>
                </a:lnTo>
                <a:lnTo>
                  <a:pt x="1766316" y="208788"/>
                </a:lnTo>
                <a:lnTo>
                  <a:pt x="2010156" y="208788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7465186" y="1876425"/>
            <a:ext cx="48704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Globalny</a:t>
            </a:r>
            <a:r>
              <a:rPr dirty="0" sz="900" spc="50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kryzys</a:t>
            </a:r>
            <a:r>
              <a:rPr dirty="0" sz="900" spc="50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finansowy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402323" y="2209545"/>
            <a:ext cx="5080000" cy="3317875"/>
            <a:chOff x="6402323" y="2209545"/>
            <a:chExt cx="5080000" cy="3317875"/>
          </a:xfrm>
        </p:grpSpPr>
        <p:sp>
          <p:nvSpPr>
            <p:cNvPr id="27" name="object 27" descr=""/>
            <p:cNvSpPr/>
            <p:nvPr/>
          </p:nvSpPr>
          <p:spPr>
            <a:xfrm>
              <a:off x="7665719" y="2397251"/>
              <a:ext cx="76200" cy="404495"/>
            </a:xfrm>
            <a:custGeom>
              <a:avLst/>
              <a:gdLst/>
              <a:ahLst/>
              <a:cxnLst/>
              <a:rect l="l" t="t" r="r" b="b"/>
              <a:pathLst>
                <a:path w="76200" h="404494">
                  <a:moveTo>
                    <a:pt x="31750" y="328295"/>
                  </a:moveTo>
                  <a:lnTo>
                    <a:pt x="0" y="328295"/>
                  </a:lnTo>
                  <a:lnTo>
                    <a:pt x="38100" y="404495"/>
                  </a:lnTo>
                  <a:lnTo>
                    <a:pt x="69850" y="340995"/>
                  </a:lnTo>
                  <a:lnTo>
                    <a:pt x="31750" y="340995"/>
                  </a:lnTo>
                  <a:lnTo>
                    <a:pt x="31750" y="328295"/>
                  </a:lnTo>
                  <a:close/>
                </a:path>
                <a:path w="76200" h="404494">
                  <a:moveTo>
                    <a:pt x="44450" y="0"/>
                  </a:moveTo>
                  <a:lnTo>
                    <a:pt x="31750" y="0"/>
                  </a:lnTo>
                  <a:lnTo>
                    <a:pt x="31750" y="340995"/>
                  </a:lnTo>
                  <a:lnTo>
                    <a:pt x="44450" y="340995"/>
                  </a:lnTo>
                  <a:lnTo>
                    <a:pt x="44450" y="0"/>
                  </a:lnTo>
                  <a:close/>
                </a:path>
                <a:path w="76200" h="404494">
                  <a:moveTo>
                    <a:pt x="76200" y="328295"/>
                  </a:moveTo>
                  <a:lnTo>
                    <a:pt x="44450" y="328295"/>
                  </a:lnTo>
                  <a:lnTo>
                    <a:pt x="44450" y="340995"/>
                  </a:lnTo>
                  <a:lnTo>
                    <a:pt x="69850" y="340995"/>
                  </a:lnTo>
                  <a:lnTo>
                    <a:pt x="76200" y="32829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006584" y="2631947"/>
              <a:ext cx="1445260" cy="2874645"/>
            </a:xfrm>
            <a:custGeom>
              <a:avLst/>
              <a:gdLst/>
              <a:ahLst/>
              <a:cxnLst/>
              <a:rect l="l" t="t" r="r" b="b"/>
              <a:pathLst>
                <a:path w="1445259" h="2874645">
                  <a:moveTo>
                    <a:pt x="444995" y="0"/>
                  </a:moveTo>
                  <a:lnTo>
                    <a:pt x="0" y="0"/>
                  </a:lnTo>
                  <a:lnTo>
                    <a:pt x="0" y="2874264"/>
                  </a:lnTo>
                  <a:lnTo>
                    <a:pt x="444995" y="2874264"/>
                  </a:lnTo>
                  <a:lnTo>
                    <a:pt x="444995" y="0"/>
                  </a:lnTo>
                  <a:close/>
                </a:path>
                <a:path w="1445259" h="2874645">
                  <a:moveTo>
                    <a:pt x="877824" y="0"/>
                  </a:moveTo>
                  <a:lnTo>
                    <a:pt x="484632" y="0"/>
                  </a:lnTo>
                  <a:lnTo>
                    <a:pt x="484632" y="2874264"/>
                  </a:lnTo>
                  <a:lnTo>
                    <a:pt x="877824" y="2874264"/>
                  </a:lnTo>
                  <a:lnTo>
                    <a:pt x="877824" y="0"/>
                  </a:lnTo>
                  <a:close/>
                </a:path>
                <a:path w="1445259" h="2874645">
                  <a:moveTo>
                    <a:pt x="1444752" y="0"/>
                  </a:moveTo>
                  <a:lnTo>
                    <a:pt x="1028700" y="0"/>
                  </a:lnTo>
                  <a:lnTo>
                    <a:pt x="1028700" y="2874264"/>
                  </a:lnTo>
                  <a:lnTo>
                    <a:pt x="1444752" y="2874264"/>
                  </a:lnTo>
                  <a:lnTo>
                    <a:pt x="1444752" y="0"/>
                  </a:lnTo>
                  <a:close/>
                </a:path>
              </a:pathLst>
            </a:custGeom>
            <a:solidFill>
              <a:srgbClr val="FF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2323" y="2209545"/>
              <a:ext cx="5079492" cy="3317811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6092697" y="5411215"/>
            <a:ext cx="2063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092697" y="3960063"/>
            <a:ext cx="207010" cy="1266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140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130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120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092697" y="2509773"/>
            <a:ext cx="206375" cy="1265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180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170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160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73367" y="5582039"/>
            <a:ext cx="5093970" cy="3048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1Q05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4Q05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3Q06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2Q07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1Q08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4Q08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3Q09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2Q10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1Q11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4Q11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3Q12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2Q13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1Q14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4Q14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3Q15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2Q16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1Q17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4Q17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3Q18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2Q19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1Q20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4Q20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3Q21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2Q22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1Q23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982200" y="4897069"/>
            <a:ext cx="1530350" cy="440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Wojna</a:t>
            </a:r>
            <a:endParaRPr sz="900">
              <a:latin typeface="Calibri"/>
              <a:cs typeface="Calibri"/>
            </a:endParaRPr>
          </a:p>
          <a:p>
            <a:pPr marR="5080" indent="8890">
              <a:lnSpc>
                <a:spcPts val="1100"/>
              </a:lnSpc>
              <a:spcBef>
                <a:spcPts val="25"/>
              </a:spcBef>
              <a:tabLst>
                <a:tab pos="1020444" algn="l"/>
                <a:tab pos="1115060" algn="l"/>
              </a:tabLst>
            </a:pP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handlowa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		</a:t>
            </a:r>
            <a:r>
              <a:rPr dirty="0" sz="900" spc="-20" i="1">
                <a:solidFill>
                  <a:srgbClr val="C00000"/>
                </a:solidFill>
                <a:latin typeface="Calibri"/>
                <a:cs typeface="Calibri"/>
              </a:rPr>
              <a:t>Wojna</a:t>
            </a:r>
            <a:r>
              <a:rPr dirty="0" sz="900" spc="50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USA-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Chiny</a:t>
            </a:r>
            <a:r>
              <a:rPr dirty="0" sz="900" spc="38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COVID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	w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 Ukrainie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174478" y="1973325"/>
            <a:ext cx="10166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900" i="1">
                <a:solidFill>
                  <a:srgbClr val="A9D18E"/>
                </a:solidFill>
                <a:latin typeface="Calibri"/>
                <a:cs typeface="Calibri"/>
              </a:rPr>
              <a:t>CAGR</a:t>
            </a:r>
            <a:r>
              <a:rPr dirty="0" sz="900" spc="-5" i="1">
                <a:solidFill>
                  <a:srgbClr val="A9D18E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A9D18E"/>
                </a:solidFill>
                <a:latin typeface="Calibri"/>
                <a:cs typeface="Calibri"/>
              </a:rPr>
              <a:t>2019-22</a:t>
            </a:r>
            <a:r>
              <a:rPr dirty="0" sz="900" spc="-45" i="1">
                <a:solidFill>
                  <a:srgbClr val="A9D18E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A9D18E"/>
                </a:solidFill>
                <a:latin typeface="Calibri"/>
                <a:cs typeface="Calibri"/>
              </a:rPr>
              <a:t>+1,6%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1.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096000" y="1178052"/>
            <a:ext cx="5615940" cy="5096510"/>
          </a:xfrm>
          <a:custGeom>
            <a:avLst/>
            <a:gdLst/>
            <a:ahLst/>
            <a:cxnLst/>
            <a:rect l="l" t="t" r="r" b="b"/>
            <a:pathLst>
              <a:path w="5615940" h="5096510">
                <a:moveTo>
                  <a:pt x="0" y="5096256"/>
                </a:moveTo>
                <a:lnTo>
                  <a:pt x="5615940" y="5096256"/>
                </a:lnTo>
                <a:lnTo>
                  <a:pt x="5615940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80059" y="1178052"/>
            <a:ext cx="5114925" cy="5096510"/>
          </a:xfrm>
          <a:custGeom>
            <a:avLst/>
            <a:gdLst/>
            <a:ahLst/>
            <a:cxnLst/>
            <a:rect l="l" t="t" r="r" b="b"/>
            <a:pathLst>
              <a:path w="5114925" h="5096510">
                <a:moveTo>
                  <a:pt x="0" y="5096256"/>
                </a:moveTo>
                <a:lnTo>
                  <a:pt x="5114544" y="5096256"/>
                </a:lnTo>
                <a:lnTo>
                  <a:pt x="5114544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52118" y="382650"/>
            <a:ext cx="19939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C00000"/>
                </a:solidFill>
                <a:latin typeface="Tahoma"/>
                <a:cs typeface="Tahoma"/>
              </a:rPr>
              <a:t>Rywalizacja</a:t>
            </a:r>
            <a:r>
              <a:rPr dirty="0" sz="16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Tahoma"/>
                <a:cs typeface="Tahoma"/>
              </a:rPr>
              <a:t>mocarstw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52118" y="626490"/>
            <a:ext cx="84874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50">
                <a:latin typeface="Tahoma"/>
                <a:cs typeface="Tahoma"/>
              </a:rPr>
              <a:t>Możliwe</a:t>
            </a:r>
            <a:r>
              <a:rPr dirty="0" sz="1400">
                <a:latin typeface="Tahoma"/>
                <a:cs typeface="Tahoma"/>
              </a:rPr>
              <a:t> skutki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gospodarcze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wojny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 spc="65">
                <a:latin typeface="Tahoma"/>
                <a:cs typeface="Tahoma"/>
              </a:rPr>
              <a:t>Chin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z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Tajwanem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największym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„hamulcowym”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potencjalnego</a:t>
            </a:r>
            <a:r>
              <a:rPr dirty="0" sz="1400" spc="-1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konfliktu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572747" y="6406997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9973" y="6375603"/>
            <a:ext cx="177546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Bloomberg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Economics,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3450" y="1315974"/>
            <a:ext cx="458978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Nie</a:t>
            </a:r>
            <a:r>
              <a:rPr dirty="0" sz="1100" spc="27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Ukraina,</a:t>
            </a:r>
            <a:r>
              <a:rPr dirty="0" sz="1100" spc="28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nie</a:t>
            </a:r>
            <a:r>
              <a:rPr dirty="0" sz="1100" spc="27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Bliski</a:t>
            </a:r>
            <a:r>
              <a:rPr dirty="0" sz="1100" spc="26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Wschód.</a:t>
            </a:r>
            <a:r>
              <a:rPr dirty="0" sz="1100" spc="29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Oczy</a:t>
            </a:r>
            <a:r>
              <a:rPr dirty="0" sz="1100" spc="28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całego</a:t>
            </a:r>
            <a:r>
              <a:rPr dirty="0" sz="1100" spc="27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świata</a:t>
            </a:r>
            <a:r>
              <a:rPr dirty="0" sz="1100" spc="28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zwrócone</a:t>
            </a:r>
            <a:r>
              <a:rPr dirty="0" sz="1100" spc="28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1100" spc="27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Tajwan.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Koszty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wojny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byłyby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kolosalne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dla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świata,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ale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dla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samych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Chin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3450" y="1728977"/>
            <a:ext cx="4592320" cy="4293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ile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trwająca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wojna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źródłem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obaw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tym</a:t>
            </a:r>
            <a:r>
              <a:rPr dirty="0" sz="1000">
                <a:latin typeface="Calibri"/>
                <a:cs typeface="Calibri"/>
              </a:rPr>
              <a:t> zwłaszcza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flankowych,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takich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Polska),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rosnące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napięcia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związane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5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roszczeniami</a:t>
            </a:r>
            <a:r>
              <a:rPr dirty="0" sz="1000" spc="45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Pekinu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względem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Tajwanu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4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potencjalnie</a:t>
            </a:r>
            <a:r>
              <a:rPr dirty="0" sz="1000" spc="4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źródłem</a:t>
            </a:r>
            <a:r>
              <a:rPr dirty="0" sz="1000" spc="459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konfliktu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szczególnej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wadze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politycznej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gospodarczej.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uwagi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położenie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rolę,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Tajwan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odgrywa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globalnym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handlu,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głównie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jako </a:t>
            </a:r>
            <a:r>
              <a:rPr dirty="0" sz="1000">
                <a:latin typeface="Calibri"/>
                <a:cs typeface="Calibri"/>
              </a:rPr>
              <a:t>dostawca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półprzewodników,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blokada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wyspy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mogłaby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według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Bloomberg </a:t>
            </a:r>
            <a:r>
              <a:rPr dirty="0" sz="1000">
                <a:latin typeface="Calibri"/>
                <a:cs typeface="Calibri"/>
              </a:rPr>
              <a:t>Economics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skutkować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aż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5%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spadkiem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światowego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PKB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porównywalnym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tym</a:t>
            </a:r>
            <a:r>
              <a:rPr dirty="0" sz="1000">
                <a:latin typeface="Calibri"/>
                <a:cs typeface="Calibri"/>
              </a:rPr>
              <a:t> odnotowanym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czasie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dwóch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kryzysów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2009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2020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roku).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Wybuch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wojny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oboma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krajami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przyniósłby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jeszcze </a:t>
            </a:r>
            <a:r>
              <a:rPr dirty="0" sz="1000">
                <a:latin typeface="Calibri"/>
                <a:cs typeface="Calibri"/>
              </a:rPr>
              <a:t>większe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straty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gospodarcze,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sięgające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łącznie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bln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dolarów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około </a:t>
            </a:r>
            <a:r>
              <a:rPr dirty="0" sz="1000">
                <a:latin typeface="Calibri"/>
                <a:cs typeface="Calibri"/>
              </a:rPr>
              <a:t>10%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PKB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świata).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Byłyby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wywołane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kryzysem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podażowym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rynku półprzewodników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(tajwański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TSMC jest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największym dostawcą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świecie), </a:t>
            </a:r>
            <a:r>
              <a:rPr dirty="0" sz="1000">
                <a:latin typeface="Calibri"/>
                <a:cs typeface="Calibri"/>
              </a:rPr>
              <a:t>spadkiem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wymiany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handlowej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(Cieśnina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Tajwańska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jednym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najbardziej </a:t>
            </a:r>
            <a:r>
              <a:rPr dirty="0" sz="1000">
                <a:latin typeface="Calibri"/>
                <a:cs typeface="Calibri"/>
              </a:rPr>
              <a:t>uczęszczanych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szlaków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transportowych)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załamaniem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rynkach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finansowych. </a:t>
            </a:r>
            <a:r>
              <a:rPr dirty="0" sz="1000">
                <a:latin typeface="Calibri"/>
                <a:cs typeface="Calibri"/>
              </a:rPr>
              <a:t>Wśród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poszkodowanych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znalazłaby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Unia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Europejska,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mocno </a:t>
            </a:r>
            <a:r>
              <a:rPr dirty="0" sz="1000">
                <a:latin typeface="Calibri"/>
                <a:cs typeface="Calibri"/>
              </a:rPr>
              <a:t>polegająca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imporcie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chipów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0">
                <a:latin typeface="Calibri"/>
                <a:cs typeface="Calibri"/>
              </a:rPr>
              <a:t> Azji.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ile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powyższe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szacunki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porażają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skalą,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tkwi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nich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pewne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źródło </a:t>
            </a:r>
            <a:r>
              <a:rPr dirty="0" sz="1000">
                <a:latin typeface="Calibri"/>
                <a:cs typeface="Calibri"/>
              </a:rPr>
              <a:t>optymizmu.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Skutki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ekonomiczne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ewentualnej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decyzji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inwazji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byłyby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bowiem </a:t>
            </a:r>
            <a:r>
              <a:rPr dirty="0" sz="1000">
                <a:latin typeface="Calibri"/>
                <a:cs typeface="Calibri"/>
              </a:rPr>
              <a:t>kolosalne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gospodarki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światowej,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samych </a:t>
            </a:r>
            <a:r>
              <a:rPr dirty="0" sz="1000">
                <a:latin typeface="Calibri"/>
                <a:cs typeface="Calibri"/>
              </a:rPr>
              <a:t>Chin.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Według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szacunków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Środka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utraciłoby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tytułu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ponad </a:t>
            </a:r>
            <a:r>
              <a:rPr dirty="0" sz="1000">
                <a:latin typeface="Calibri"/>
                <a:cs typeface="Calibri"/>
              </a:rPr>
              <a:t>15%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swojego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PKB.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Wywołane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wojną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załamanie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globalnego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handlu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byłoby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bowiem </a:t>
            </a:r>
            <a:r>
              <a:rPr dirty="0" sz="1000">
                <a:latin typeface="Calibri"/>
                <a:cs typeface="Calibri"/>
              </a:rPr>
              <a:t>ponadprzeciętnie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dotkliwe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największego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eksportera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więcej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są</a:t>
            </a:r>
            <a:r>
              <a:rPr dirty="0" sz="1000">
                <a:latin typeface="Calibri"/>
                <a:cs typeface="Calibri"/>
              </a:rPr>
              <a:t> one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jednym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1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21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najmocniej</a:t>
            </a:r>
            <a:r>
              <a:rPr dirty="0" sz="1000" spc="21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uzależnionych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od…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tajwańskich </a:t>
            </a:r>
            <a:r>
              <a:rPr dirty="0" sz="1000">
                <a:latin typeface="Calibri"/>
                <a:cs typeface="Calibri"/>
              </a:rPr>
              <a:t>półprzewodników.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pokazuje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Ukrainy,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decyzje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rządów </a:t>
            </a:r>
            <a:r>
              <a:rPr dirty="0" sz="1000">
                <a:latin typeface="Calibri"/>
                <a:cs typeface="Calibri"/>
              </a:rPr>
              <a:t>niedemokratycznych</a:t>
            </a:r>
            <a:r>
              <a:rPr dirty="0" sz="1000" spc="30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opierają</a:t>
            </a:r>
            <a:r>
              <a:rPr dirty="0" sz="1000" spc="30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3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racjonalnych</a:t>
            </a:r>
            <a:r>
              <a:rPr dirty="0" sz="1000" spc="30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ekonomicznych </a:t>
            </a:r>
            <a:r>
              <a:rPr dirty="0" sz="1000">
                <a:latin typeface="Calibri"/>
                <a:cs typeface="Calibri"/>
              </a:rPr>
              <a:t>przesłankach,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szukanie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„zewnętrznego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wroga”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zawsze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receptą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przykrycie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problemów </a:t>
            </a:r>
            <a:r>
              <a:rPr dirty="0" sz="1000" spc="-10">
                <a:latin typeface="Calibri"/>
                <a:cs typeface="Calibri"/>
              </a:rPr>
              <a:t>wewnętrznych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(które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0">
                <a:latin typeface="Calibri"/>
                <a:cs typeface="Calibri"/>
              </a:rPr>
              <a:t> Chinach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narastają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narastać).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478523" y="3942588"/>
            <a:ext cx="4060190" cy="2161540"/>
            <a:chOff x="6478523" y="3942588"/>
            <a:chExt cx="4060190" cy="2161540"/>
          </a:xfrm>
        </p:grpSpPr>
        <p:sp>
          <p:nvSpPr>
            <p:cNvPr id="16" name="object 16" descr=""/>
            <p:cNvSpPr/>
            <p:nvPr/>
          </p:nvSpPr>
          <p:spPr>
            <a:xfrm>
              <a:off x="10311384" y="4105655"/>
              <a:ext cx="222885" cy="1971039"/>
            </a:xfrm>
            <a:custGeom>
              <a:avLst/>
              <a:gdLst/>
              <a:ahLst/>
              <a:cxnLst/>
              <a:rect l="l" t="t" r="r" b="b"/>
              <a:pathLst>
                <a:path w="222884" h="1971039">
                  <a:moveTo>
                    <a:pt x="222504" y="1891284"/>
                  </a:moveTo>
                  <a:lnTo>
                    <a:pt x="202692" y="1891284"/>
                  </a:lnTo>
                  <a:lnTo>
                    <a:pt x="202692" y="1970532"/>
                  </a:lnTo>
                  <a:lnTo>
                    <a:pt x="222504" y="1970532"/>
                  </a:lnTo>
                  <a:lnTo>
                    <a:pt x="222504" y="1891284"/>
                  </a:lnTo>
                  <a:close/>
                </a:path>
                <a:path w="222884" h="1971039">
                  <a:moveTo>
                    <a:pt x="222504" y="1755648"/>
                  </a:moveTo>
                  <a:lnTo>
                    <a:pt x="131064" y="1755648"/>
                  </a:lnTo>
                  <a:lnTo>
                    <a:pt x="131064" y="1834896"/>
                  </a:lnTo>
                  <a:lnTo>
                    <a:pt x="222504" y="1834896"/>
                  </a:lnTo>
                  <a:lnTo>
                    <a:pt x="222504" y="1755648"/>
                  </a:lnTo>
                  <a:close/>
                </a:path>
                <a:path w="222884" h="1971039">
                  <a:moveTo>
                    <a:pt x="222504" y="1620012"/>
                  </a:moveTo>
                  <a:lnTo>
                    <a:pt x="131064" y="1620012"/>
                  </a:lnTo>
                  <a:lnTo>
                    <a:pt x="131064" y="1700784"/>
                  </a:lnTo>
                  <a:lnTo>
                    <a:pt x="222504" y="1700784"/>
                  </a:lnTo>
                  <a:lnTo>
                    <a:pt x="222504" y="1620012"/>
                  </a:lnTo>
                  <a:close/>
                </a:path>
                <a:path w="222884" h="1971039">
                  <a:moveTo>
                    <a:pt x="222504" y="1485900"/>
                  </a:moveTo>
                  <a:lnTo>
                    <a:pt x="141732" y="1485900"/>
                  </a:lnTo>
                  <a:lnTo>
                    <a:pt x="141732" y="1565148"/>
                  </a:lnTo>
                  <a:lnTo>
                    <a:pt x="222504" y="1565148"/>
                  </a:lnTo>
                  <a:lnTo>
                    <a:pt x="222504" y="1485900"/>
                  </a:lnTo>
                  <a:close/>
                </a:path>
                <a:path w="222884" h="1971039">
                  <a:moveTo>
                    <a:pt x="222504" y="1350264"/>
                  </a:moveTo>
                  <a:lnTo>
                    <a:pt x="0" y="1350264"/>
                  </a:lnTo>
                  <a:lnTo>
                    <a:pt x="0" y="1429512"/>
                  </a:lnTo>
                  <a:lnTo>
                    <a:pt x="222504" y="1429512"/>
                  </a:lnTo>
                  <a:lnTo>
                    <a:pt x="222504" y="1350264"/>
                  </a:lnTo>
                  <a:close/>
                </a:path>
                <a:path w="222884" h="1971039">
                  <a:moveTo>
                    <a:pt x="222504" y="1216152"/>
                  </a:moveTo>
                  <a:lnTo>
                    <a:pt x="181356" y="1216152"/>
                  </a:lnTo>
                  <a:lnTo>
                    <a:pt x="181356" y="1295400"/>
                  </a:lnTo>
                  <a:lnTo>
                    <a:pt x="222504" y="1295400"/>
                  </a:lnTo>
                  <a:lnTo>
                    <a:pt x="222504" y="1216152"/>
                  </a:lnTo>
                  <a:close/>
                </a:path>
                <a:path w="222884" h="1971039">
                  <a:moveTo>
                    <a:pt x="222504" y="1080516"/>
                  </a:moveTo>
                  <a:lnTo>
                    <a:pt x="172212" y="1080516"/>
                  </a:lnTo>
                  <a:lnTo>
                    <a:pt x="172212" y="1159764"/>
                  </a:lnTo>
                  <a:lnTo>
                    <a:pt x="222504" y="1159764"/>
                  </a:lnTo>
                  <a:lnTo>
                    <a:pt x="222504" y="1080516"/>
                  </a:lnTo>
                  <a:close/>
                </a:path>
                <a:path w="222884" h="1971039">
                  <a:moveTo>
                    <a:pt x="222504" y="944880"/>
                  </a:moveTo>
                  <a:lnTo>
                    <a:pt x="192024" y="944880"/>
                  </a:lnTo>
                  <a:lnTo>
                    <a:pt x="192024" y="1024128"/>
                  </a:lnTo>
                  <a:lnTo>
                    <a:pt x="222504" y="1024128"/>
                  </a:lnTo>
                  <a:lnTo>
                    <a:pt x="222504" y="944880"/>
                  </a:lnTo>
                  <a:close/>
                </a:path>
                <a:path w="222884" h="1971039">
                  <a:moveTo>
                    <a:pt x="222504" y="810768"/>
                  </a:moveTo>
                  <a:lnTo>
                    <a:pt x="39624" y="810768"/>
                  </a:lnTo>
                  <a:lnTo>
                    <a:pt x="39624" y="890016"/>
                  </a:lnTo>
                  <a:lnTo>
                    <a:pt x="222504" y="890016"/>
                  </a:lnTo>
                  <a:lnTo>
                    <a:pt x="222504" y="810768"/>
                  </a:lnTo>
                  <a:close/>
                </a:path>
                <a:path w="222884" h="1971039">
                  <a:moveTo>
                    <a:pt x="222504" y="675132"/>
                  </a:moveTo>
                  <a:lnTo>
                    <a:pt x="141732" y="675132"/>
                  </a:lnTo>
                  <a:lnTo>
                    <a:pt x="141732" y="754380"/>
                  </a:lnTo>
                  <a:lnTo>
                    <a:pt x="222504" y="754380"/>
                  </a:lnTo>
                  <a:lnTo>
                    <a:pt x="222504" y="675132"/>
                  </a:lnTo>
                  <a:close/>
                </a:path>
                <a:path w="222884" h="1971039">
                  <a:moveTo>
                    <a:pt x="222504" y="539496"/>
                  </a:moveTo>
                  <a:lnTo>
                    <a:pt x="70104" y="539496"/>
                  </a:lnTo>
                  <a:lnTo>
                    <a:pt x="70104" y="618744"/>
                  </a:lnTo>
                  <a:lnTo>
                    <a:pt x="222504" y="618744"/>
                  </a:lnTo>
                  <a:lnTo>
                    <a:pt x="222504" y="539496"/>
                  </a:lnTo>
                  <a:close/>
                </a:path>
                <a:path w="222884" h="1971039">
                  <a:moveTo>
                    <a:pt x="222504" y="405384"/>
                  </a:moveTo>
                  <a:lnTo>
                    <a:pt x="111252" y="405384"/>
                  </a:lnTo>
                  <a:lnTo>
                    <a:pt x="111252" y="484632"/>
                  </a:lnTo>
                  <a:lnTo>
                    <a:pt x="222504" y="484632"/>
                  </a:lnTo>
                  <a:lnTo>
                    <a:pt x="222504" y="405384"/>
                  </a:lnTo>
                  <a:close/>
                </a:path>
                <a:path w="222884" h="1971039">
                  <a:moveTo>
                    <a:pt x="222504" y="269748"/>
                  </a:moveTo>
                  <a:lnTo>
                    <a:pt x="172212" y="269748"/>
                  </a:lnTo>
                  <a:lnTo>
                    <a:pt x="172212" y="348996"/>
                  </a:lnTo>
                  <a:lnTo>
                    <a:pt x="222504" y="348996"/>
                  </a:lnTo>
                  <a:lnTo>
                    <a:pt x="222504" y="269748"/>
                  </a:lnTo>
                  <a:close/>
                </a:path>
                <a:path w="222884" h="1971039">
                  <a:moveTo>
                    <a:pt x="222504" y="134112"/>
                  </a:moveTo>
                  <a:lnTo>
                    <a:pt x="30480" y="134112"/>
                  </a:lnTo>
                  <a:lnTo>
                    <a:pt x="30480" y="213360"/>
                  </a:lnTo>
                  <a:lnTo>
                    <a:pt x="222504" y="213360"/>
                  </a:lnTo>
                  <a:lnTo>
                    <a:pt x="222504" y="134112"/>
                  </a:lnTo>
                  <a:close/>
                </a:path>
                <a:path w="222884" h="1971039">
                  <a:moveTo>
                    <a:pt x="222504" y="0"/>
                  </a:moveTo>
                  <a:lnTo>
                    <a:pt x="70104" y="0"/>
                  </a:lnTo>
                  <a:lnTo>
                    <a:pt x="70104" y="79248"/>
                  </a:lnTo>
                  <a:lnTo>
                    <a:pt x="222504" y="79248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577072" y="4105655"/>
              <a:ext cx="1937385" cy="1971039"/>
            </a:xfrm>
            <a:custGeom>
              <a:avLst/>
              <a:gdLst/>
              <a:ahLst/>
              <a:cxnLst/>
              <a:rect l="l" t="t" r="r" b="b"/>
              <a:pathLst>
                <a:path w="1937384" h="1971039">
                  <a:moveTo>
                    <a:pt x="1734312" y="1350264"/>
                  </a:moveTo>
                  <a:lnTo>
                    <a:pt x="1237488" y="1350264"/>
                  </a:lnTo>
                  <a:lnTo>
                    <a:pt x="1237488" y="1429512"/>
                  </a:lnTo>
                  <a:lnTo>
                    <a:pt x="1734312" y="1429512"/>
                  </a:lnTo>
                  <a:lnTo>
                    <a:pt x="1734312" y="1350264"/>
                  </a:lnTo>
                  <a:close/>
                </a:path>
                <a:path w="1937384" h="1971039">
                  <a:moveTo>
                    <a:pt x="1764792" y="134112"/>
                  </a:moveTo>
                  <a:lnTo>
                    <a:pt x="669036" y="134112"/>
                  </a:lnTo>
                  <a:lnTo>
                    <a:pt x="669036" y="213360"/>
                  </a:lnTo>
                  <a:lnTo>
                    <a:pt x="1764792" y="213360"/>
                  </a:lnTo>
                  <a:lnTo>
                    <a:pt x="1764792" y="134112"/>
                  </a:lnTo>
                  <a:close/>
                </a:path>
                <a:path w="1937384" h="1971039">
                  <a:moveTo>
                    <a:pt x="1773936" y="810768"/>
                  </a:moveTo>
                  <a:lnTo>
                    <a:pt x="1034796" y="810768"/>
                  </a:lnTo>
                  <a:lnTo>
                    <a:pt x="1034796" y="890016"/>
                  </a:lnTo>
                  <a:lnTo>
                    <a:pt x="1773936" y="890016"/>
                  </a:lnTo>
                  <a:lnTo>
                    <a:pt x="1773936" y="810768"/>
                  </a:lnTo>
                  <a:close/>
                </a:path>
                <a:path w="1937384" h="1971039">
                  <a:moveTo>
                    <a:pt x="1804416" y="539496"/>
                  </a:moveTo>
                  <a:lnTo>
                    <a:pt x="771144" y="539496"/>
                  </a:lnTo>
                  <a:lnTo>
                    <a:pt x="771144" y="618744"/>
                  </a:lnTo>
                  <a:lnTo>
                    <a:pt x="1804416" y="618744"/>
                  </a:lnTo>
                  <a:lnTo>
                    <a:pt x="1804416" y="539496"/>
                  </a:lnTo>
                  <a:close/>
                </a:path>
                <a:path w="1937384" h="1971039">
                  <a:moveTo>
                    <a:pt x="1804416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1804416" y="79248"/>
                  </a:lnTo>
                  <a:lnTo>
                    <a:pt x="1804416" y="0"/>
                  </a:lnTo>
                  <a:close/>
                </a:path>
                <a:path w="1937384" h="1971039">
                  <a:moveTo>
                    <a:pt x="1845564" y="405384"/>
                  </a:moveTo>
                  <a:lnTo>
                    <a:pt x="841248" y="405384"/>
                  </a:lnTo>
                  <a:lnTo>
                    <a:pt x="841248" y="484632"/>
                  </a:lnTo>
                  <a:lnTo>
                    <a:pt x="1845564" y="484632"/>
                  </a:lnTo>
                  <a:lnTo>
                    <a:pt x="1845564" y="405384"/>
                  </a:lnTo>
                  <a:close/>
                </a:path>
                <a:path w="1937384" h="1971039">
                  <a:moveTo>
                    <a:pt x="1865376" y="1755648"/>
                  </a:moveTo>
                  <a:lnTo>
                    <a:pt x="1399032" y="1755648"/>
                  </a:lnTo>
                  <a:lnTo>
                    <a:pt x="1399032" y="1834896"/>
                  </a:lnTo>
                  <a:lnTo>
                    <a:pt x="1865376" y="1834896"/>
                  </a:lnTo>
                  <a:lnTo>
                    <a:pt x="1865376" y="1755648"/>
                  </a:lnTo>
                  <a:close/>
                </a:path>
                <a:path w="1937384" h="1971039">
                  <a:moveTo>
                    <a:pt x="1865376" y="1620012"/>
                  </a:moveTo>
                  <a:lnTo>
                    <a:pt x="1368552" y="1620012"/>
                  </a:lnTo>
                  <a:lnTo>
                    <a:pt x="1368552" y="1700784"/>
                  </a:lnTo>
                  <a:lnTo>
                    <a:pt x="1865376" y="1700784"/>
                  </a:lnTo>
                  <a:lnTo>
                    <a:pt x="1865376" y="1620012"/>
                  </a:lnTo>
                  <a:close/>
                </a:path>
                <a:path w="1937384" h="1971039">
                  <a:moveTo>
                    <a:pt x="1876044" y="1485900"/>
                  </a:moveTo>
                  <a:lnTo>
                    <a:pt x="1399032" y="1485900"/>
                  </a:lnTo>
                  <a:lnTo>
                    <a:pt x="1399032" y="1565148"/>
                  </a:lnTo>
                  <a:lnTo>
                    <a:pt x="1876044" y="1565148"/>
                  </a:lnTo>
                  <a:lnTo>
                    <a:pt x="1876044" y="1485900"/>
                  </a:lnTo>
                  <a:close/>
                </a:path>
                <a:path w="1937384" h="1971039">
                  <a:moveTo>
                    <a:pt x="1876044" y="675132"/>
                  </a:moveTo>
                  <a:lnTo>
                    <a:pt x="1065276" y="675132"/>
                  </a:lnTo>
                  <a:lnTo>
                    <a:pt x="1065276" y="754380"/>
                  </a:lnTo>
                  <a:lnTo>
                    <a:pt x="1876044" y="754380"/>
                  </a:lnTo>
                  <a:lnTo>
                    <a:pt x="1876044" y="675132"/>
                  </a:lnTo>
                  <a:close/>
                </a:path>
                <a:path w="1937384" h="1971039">
                  <a:moveTo>
                    <a:pt x="1906524" y="1080516"/>
                  </a:moveTo>
                  <a:lnTo>
                    <a:pt x="1216152" y="1080516"/>
                  </a:lnTo>
                  <a:lnTo>
                    <a:pt x="1216152" y="1159764"/>
                  </a:lnTo>
                  <a:lnTo>
                    <a:pt x="1906524" y="1159764"/>
                  </a:lnTo>
                  <a:lnTo>
                    <a:pt x="1906524" y="1080516"/>
                  </a:lnTo>
                  <a:close/>
                </a:path>
                <a:path w="1937384" h="1971039">
                  <a:moveTo>
                    <a:pt x="1906524" y="269748"/>
                  </a:moveTo>
                  <a:lnTo>
                    <a:pt x="649224" y="269748"/>
                  </a:lnTo>
                  <a:lnTo>
                    <a:pt x="649224" y="348996"/>
                  </a:lnTo>
                  <a:lnTo>
                    <a:pt x="1906524" y="348996"/>
                  </a:lnTo>
                  <a:lnTo>
                    <a:pt x="1906524" y="269748"/>
                  </a:lnTo>
                  <a:close/>
                </a:path>
                <a:path w="1937384" h="1971039">
                  <a:moveTo>
                    <a:pt x="1915668" y="1216152"/>
                  </a:moveTo>
                  <a:lnTo>
                    <a:pt x="1338072" y="1216152"/>
                  </a:lnTo>
                  <a:lnTo>
                    <a:pt x="1338072" y="1295400"/>
                  </a:lnTo>
                  <a:lnTo>
                    <a:pt x="1915668" y="1295400"/>
                  </a:lnTo>
                  <a:lnTo>
                    <a:pt x="1915668" y="1216152"/>
                  </a:lnTo>
                  <a:close/>
                </a:path>
                <a:path w="1937384" h="1971039">
                  <a:moveTo>
                    <a:pt x="1926336" y="944880"/>
                  </a:moveTo>
                  <a:lnTo>
                    <a:pt x="1338072" y="944880"/>
                  </a:lnTo>
                  <a:lnTo>
                    <a:pt x="1338072" y="1024128"/>
                  </a:lnTo>
                  <a:lnTo>
                    <a:pt x="1926336" y="1024128"/>
                  </a:lnTo>
                  <a:lnTo>
                    <a:pt x="1926336" y="944880"/>
                  </a:lnTo>
                  <a:close/>
                </a:path>
                <a:path w="1937384" h="1971039">
                  <a:moveTo>
                    <a:pt x="1937004" y="1891284"/>
                  </a:moveTo>
                  <a:lnTo>
                    <a:pt x="1429512" y="1891284"/>
                  </a:lnTo>
                  <a:lnTo>
                    <a:pt x="1429512" y="1970532"/>
                  </a:lnTo>
                  <a:lnTo>
                    <a:pt x="1937004" y="1970532"/>
                  </a:lnTo>
                  <a:lnTo>
                    <a:pt x="1937004" y="1891284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478523" y="3970020"/>
              <a:ext cx="4055745" cy="79375"/>
            </a:xfrm>
            <a:custGeom>
              <a:avLst/>
              <a:gdLst/>
              <a:ahLst/>
              <a:cxnLst/>
              <a:rect l="l" t="t" r="r" b="b"/>
              <a:pathLst>
                <a:path w="4055745" h="79375">
                  <a:moveTo>
                    <a:pt x="4055364" y="0"/>
                  </a:moveTo>
                  <a:lnTo>
                    <a:pt x="0" y="0"/>
                  </a:lnTo>
                  <a:lnTo>
                    <a:pt x="0" y="79247"/>
                  </a:lnTo>
                  <a:lnTo>
                    <a:pt x="4055364" y="79247"/>
                  </a:lnTo>
                  <a:lnTo>
                    <a:pt x="405536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171688" y="4105655"/>
              <a:ext cx="1835150" cy="1971039"/>
            </a:xfrm>
            <a:custGeom>
              <a:avLst/>
              <a:gdLst/>
              <a:ahLst/>
              <a:cxnLst/>
              <a:rect l="l" t="t" r="r" b="b"/>
              <a:pathLst>
                <a:path w="1835150" h="1971039">
                  <a:moveTo>
                    <a:pt x="405384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405384" y="79248"/>
                  </a:lnTo>
                  <a:lnTo>
                    <a:pt x="405384" y="0"/>
                  </a:lnTo>
                  <a:close/>
                </a:path>
                <a:path w="1835150" h="1971039">
                  <a:moveTo>
                    <a:pt x="1054608" y="269748"/>
                  </a:moveTo>
                  <a:lnTo>
                    <a:pt x="669036" y="269748"/>
                  </a:lnTo>
                  <a:lnTo>
                    <a:pt x="669036" y="348996"/>
                  </a:lnTo>
                  <a:lnTo>
                    <a:pt x="1054608" y="348996"/>
                  </a:lnTo>
                  <a:lnTo>
                    <a:pt x="1054608" y="269748"/>
                  </a:lnTo>
                  <a:close/>
                </a:path>
                <a:path w="1835150" h="1971039">
                  <a:moveTo>
                    <a:pt x="1074420" y="134112"/>
                  </a:moveTo>
                  <a:lnTo>
                    <a:pt x="324612" y="134112"/>
                  </a:lnTo>
                  <a:lnTo>
                    <a:pt x="324612" y="213360"/>
                  </a:lnTo>
                  <a:lnTo>
                    <a:pt x="1074420" y="213360"/>
                  </a:lnTo>
                  <a:lnTo>
                    <a:pt x="1074420" y="134112"/>
                  </a:lnTo>
                  <a:close/>
                </a:path>
                <a:path w="1835150" h="1971039">
                  <a:moveTo>
                    <a:pt x="1176528" y="539496"/>
                  </a:moveTo>
                  <a:lnTo>
                    <a:pt x="1043940" y="539496"/>
                  </a:lnTo>
                  <a:lnTo>
                    <a:pt x="1043940" y="618744"/>
                  </a:lnTo>
                  <a:lnTo>
                    <a:pt x="1176528" y="618744"/>
                  </a:lnTo>
                  <a:lnTo>
                    <a:pt x="1176528" y="539496"/>
                  </a:lnTo>
                  <a:close/>
                </a:path>
                <a:path w="1835150" h="1971039">
                  <a:moveTo>
                    <a:pt x="1246632" y="405384"/>
                  </a:moveTo>
                  <a:lnTo>
                    <a:pt x="1004316" y="405384"/>
                  </a:lnTo>
                  <a:lnTo>
                    <a:pt x="1004316" y="484632"/>
                  </a:lnTo>
                  <a:lnTo>
                    <a:pt x="1246632" y="484632"/>
                  </a:lnTo>
                  <a:lnTo>
                    <a:pt x="1246632" y="405384"/>
                  </a:lnTo>
                  <a:close/>
                </a:path>
                <a:path w="1835150" h="1971039">
                  <a:moveTo>
                    <a:pt x="1440180" y="810768"/>
                  </a:moveTo>
                  <a:lnTo>
                    <a:pt x="1388364" y="810768"/>
                  </a:lnTo>
                  <a:lnTo>
                    <a:pt x="1388364" y="890016"/>
                  </a:lnTo>
                  <a:lnTo>
                    <a:pt x="1440180" y="890016"/>
                  </a:lnTo>
                  <a:lnTo>
                    <a:pt x="1440180" y="810768"/>
                  </a:lnTo>
                  <a:close/>
                </a:path>
                <a:path w="1835150" h="1971039">
                  <a:moveTo>
                    <a:pt x="1470660" y="675132"/>
                  </a:moveTo>
                  <a:lnTo>
                    <a:pt x="1368552" y="675132"/>
                  </a:lnTo>
                  <a:lnTo>
                    <a:pt x="1368552" y="754380"/>
                  </a:lnTo>
                  <a:lnTo>
                    <a:pt x="1470660" y="754380"/>
                  </a:lnTo>
                  <a:lnTo>
                    <a:pt x="1470660" y="675132"/>
                  </a:lnTo>
                  <a:close/>
                </a:path>
                <a:path w="1835150" h="1971039">
                  <a:moveTo>
                    <a:pt x="1621536" y="1080516"/>
                  </a:moveTo>
                  <a:lnTo>
                    <a:pt x="1540764" y="1080516"/>
                  </a:lnTo>
                  <a:lnTo>
                    <a:pt x="1540764" y="1159764"/>
                  </a:lnTo>
                  <a:lnTo>
                    <a:pt x="1621536" y="1159764"/>
                  </a:lnTo>
                  <a:lnTo>
                    <a:pt x="1621536" y="1080516"/>
                  </a:lnTo>
                  <a:close/>
                </a:path>
                <a:path w="1835150" h="1971039">
                  <a:moveTo>
                    <a:pt x="1642872" y="1350264"/>
                  </a:moveTo>
                  <a:lnTo>
                    <a:pt x="1612392" y="1350264"/>
                  </a:lnTo>
                  <a:lnTo>
                    <a:pt x="1612392" y="1429512"/>
                  </a:lnTo>
                  <a:lnTo>
                    <a:pt x="1642872" y="1429512"/>
                  </a:lnTo>
                  <a:lnTo>
                    <a:pt x="1642872" y="1350264"/>
                  </a:lnTo>
                  <a:close/>
                </a:path>
                <a:path w="1835150" h="1971039">
                  <a:moveTo>
                    <a:pt x="1743456" y="1216152"/>
                  </a:moveTo>
                  <a:lnTo>
                    <a:pt x="1560576" y="1216152"/>
                  </a:lnTo>
                  <a:lnTo>
                    <a:pt x="1560576" y="1295400"/>
                  </a:lnTo>
                  <a:lnTo>
                    <a:pt x="1743456" y="1295400"/>
                  </a:lnTo>
                  <a:lnTo>
                    <a:pt x="1743456" y="1216152"/>
                  </a:lnTo>
                  <a:close/>
                </a:path>
                <a:path w="1835150" h="1971039">
                  <a:moveTo>
                    <a:pt x="1743456" y="944880"/>
                  </a:moveTo>
                  <a:lnTo>
                    <a:pt x="1399032" y="944880"/>
                  </a:lnTo>
                  <a:lnTo>
                    <a:pt x="1399032" y="1024128"/>
                  </a:lnTo>
                  <a:lnTo>
                    <a:pt x="1743456" y="1024128"/>
                  </a:lnTo>
                  <a:lnTo>
                    <a:pt x="1743456" y="944880"/>
                  </a:lnTo>
                  <a:close/>
                </a:path>
                <a:path w="1835150" h="1971039">
                  <a:moveTo>
                    <a:pt x="1773936" y="1620012"/>
                  </a:moveTo>
                  <a:lnTo>
                    <a:pt x="1673352" y="1620012"/>
                  </a:lnTo>
                  <a:lnTo>
                    <a:pt x="1673352" y="1700784"/>
                  </a:lnTo>
                  <a:lnTo>
                    <a:pt x="1773936" y="1700784"/>
                  </a:lnTo>
                  <a:lnTo>
                    <a:pt x="1773936" y="1620012"/>
                  </a:lnTo>
                  <a:close/>
                </a:path>
                <a:path w="1835150" h="1971039">
                  <a:moveTo>
                    <a:pt x="1804416" y="1755648"/>
                  </a:moveTo>
                  <a:lnTo>
                    <a:pt x="1743456" y="1755648"/>
                  </a:lnTo>
                  <a:lnTo>
                    <a:pt x="1743456" y="1834896"/>
                  </a:lnTo>
                  <a:lnTo>
                    <a:pt x="1804416" y="1834896"/>
                  </a:lnTo>
                  <a:lnTo>
                    <a:pt x="1804416" y="1755648"/>
                  </a:lnTo>
                  <a:close/>
                </a:path>
                <a:path w="1835150" h="1971039">
                  <a:moveTo>
                    <a:pt x="1804416" y="1485900"/>
                  </a:moveTo>
                  <a:lnTo>
                    <a:pt x="1662684" y="1485900"/>
                  </a:lnTo>
                  <a:lnTo>
                    <a:pt x="1662684" y="1565148"/>
                  </a:lnTo>
                  <a:lnTo>
                    <a:pt x="1804416" y="1565148"/>
                  </a:lnTo>
                  <a:lnTo>
                    <a:pt x="1804416" y="1485900"/>
                  </a:lnTo>
                  <a:close/>
                </a:path>
                <a:path w="1835150" h="1971039">
                  <a:moveTo>
                    <a:pt x="1834896" y="1891284"/>
                  </a:moveTo>
                  <a:lnTo>
                    <a:pt x="1754124" y="1891284"/>
                  </a:lnTo>
                  <a:lnTo>
                    <a:pt x="1754124" y="1970532"/>
                  </a:lnTo>
                  <a:lnTo>
                    <a:pt x="1834896" y="1970532"/>
                  </a:lnTo>
                  <a:lnTo>
                    <a:pt x="1834896" y="189128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533888" y="3942588"/>
              <a:ext cx="0" cy="2161540"/>
            </a:xfrm>
            <a:custGeom>
              <a:avLst/>
              <a:gdLst/>
              <a:ahLst/>
              <a:cxnLst/>
              <a:rect l="l" t="t" r="r" b="b"/>
              <a:pathLst>
                <a:path w="0" h="2161540">
                  <a:moveTo>
                    <a:pt x="0" y="0"/>
                  </a:moveTo>
                  <a:lnTo>
                    <a:pt x="0" y="216103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809231" y="505510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809231" y="529590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809231" y="553669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6349872" y="3674490"/>
            <a:ext cx="37884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506730" algn="l"/>
                <a:tab pos="1013460" algn="l"/>
                <a:tab pos="1520825" algn="l"/>
                <a:tab pos="2027555" algn="l"/>
                <a:tab pos="2534920" algn="l"/>
                <a:tab pos="3041650" algn="l"/>
                <a:tab pos="3580765" algn="l"/>
              </a:tabLst>
            </a:pP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-25">
                <a:latin typeface="Calibri"/>
                <a:cs typeface="Calibri"/>
              </a:rPr>
              <a:t>40%</a:t>
            </a:r>
            <a:r>
              <a:rPr dirty="0" sz="1000">
                <a:latin typeface="Calibri"/>
                <a:cs typeface="Calibri"/>
              </a:rPr>
              <a:t>	-</a:t>
            </a:r>
            <a:r>
              <a:rPr dirty="0" sz="1000" spc="-25">
                <a:latin typeface="Calibri"/>
                <a:cs typeface="Calibri"/>
              </a:rPr>
              <a:t>35%</a:t>
            </a:r>
            <a:r>
              <a:rPr dirty="0" sz="1000">
                <a:latin typeface="Calibri"/>
                <a:cs typeface="Calibri"/>
              </a:rPr>
              <a:t>	-</a:t>
            </a:r>
            <a:r>
              <a:rPr dirty="0" sz="1000" spc="-25">
                <a:latin typeface="Calibri"/>
                <a:cs typeface="Calibri"/>
              </a:rPr>
              <a:t>30%</a:t>
            </a:r>
            <a:r>
              <a:rPr dirty="0" sz="1000">
                <a:latin typeface="Calibri"/>
                <a:cs typeface="Calibri"/>
              </a:rPr>
              <a:t>	-</a:t>
            </a:r>
            <a:r>
              <a:rPr dirty="0" sz="1000" spc="-25">
                <a:latin typeface="Calibri"/>
                <a:cs typeface="Calibri"/>
              </a:rPr>
              <a:t>25%</a:t>
            </a:r>
            <a:r>
              <a:rPr dirty="0" sz="1000">
                <a:latin typeface="Calibri"/>
                <a:cs typeface="Calibri"/>
              </a:rPr>
              <a:t>	-</a:t>
            </a:r>
            <a:r>
              <a:rPr dirty="0" sz="1000" spc="-25">
                <a:latin typeface="Calibri"/>
                <a:cs typeface="Calibri"/>
              </a:rPr>
              <a:t>20%</a:t>
            </a:r>
            <a:r>
              <a:rPr dirty="0" sz="1000">
                <a:latin typeface="Calibri"/>
                <a:cs typeface="Calibri"/>
              </a:rPr>
              <a:t>	-</a:t>
            </a:r>
            <a:r>
              <a:rPr dirty="0" sz="1000" spc="-25">
                <a:latin typeface="Calibri"/>
                <a:cs typeface="Calibri"/>
              </a:rPr>
              <a:t>15%</a:t>
            </a:r>
            <a:r>
              <a:rPr dirty="0" sz="1000">
                <a:latin typeface="Calibri"/>
                <a:cs typeface="Calibri"/>
              </a:rPr>
              <a:t>	-</a:t>
            </a:r>
            <a:r>
              <a:rPr dirty="0" sz="1000" spc="-25">
                <a:latin typeface="Calibri"/>
                <a:cs typeface="Calibri"/>
              </a:rPr>
              <a:t>10%</a:t>
            </a:r>
            <a:r>
              <a:rPr dirty="0" sz="1000">
                <a:latin typeface="Calibri"/>
                <a:cs typeface="Calibri"/>
              </a:rPr>
              <a:t>	-</a:t>
            </a:r>
            <a:r>
              <a:rPr dirty="0" sz="1000" spc="-25">
                <a:latin typeface="Calibri"/>
                <a:cs typeface="Calibri"/>
              </a:rPr>
              <a:t>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457433" y="3674490"/>
            <a:ext cx="1676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652759" y="3907282"/>
            <a:ext cx="805815" cy="2204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ts val="113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Tajwan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1065"/>
              </a:lnSpc>
            </a:pPr>
            <a:r>
              <a:rPr dirty="0" sz="1000">
                <a:latin typeface="Calibri"/>
                <a:cs typeface="Calibri"/>
              </a:rPr>
              <a:t>Korea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Płd.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1065"/>
              </a:lnSpc>
            </a:pPr>
            <a:r>
              <a:rPr dirty="0" sz="1000">
                <a:latin typeface="Calibri"/>
                <a:cs typeface="Calibri"/>
              </a:rPr>
              <a:t>Azja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Płd.-Wsch.</a:t>
            </a:r>
            <a:endParaRPr sz="1000">
              <a:latin typeface="Calibri"/>
              <a:cs typeface="Calibri"/>
            </a:endParaRPr>
          </a:p>
          <a:p>
            <a:pPr marR="403860">
              <a:lnSpc>
                <a:spcPct val="88700"/>
              </a:lnSpc>
              <a:spcBef>
                <a:spcPts val="65"/>
              </a:spcBef>
            </a:pPr>
            <a:r>
              <a:rPr dirty="0" sz="1000" spc="-10">
                <a:latin typeface="Calibri"/>
                <a:cs typeface="Calibri"/>
              </a:rPr>
              <a:t>Chiny Japonia Meksyk </a:t>
            </a:r>
            <a:r>
              <a:rPr dirty="0" sz="1000" spc="-25">
                <a:latin typeface="Calibri"/>
                <a:cs typeface="Calibri"/>
              </a:rPr>
              <a:t>UE</a:t>
            </a:r>
            <a:endParaRPr sz="1000">
              <a:latin typeface="Calibri"/>
              <a:cs typeface="Calibri"/>
            </a:endParaRPr>
          </a:p>
          <a:p>
            <a:pPr marR="294640">
              <a:lnSpc>
                <a:spcPct val="88700"/>
              </a:lnSpc>
              <a:spcBef>
                <a:spcPts val="5"/>
              </a:spcBef>
            </a:pPr>
            <a:r>
              <a:rPr dirty="0" sz="1000" spc="-10">
                <a:latin typeface="Calibri"/>
                <a:cs typeface="Calibri"/>
              </a:rPr>
              <a:t>Indonezja Turcja Indie Rosja Australia Kanada </a:t>
            </a:r>
            <a:r>
              <a:rPr dirty="0" sz="1000" spc="-25">
                <a:latin typeface="Calibri"/>
                <a:cs typeface="Calibri"/>
              </a:rPr>
              <a:t>USA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94"/>
              </a:lnSpc>
            </a:pPr>
            <a:r>
              <a:rPr dirty="0" sz="1000" spc="-10">
                <a:latin typeface="Calibri"/>
                <a:cs typeface="Calibri"/>
              </a:rPr>
              <a:t>W.Brytania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1135"/>
              </a:lnSpc>
            </a:pPr>
            <a:r>
              <a:rPr dirty="0" sz="1000" spc="-10">
                <a:latin typeface="Calibri"/>
                <a:cs typeface="Calibri"/>
              </a:rPr>
              <a:t>Brazylia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898893" y="4992370"/>
            <a:ext cx="1308100" cy="64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Szok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finansowy</a:t>
            </a:r>
            <a:endParaRPr sz="900">
              <a:latin typeface="Calibri"/>
              <a:cs typeface="Calibri"/>
            </a:endParaRPr>
          </a:p>
          <a:p>
            <a:pPr marR="5080">
              <a:lnSpc>
                <a:spcPct val="175600"/>
              </a:lnSpc>
            </a:pPr>
            <a:r>
              <a:rPr dirty="0" sz="900">
                <a:latin typeface="Calibri"/>
                <a:cs typeface="Calibri"/>
              </a:rPr>
              <a:t>Niedobór</a:t>
            </a:r>
            <a:r>
              <a:rPr dirty="0" sz="900" spc="-4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półprzewodników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Załamanie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handlu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6216396" y="1554480"/>
            <a:ext cx="5321300" cy="0"/>
          </a:xfrm>
          <a:custGeom>
            <a:avLst/>
            <a:gdLst/>
            <a:ahLst/>
            <a:cxnLst/>
            <a:rect l="l" t="t" r="r" b="b"/>
            <a:pathLst>
              <a:path w="5321300" h="0">
                <a:moveTo>
                  <a:pt x="0" y="0"/>
                </a:moveTo>
                <a:lnTo>
                  <a:pt x="532079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0989564" y="1327403"/>
            <a:ext cx="256540" cy="170815"/>
          </a:xfrm>
          <a:custGeom>
            <a:avLst/>
            <a:gdLst/>
            <a:ahLst/>
            <a:cxnLst/>
            <a:rect l="l" t="t" r="r" b="b"/>
            <a:pathLst>
              <a:path w="256540" h="170815">
                <a:moveTo>
                  <a:pt x="170687" y="0"/>
                </a:moveTo>
                <a:lnTo>
                  <a:pt x="170687" y="42672"/>
                </a:lnTo>
                <a:lnTo>
                  <a:pt x="85343" y="42672"/>
                </a:lnTo>
                <a:lnTo>
                  <a:pt x="85343" y="0"/>
                </a:lnTo>
                <a:lnTo>
                  <a:pt x="0" y="85344"/>
                </a:lnTo>
                <a:lnTo>
                  <a:pt x="85343" y="170687"/>
                </a:lnTo>
                <a:lnTo>
                  <a:pt x="85343" y="128016"/>
                </a:lnTo>
                <a:lnTo>
                  <a:pt x="170687" y="128016"/>
                </a:lnTo>
                <a:lnTo>
                  <a:pt x="170687" y="170687"/>
                </a:lnTo>
                <a:lnTo>
                  <a:pt x="256031" y="85344"/>
                </a:lnTo>
                <a:lnTo>
                  <a:pt x="17068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98935" y="1336547"/>
            <a:ext cx="239268" cy="158496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00004" y="1336547"/>
            <a:ext cx="239268" cy="158496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7274306" y="3437636"/>
            <a:ext cx="32537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Potencjalny</a:t>
            </a:r>
            <a:r>
              <a:rPr dirty="0" sz="1000" spc="-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wpływ</a:t>
            </a:r>
            <a:r>
              <a:rPr dirty="0" sz="1000" spc="-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na</a:t>
            </a:r>
            <a:r>
              <a:rPr dirty="0" sz="1000" spc="-2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PKB 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poszczególnych</a:t>
            </a:r>
            <a:r>
              <a:rPr dirty="0" sz="1000" spc="-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krajów</a:t>
            </a:r>
            <a:r>
              <a:rPr dirty="0" sz="1000" spc="-1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/</a:t>
            </a:r>
            <a:r>
              <a:rPr dirty="0" sz="1000" spc="-1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regionów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217920" y="1317498"/>
            <a:ext cx="5031740" cy="521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Możliwe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skutki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gospodarcze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wojny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Chin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Tajwanem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000">
              <a:latin typeface="Calibri"/>
              <a:cs typeface="Calibri"/>
            </a:endParaRPr>
          </a:p>
          <a:p>
            <a:pPr marL="237490">
              <a:lnSpc>
                <a:spcPct val="100000"/>
              </a:lnSpc>
              <a:spcBef>
                <a:spcPts val="5"/>
              </a:spcBef>
            </a:pP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Potencjalny</a:t>
            </a:r>
            <a:r>
              <a:rPr dirty="0" sz="1000" spc="-2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wpływ</a:t>
            </a:r>
            <a:r>
              <a:rPr dirty="0" sz="1000" spc="-2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na</a:t>
            </a:r>
            <a:r>
              <a:rPr dirty="0" sz="1000" spc="-4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globalne</a:t>
            </a:r>
            <a:r>
              <a:rPr dirty="0" sz="1000" spc="-2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PKB</a:t>
            </a:r>
            <a:r>
              <a:rPr dirty="0" sz="1000" spc="-1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na</a:t>
            </a:r>
            <a:r>
              <a:rPr dirty="0" sz="1000" spc="-3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tle</a:t>
            </a:r>
            <a:r>
              <a:rPr dirty="0" sz="1000" spc="-2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poprzednich</a:t>
            </a:r>
            <a:r>
              <a:rPr dirty="0" sz="1000" spc="-4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ważnych</a:t>
            </a:r>
            <a:r>
              <a:rPr dirty="0" sz="1000" spc="-1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wydarzeń</a:t>
            </a:r>
            <a:r>
              <a:rPr dirty="0" sz="1000" spc="-3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geopolitycznych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341364" y="1996249"/>
            <a:ext cx="5070475" cy="434975"/>
            <a:chOff x="6341364" y="1996249"/>
            <a:chExt cx="5070475" cy="434975"/>
          </a:xfrm>
        </p:grpSpPr>
        <p:sp>
          <p:nvSpPr>
            <p:cNvPr id="35" name="object 35" descr=""/>
            <p:cNvSpPr/>
            <p:nvPr/>
          </p:nvSpPr>
          <p:spPr>
            <a:xfrm>
              <a:off x="8663940" y="2001011"/>
              <a:ext cx="426720" cy="215265"/>
            </a:xfrm>
            <a:custGeom>
              <a:avLst/>
              <a:gdLst/>
              <a:ahLst/>
              <a:cxnLst/>
              <a:rect l="l" t="t" r="r" b="b"/>
              <a:pathLst>
                <a:path w="426720" h="215264">
                  <a:moveTo>
                    <a:pt x="426720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426720" y="214884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837164" y="2001011"/>
              <a:ext cx="425450" cy="429895"/>
            </a:xfrm>
            <a:custGeom>
              <a:avLst/>
              <a:gdLst/>
              <a:ahLst/>
              <a:cxnLst/>
              <a:rect l="l" t="t" r="r" b="b"/>
              <a:pathLst>
                <a:path w="425450" h="429894">
                  <a:moveTo>
                    <a:pt x="425196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425196" y="429768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490716" y="2001011"/>
              <a:ext cx="4048125" cy="253365"/>
            </a:xfrm>
            <a:custGeom>
              <a:avLst/>
              <a:gdLst/>
              <a:ahLst/>
              <a:cxnLst/>
              <a:rect l="l" t="t" r="r" b="b"/>
              <a:pathLst>
                <a:path w="4048125" h="253364">
                  <a:moveTo>
                    <a:pt x="426720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426720" y="12192"/>
                  </a:lnTo>
                  <a:lnTo>
                    <a:pt x="426720" y="0"/>
                  </a:lnTo>
                  <a:close/>
                </a:path>
                <a:path w="4048125" h="253364">
                  <a:moveTo>
                    <a:pt x="1150620" y="0"/>
                  </a:moveTo>
                  <a:lnTo>
                    <a:pt x="725424" y="0"/>
                  </a:lnTo>
                  <a:lnTo>
                    <a:pt x="725424" y="25908"/>
                  </a:lnTo>
                  <a:lnTo>
                    <a:pt x="1150620" y="25908"/>
                  </a:lnTo>
                  <a:lnTo>
                    <a:pt x="1150620" y="0"/>
                  </a:lnTo>
                  <a:close/>
                </a:path>
                <a:path w="4048125" h="253364">
                  <a:moveTo>
                    <a:pt x="1874520" y="0"/>
                  </a:moveTo>
                  <a:lnTo>
                    <a:pt x="1449324" y="0"/>
                  </a:lnTo>
                  <a:lnTo>
                    <a:pt x="1449324" y="42672"/>
                  </a:lnTo>
                  <a:lnTo>
                    <a:pt x="1874520" y="42672"/>
                  </a:lnTo>
                  <a:lnTo>
                    <a:pt x="1874520" y="0"/>
                  </a:lnTo>
                  <a:close/>
                </a:path>
                <a:path w="4048125" h="253364">
                  <a:moveTo>
                    <a:pt x="3323844" y="0"/>
                  </a:moveTo>
                  <a:lnTo>
                    <a:pt x="2897124" y="0"/>
                  </a:lnTo>
                  <a:lnTo>
                    <a:pt x="2897124" y="252984"/>
                  </a:lnTo>
                  <a:lnTo>
                    <a:pt x="3323844" y="252984"/>
                  </a:lnTo>
                  <a:lnTo>
                    <a:pt x="3323844" y="0"/>
                  </a:lnTo>
                  <a:close/>
                </a:path>
                <a:path w="4048125" h="253364">
                  <a:moveTo>
                    <a:pt x="4047744" y="0"/>
                  </a:moveTo>
                  <a:lnTo>
                    <a:pt x="3622548" y="0"/>
                  </a:lnTo>
                  <a:lnTo>
                    <a:pt x="3622548" y="252984"/>
                  </a:lnTo>
                  <a:lnTo>
                    <a:pt x="4047744" y="252984"/>
                  </a:lnTo>
                  <a:lnTo>
                    <a:pt x="404774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341364" y="2001011"/>
              <a:ext cx="5070475" cy="0"/>
            </a:xfrm>
            <a:custGeom>
              <a:avLst/>
              <a:gdLst/>
              <a:ahLst/>
              <a:cxnLst/>
              <a:rect l="l" t="t" r="r" b="b"/>
              <a:pathLst>
                <a:path w="5070475" h="0">
                  <a:moveTo>
                    <a:pt x="0" y="0"/>
                  </a:moveTo>
                  <a:lnTo>
                    <a:pt x="5070347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6559931" y="2052319"/>
            <a:ext cx="3016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-</a:t>
            </a:r>
            <a:r>
              <a:rPr dirty="0" sz="1000" spc="-20">
                <a:latin typeface="Calibri"/>
                <a:cs typeface="Calibri"/>
              </a:rPr>
              <a:t>0.3%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284466" y="2065147"/>
            <a:ext cx="3016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-</a:t>
            </a:r>
            <a:r>
              <a:rPr dirty="0" sz="1000" spc="-20">
                <a:latin typeface="Calibri"/>
                <a:cs typeface="Calibri"/>
              </a:rPr>
              <a:t>0.6%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008619" y="2082545"/>
            <a:ext cx="3016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-</a:t>
            </a:r>
            <a:r>
              <a:rPr dirty="0" sz="1000" spc="-20">
                <a:latin typeface="Calibri"/>
                <a:cs typeface="Calibri"/>
              </a:rPr>
              <a:t>1.0%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731631" y="2254376"/>
            <a:ext cx="3048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-</a:t>
            </a:r>
            <a:r>
              <a:rPr dirty="0" sz="1000" spc="-20" b="1">
                <a:latin typeface="Calibri"/>
                <a:cs typeface="Calibri"/>
              </a:rPr>
              <a:t>5.0%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457308" y="2293111"/>
            <a:ext cx="3016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-</a:t>
            </a:r>
            <a:r>
              <a:rPr dirty="0" sz="1000" spc="-20">
                <a:latin typeface="Calibri"/>
                <a:cs typeface="Calibri"/>
              </a:rPr>
              <a:t>5.9%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0181843" y="2293111"/>
            <a:ext cx="3016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-</a:t>
            </a:r>
            <a:r>
              <a:rPr dirty="0" sz="1000" spc="-20">
                <a:latin typeface="Calibri"/>
                <a:cs typeface="Calibri"/>
              </a:rPr>
              <a:t>5.9%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407150" y="2694812"/>
            <a:ext cx="607695" cy="64262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635" marR="132080" indent="635">
              <a:lnSpc>
                <a:spcPct val="101800"/>
              </a:lnSpc>
              <a:spcBef>
                <a:spcPts val="75"/>
              </a:spcBef>
            </a:pPr>
            <a:r>
              <a:rPr dirty="0" sz="1000" spc="-10">
                <a:latin typeface="Calibri"/>
                <a:cs typeface="Calibri"/>
              </a:rPr>
              <a:t>Wojna Izraela</a:t>
            </a:r>
            <a:endParaRPr sz="1000">
              <a:latin typeface="Calibri"/>
              <a:cs typeface="Calibri"/>
            </a:endParaRPr>
          </a:p>
          <a:p>
            <a:pPr algn="ctr" marR="5080">
              <a:lnSpc>
                <a:spcPct val="101699"/>
              </a:lnSpc>
            </a:pP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0">
                <a:latin typeface="Calibri"/>
                <a:cs typeface="Calibri"/>
              </a:rPr>
              <a:t> Hamasem (2023)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218553" y="2694812"/>
            <a:ext cx="434340" cy="487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Ataki</a:t>
            </a:r>
            <a:endParaRPr sz="10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20"/>
              </a:spcBef>
            </a:pP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wrz</a:t>
            </a:r>
            <a:endParaRPr sz="10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20"/>
              </a:spcBef>
            </a:pPr>
            <a:r>
              <a:rPr dirty="0" sz="1000" spc="-10">
                <a:latin typeface="Calibri"/>
                <a:cs typeface="Calibri"/>
              </a:rPr>
              <a:t>(2001)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920481" y="2694812"/>
            <a:ext cx="479425" cy="48768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64135">
              <a:lnSpc>
                <a:spcPct val="101800"/>
              </a:lnSpc>
              <a:spcBef>
                <a:spcPts val="75"/>
              </a:spcBef>
            </a:pPr>
            <a:r>
              <a:rPr dirty="0" sz="1000" spc="-10">
                <a:latin typeface="Calibri"/>
                <a:cs typeface="Calibri"/>
              </a:rPr>
              <a:t>Wojna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Zatoce (1991)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659114" y="2694812"/>
            <a:ext cx="450850" cy="33274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13335">
              <a:lnSpc>
                <a:spcPct val="101800"/>
              </a:lnSpc>
              <a:spcBef>
                <a:spcPts val="75"/>
              </a:spcBef>
            </a:pPr>
            <a:r>
              <a:rPr dirty="0" sz="1000" spc="-10">
                <a:latin typeface="Calibri"/>
                <a:cs typeface="Calibri"/>
              </a:rPr>
              <a:t>Blokada Tajwanu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9329039" y="2694812"/>
            <a:ext cx="558800" cy="64262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R="5080" indent="-635">
              <a:lnSpc>
                <a:spcPct val="101800"/>
              </a:lnSpc>
              <a:spcBef>
                <a:spcPts val="75"/>
              </a:spcBef>
            </a:pPr>
            <a:r>
              <a:rPr dirty="0" sz="1000" spc="-10">
                <a:latin typeface="Calibri"/>
                <a:cs typeface="Calibri"/>
              </a:rPr>
              <a:t>Globalny Kryzys Finansowy (2009)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076053" y="2694812"/>
            <a:ext cx="514350" cy="48768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R="5080" indent="-635">
              <a:lnSpc>
                <a:spcPct val="101800"/>
              </a:lnSpc>
              <a:spcBef>
                <a:spcPts val="75"/>
              </a:spcBef>
            </a:pPr>
            <a:r>
              <a:rPr dirty="0" sz="1000" spc="-10">
                <a:latin typeface="Calibri"/>
                <a:cs typeface="Calibri"/>
              </a:rPr>
              <a:t>Kryzys COVID-</a:t>
            </a:r>
            <a:r>
              <a:rPr dirty="0" sz="1000" spc="-25">
                <a:latin typeface="Calibri"/>
                <a:cs typeface="Calibri"/>
              </a:rPr>
              <a:t>19</a:t>
            </a:r>
            <a:r>
              <a:rPr dirty="0" sz="1000" spc="-10">
                <a:latin typeface="Calibri"/>
                <a:cs typeface="Calibri"/>
              </a:rPr>
              <a:t> (2020)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865484" y="2395499"/>
            <a:ext cx="383540" cy="78676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6985">
              <a:lnSpc>
                <a:spcPct val="100000"/>
              </a:lnSpc>
              <a:spcBef>
                <a:spcPts val="675"/>
              </a:spcBef>
            </a:pPr>
            <a:r>
              <a:rPr dirty="0" sz="1000" spc="-10" b="1">
                <a:latin typeface="Calibri"/>
                <a:cs typeface="Calibri"/>
              </a:rPr>
              <a:t>-10.0%</a:t>
            </a:r>
            <a:endParaRPr sz="1000">
              <a:latin typeface="Calibri"/>
              <a:cs typeface="Calibri"/>
            </a:endParaRPr>
          </a:p>
          <a:p>
            <a:pPr algn="just" marR="5080" indent="16510">
              <a:lnSpc>
                <a:spcPct val="101800"/>
              </a:lnSpc>
              <a:spcBef>
                <a:spcPts val="555"/>
              </a:spcBef>
            </a:pPr>
            <a:r>
              <a:rPr dirty="0" sz="1000" spc="-10">
                <a:latin typeface="Calibri"/>
                <a:cs typeface="Calibri"/>
              </a:rPr>
              <a:t>Wojna Chiny- Tajwan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1.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252118" y="382650"/>
            <a:ext cx="19939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C00000"/>
                </a:solidFill>
                <a:latin typeface="Tahoma"/>
                <a:cs typeface="Tahoma"/>
              </a:rPr>
              <a:t>Rywalizacja</a:t>
            </a:r>
            <a:r>
              <a:rPr dirty="0" sz="16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Tahoma"/>
                <a:cs typeface="Tahoma"/>
              </a:rPr>
              <a:t>mocarstw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52118" y="626490"/>
            <a:ext cx="81908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Wyścig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gospodarczy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krajów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rozwijających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się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Zachodem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może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czasem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wkraczać w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kolejne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obszary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9973" y="6437477"/>
            <a:ext cx="1074928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Wąskie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grono firm o najwyższym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poziomie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technologicznym,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które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co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do zasady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powinny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ustalać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globalne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standardy</a:t>
            </a:r>
            <a:r>
              <a:rPr dirty="0" sz="750" spc="254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Arabia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Saudyjska,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Zjednoczone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Emiraty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Arabskie,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Iran,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Egipt,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Etiopia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Argentyna</a:t>
            </a:r>
            <a:r>
              <a:rPr dirty="0" sz="750" spc="250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3)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m.in.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Sztuczna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inteligencja,</a:t>
            </a:r>
            <a:r>
              <a:rPr dirty="0" sz="750" spc="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internet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rzeczy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(IoT),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elektromobilność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4)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Chiny,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Indie,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Rosja,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Brazylia 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25">
                <a:latin typeface="Calibri"/>
                <a:cs typeface="Calibri"/>
              </a:rPr>
              <a:t>RPA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UNCTAD,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IMF,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SIFMA,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SWIFT,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WIPO,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326891" y="1175003"/>
            <a:ext cx="5915025" cy="962025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just" marL="144780" marR="135255">
              <a:lnSpc>
                <a:spcPct val="100000"/>
              </a:lnSpc>
              <a:spcBef>
                <a:spcPts val="120"/>
              </a:spcBef>
            </a:pPr>
            <a:r>
              <a:rPr dirty="0" sz="1000">
                <a:latin typeface="Calibri"/>
                <a:cs typeface="Calibri"/>
              </a:rPr>
              <a:t>Transfer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technologii ułatwia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dostęp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innowacji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krajom 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niższym poziomie dochodów,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przyczyniając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ich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szybszego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rozwoju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gospodarczego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społecznego.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silniejsza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konkurencja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pomiędzy </a:t>
            </a:r>
            <a:r>
              <a:rPr dirty="0" sz="1000">
                <a:latin typeface="Calibri"/>
                <a:cs typeface="Calibri"/>
              </a:rPr>
              <a:t>światowymi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potęgami,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mniejsza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skłonność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dzielenia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innymi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swoim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know-</a:t>
            </a:r>
            <a:r>
              <a:rPr dirty="0" sz="1000">
                <a:latin typeface="Calibri"/>
                <a:cs typeface="Calibri"/>
              </a:rPr>
              <a:t>how,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tym</a:t>
            </a:r>
            <a:r>
              <a:rPr dirty="0" sz="1000">
                <a:latin typeface="Calibri"/>
                <a:cs typeface="Calibri"/>
              </a:rPr>
              <a:t> bardziej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inwestycji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zagraniczne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centra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B+R.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Brak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współpracy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obszarze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prowadzić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wielu </a:t>
            </a:r>
            <a:r>
              <a:rPr dirty="0" sz="1000">
                <a:latin typeface="Calibri"/>
                <a:cs typeface="Calibri"/>
              </a:rPr>
              <a:t>niepożądanych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skutków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(np.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różne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zastosowania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AI,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spowolnienie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transformacji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energetycznej,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dalsze </a:t>
            </a:r>
            <a:r>
              <a:rPr dirty="0" sz="1000">
                <a:latin typeface="Calibri"/>
                <a:cs typeface="Calibri"/>
              </a:rPr>
              <a:t>zwiększenie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nierówności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-10">
                <a:latin typeface="Calibri"/>
                <a:cs typeface="Calibri"/>
              </a:rPr>
              <a:t> krajami).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804416" y="1175003"/>
            <a:ext cx="1325880" cy="962025"/>
          </a:xfrm>
          <a:prstGeom prst="rect">
            <a:avLst/>
          </a:prstGeom>
          <a:solidFill>
            <a:srgbClr val="C00000">
              <a:alpha val="85096"/>
            </a:srgbClr>
          </a:solidFill>
          <a:ln w="3175">
            <a:solidFill>
              <a:srgbClr val="C00000"/>
            </a:solidFill>
          </a:ln>
        </p:spPr>
        <p:txBody>
          <a:bodyPr wrap="square" lIns="0" tIns="136525" rIns="0" bIns="0" rtlCol="0" vert="horz">
            <a:spAutoFit/>
          </a:bodyPr>
          <a:lstStyle/>
          <a:p>
            <a:pPr algn="ctr" marL="325755" marR="318770" indent="635">
              <a:lnSpc>
                <a:spcPct val="100000"/>
              </a:lnSpc>
              <a:spcBef>
                <a:spcPts val="1075"/>
              </a:spcBef>
            </a:pP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Utrudniony przepływ technologii</a:t>
            </a:r>
            <a:r>
              <a:rPr dirty="0" sz="1100" spc="5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435083" y="1175003"/>
            <a:ext cx="2277110" cy="962025"/>
          </a:xfrm>
          <a:custGeom>
            <a:avLst/>
            <a:gdLst/>
            <a:ahLst/>
            <a:cxnLst/>
            <a:rect l="l" t="t" r="r" b="b"/>
            <a:pathLst>
              <a:path w="2277109" h="962025">
                <a:moveTo>
                  <a:pt x="2276855" y="0"/>
                </a:moveTo>
                <a:lnTo>
                  <a:pt x="0" y="0"/>
                </a:lnTo>
                <a:lnTo>
                  <a:pt x="0" y="961644"/>
                </a:lnTo>
                <a:lnTo>
                  <a:pt x="2276855" y="961644"/>
                </a:lnTo>
                <a:lnTo>
                  <a:pt x="2276855" y="0"/>
                </a:lnTo>
                <a:close/>
              </a:path>
            </a:pathLst>
          </a:custGeom>
          <a:solidFill>
            <a:srgbClr val="FFEEEE">
              <a:alpha val="6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3326891" y="2231135"/>
            <a:ext cx="5915025" cy="960119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4604" rIns="0" bIns="0" rtlCol="0" vert="horz">
            <a:spAutoFit/>
          </a:bodyPr>
          <a:lstStyle/>
          <a:p>
            <a:pPr algn="just" marL="144780" marR="137160">
              <a:lnSpc>
                <a:spcPct val="100000"/>
              </a:lnSpc>
              <a:spcBef>
                <a:spcPts val="114"/>
              </a:spcBef>
            </a:pPr>
            <a:r>
              <a:rPr dirty="0" sz="1000">
                <a:latin typeface="Calibri"/>
                <a:cs typeface="Calibri"/>
              </a:rPr>
              <a:t>Chiny dążą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ustanowienia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odrębnych (względem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obowiązujących)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standardów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nowej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generacji </a:t>
            </a:r>
            <a:r>
              <a:rPr dirty="0" sz="1000">
                <a:latin typeface="Calibri"/>
                <a:cs typeface="Calibri"/>
              </a:rPr>
              <a:t>(takich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5G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AI).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celu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opracowały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długofalową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strategię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„Standards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2035”.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Wprawdzie </a:t>
            </a:r>
            <a:r>
              <a:rPr dirty="0" sz="1000">
                <a:latin typeface="Calibri"/>
                <a:cs typeface="Calibri"/>
              </a:rPr>
              <a:t>wciąż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daleko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statusu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lidera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innowacyjności,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ostatnim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czasie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mocno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zwiększyły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swoje </a:t>
            </a:r>
            <a:r>
              <a:rPr dirty="0" sz="1000">
                <a:latin typeface="Calibri"/>
                <a:cs typeface="Calibri"/>
              </a:rPr>
              <a:t>wydatki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B+R,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krótkim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czasie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mocno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zwiększając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liczbę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ustanawianych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patentów.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stały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one</a:t>
            </a:r>
            <a:r>
              <a:rPr dirty="0" sz="1000">
                <a:latin typeface="Calibri"/>
                <a:cs typeface="Calibri"/>
              </a:rPr>
              <a:t> eksporterem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netto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technologii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odbiorcą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największym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płatnikiem)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opłat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licencyjnych, </a:t>
            </a:r>
            <a:r>
              <a:rPr dirty="0" sz="1000">
                <a:latin typeface="Calibri"/>
                <a:cs typeface="Calibri"/>
              </a:rPr>
              <a:t>niezbędne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przekształcenie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chińskich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firm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tzw.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przedsiębiorstwa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pierwszego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poziomu</a:t>
            </a:r>
            <a:r>
              <a:rPr dirty="0" baseline="25641" sz="975" spc="-15">
                <a:latin typeface="Calibri"/>
                <a:cs typeface="Calibri"/>
              </a:rPr>
              <a:t>1</a:t>
            </a:r>
            <a:r>
              <a:rPr dirty="0" sz="1000" spc="-1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04416" y="2231135"/>
            <a:ext cx="1325880" cy="960119"/>
          </a:xfrm>
          <a:prstGeom prst="rect">
            <a:avLst/>
          </a:prstGeom>
          <a:solidFill>
            <a:srgbClr val="C00000">
              <a:alpha val="85096"/>
            </a:srgbClr>
          </a:solidFill>
          <a:ln w="3175">
            <a:solidFill>
              <a:srgbClr val="C00000"/>
            </a:solidFill>
          </a:ln>
        </p:spPr>
        <p:txBody>
          <a:bodyPr wrap="square" lIns="0" tIns="596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endParaRPr sz="1100">
              <a:latin typeface="Times New Roman"/>
              <a:cs typeface="Times New Roman"/>
            </a:endParaRPr>
          </a:p>
          <a:p>
            <a:pPr algn="ctr" marL="314960" marR="306705" indent="-1905">
              <a:lnSpc>
                <a:spcPct val="100000"/>
              </a:lnSpc>
            </a:pP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Rozwój odrębnych standardów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435083" y="2231135"/>
            <a:ext cx="2277110" cy="960119"/>
          </a:xfrm>
          <a:custGeom>
            <a:avLst/>
            <a:gdLst/>
            <a:ahLst/>
            <a:cxnLst/>
            <a:rect l="l" t="t" r="r" b="b"/>
            <a:pathLst>
              <a:path w="2277109" h="960119">
                <a:moveTo>
                  <a:pt x="2276855" y="0"/>
                </a:moveTo>
                <a:lnTo>
                  <a:pt x="0" y="0"/>
                </a:lnTo>
                <a:lnTo>
                  <a:pt x="0" y="960120"/>
                </a:lnTo>
                <a:lnTo>
                  <a:pt x="2276855" y="960120"/>
                </a:lnTo>
                <a:lnTo>
                  <a:pt x="2276855" y="0"/>
                </a:lnTo>
                <a:close/>
              </a:path>
            </a:pathLst>
          </a:custGeom>
          <a:solidFill>
            <a:srgbClr val="FFEEEE">
              <a:alpha val="6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326891" y="3285744"/>
            <a:ext cx="5915025" cy="962025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algn="just" marL="144780" marR="135890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Calibri"/>
                <a:cs typeface="Calibri"/>
              </a:rPr>
              <a:t>Globalny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płatniczy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SWIFT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służy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bezpiecznego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niezawodnego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dokonywania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transakcji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płatniczych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krajami,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ułatwiając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przeciwdziałanie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praniu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brudnych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pieniędzy.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odcięcia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niego </a:t>
            </a:r>
            <a:r>
              <a:rPr dirty="0" sz="1000">
                <a:latin typeface="Calibri"/>
                <a:cs typeface="Calibri"/>
              </a:rPr>
              <a:t>czołowych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banków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rosyjskich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pokazuje jednak, iż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 on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być także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skutecznym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narzędziem nacisku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państw </a:t>
            </a:r>
            <a:r>
              <a:rPr dirty="0" sz="1000">
                <a:latin typeface="Calibri"/>
                <a:cs typeface="Calibri"/>
              </a:rPr>
              <a:t>zachodnich,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skłaniać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(np.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Chiny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współpracy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Rosją)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stworzenia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własnego, </a:t>
            </a:r>
            <a:r>
              <a:rPr dirty="0" sz="1000">
                <a:latin typeface="Calibri"/>
                <a:cs typeface="Calibri"/>
              </a:rPr>
              <a:t>alternatywnego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systemu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prawdziwie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globalnym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zasięgu.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uwagi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bariery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(infrastrukturalne, technologiczne,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polityczne,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regulacyjne)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wydaje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możliwe 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krótkim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horyzoncie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czasowym.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804416" y="3285744"/>
            <a:ext cx="1325880" cy="962025"/>
          </a:xfrm>
          <a:prstGeom prst="rect">
            <a:avLst/>
          </a:prstGeom>
          <a:solidFill>
            <a:srgbClr val="C00000">
              <a:alpha val="85096"/>
            </a:srgbClr>
          </a:solidFill>
          <a:ln w="3175">
            <a:solidFill>
              <a:srgbClr val="C00000"/>
            </a:solidFill>
          </a:ln>
        </p:spPr>
        <p:txBody>
          <a:bodyPr wrap="square" lIns="0" tIns="144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35"/>
              </a:spcBef>
            </a:pPr>
            <a:endParaRPr sz="1100">
              <a:latin typeface="Times New Roman"/>
              <a:cs typeface="Times New Roman"/>
            </a:endParaRPr>
          </a:p>
          <a:p>
            <a:pPr marL="344170" marR="290830" indent="-44450">
              <a:lnSpc>
                <a:spcPct val="100000"/>
              </a:lnSpc>
              <a:spcBef>
                <a:spcPts val="5"/>
              </a:spcBef>
            </a:pP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Konkurencja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dla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SWIFT?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435083" y="3285744"/>
            <a:ext cx="2277110" cy="962025"/>
          </a:xfrm>
          <a:custGeom>
            <a:avLst/>
            <a:gdLst/>
            <a:ahLst/>
            <a:cxnLst/>
            <a:rect l="l" t="t" r="r" b="b"/>
            <a:pathLst>
              <a:path w="2277109" h="962025">
                <a:moveTo>
                  <a:pt x="2276855" y="0"/>
                </a:moveTo>
                <a:lnTo>
                  <a:pt x="0" y="0"/>
                </a:lnTo>
                <a:lnTo>
                  <a:pt x="0" y="961643"/>
                </a:lnTo>
                <a:lnTo>
                  <a:pt x="2276855" y="961643"/>
                </a:lnTo>
                <a:lnTo>
                  <a:pt x="2276855" y="0"/>
                </a:lnTo>
                <a:close/>
              </a:path>
            </a:pathLst>
          </a:custGeom>
          <a:solidFill>
            <a:srgbClr val="FFEEEE">
              <a:alpha val="6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326891" y="4341876"/>
            <a:ext cx="5915025" cy="960119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algn="just" marL="144780" marR="135890">
              <a:lnSpc>
                <a:spcPct val="100000"/>
              </a:lnSpc>
              <a:spcBef>
                <a:spcPts val="120"/>
              </a:spcBef>
            </a:pPr>
            <a:r>
              <a:rPr dirty="0" sz="1000">
                <a:latin typeface="Calibri"/>
                <a:cs typeface="Calibri"/>
              </a:rPr>
              <a:t>Pozycja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światowej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potęgi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gospodarczej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odzwierciedlona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fakt,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iż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dolar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pozostaje </a:t>
            </a:r>
            <a:r>
              <a:rPr dirty="0" sz="1000">
                <a:latin typeface="Calibri"/>
                <a:cs typeface="Calibri"/>
              </a:rPr>
              <a:t>najważniejszą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walutą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rezerwową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(ponad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50%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wszystkich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rezerw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walutowych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świecie).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pewnością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czasem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dążyć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wzmocnienia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globalnego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statusu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yuana,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podważenie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obecnej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pozycji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dolara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moment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utrudnione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zarówno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specyfikę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gospodarki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chińskiej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(jej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zamknięty </a:t>
            </a:r>
            <a:r>
              <a:rPr dirty="0" sz="1000">
                <a:latin typeface="Calibri"/>
                <a:cs typeface="Calibri"/>
              </a:rPr>
              <a:t>charakter,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mała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utrudniony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dostęp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tamtejszego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kapitałowego),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czynniki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polityczne,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jak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dominującą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rolę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emisji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obligacji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(zewnętrzny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dług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publiczny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kilkunastokrotnie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wyższy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chiński).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804416" y="4341876"/>
            <a:ext cx="1325880" cy="960119"/>
          </a:xfrm>
          <a:prstGeom prst="rect">
            <a:avLst/>
          </a:prstGeom>
          <a:solidFill>
            <a:srgbClr val="C00000">
              <a:alpha val="85096"/>
            </a:srgbClr>
          </a:solidFill>
          <a:ln w="3175">
            <a:solidFill>
              <a:srgbClr val="C00000"/>
            </a:solidFill>
          </a:ln>
        </p:spPr>
        <p:txBody>
          <a:bodyPr wrap="square" lIns="0" tIns="136525" rIns="0" bIns="0" rtlCol="0" vert="horz">
            <a:spAutoFit/>
          </a:bodyPr>
          <a:lstStyle/>
          <a:p>
            <a:pPr algn="ctr" marL="247650" marR="240665" indent="1905">
              <a:lnSpc>
                <a:spcPct val="100000"/>
              </a:lnSpc>
              <a:spcBef>
                <a:spcPts val="1075"/>
              </a:spcBef>
            </a:pP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Yuan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jako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nowa</a:t>
            </a:r>
            <a:r>
              <a:rPr dirty="0" sz="11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czołowa waluta rezerwowa?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9435083" y="4341876"/>
            <a:ext cx="2277110" cy="960119"/>
            <a:chOff x="9435083" y="4341876"/>
            <a:chExt cx="2277110" cy="960119"/>
          </a:xfrm>
        </p:grpSpPr>
        <p:sp>
          <p:nvSpPr>
            <p:cNvPr id="22" name="object 22" descr=""/>
            <p:cNvSpPr/>
            <p:nvPr/>
          </p:nvSpPr>
          <p:spPr>
            <a:xfrm>
              <a:off x="9435083" y="4341876"/>
              <a:ext cx="2277110" cy="960119"/>
            </a:xfrm>
            <a:custGeom>
              <a:avLst/>
              <a:gdLst/>
              <a:ahLst/>
              <a:cxnLst/>
              <a:rect l="l" t="t" r="r" b="b"/>
              <a:pathLst>
                <a:path w="2277109" h="960120">
                  <a:moveTo>
                    <a:pt x="2276855" y="0"/>
                  </a:moveTo>
                  <a:lnTo>
                    <a:pt x="0" y="0"/>
                  </a:lnTo>
                  <a:lnTo>
                    <a:pt x="0" y="960120"/>
                  </a:lnTo>
                  <a:lnTo>
                    <a:pt x="2276855" y="960120"/>
                  </a:lnTo>
                  <a:lnTo>
                    <a:pt x="2276855" y="0"/>
                  </a:lnTo>
                  <a:close/>
                </a:path>
              </a:pathLst>
            </a:custGeom>
            <a:solidFill>
              <a:srgbClr val="FFEEEE">
                <a:alpha val="6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6335" y="4546092"/>
              <a:ext cx="214883" cy="14325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9546335" y="4546092"/>
              <a:ext cx="215265" cy="143510"/>
            </a:xfrm>
            <a:custGeom>
              <a:avLst/>
              <a:gdLst/>
              <a:ahLst/>
              <a:cxnLst/>
              <a:rect l="l" t="t" r="r" b="b"/>
              <a:pathLst>
                <a:path w="215265" h="143510">
                  <a:moveTo>
                    <a:pt x="0" y="143255"/>
                  </a:moveTo>
                  <a:lnTo>
                    <a:pt x="214883" y="143255"/>
                  </a:lnTo>
                  <a:lnTo>
                    <a:pt x="214883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1899" y="4546092"/>
              <a:ext cx="214883" cy="143256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1391899" y="4546092"/>
              <a:ext cx="215265" cy="143510"/>
            </a:xfrm>
            <a:custGeom>
              <a:avLst/>
              <a:gdLst/>
              <a:ahLst/>
              <a:cxnLst/>
              <a:rect l="l" t="t" r="r" b="b"/>
              <a:pathLst>
                <a:path w="215265" h="143510">
                  <a:moveTo>
                    <a:pt x="0" y="143255"/>
                  </a:moveTo>
                  <a:lnTo>
                    <a:pt x="214883" y="143255"/>
                  </a:lnTo>
                  <a:lnTo>
                    <a:pt x="214883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326891" y="5396484"/>
            <a:ext cx="5915025" cy="960119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algn="just" marL="144780" marR="135255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Calibri"/>
                <a:cs typeface="Calibri"/>
              </a:rPr>
              <a:t>Przejawem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integracji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rozwijających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opozycji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Zachodu)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poszerzenie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początkiem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2024 </a:t>
            </a:r>
            <a:r>
              <a:rPr dirty="0" sz="1000">
                <a:latin typeface="Calibri"/>
                <a:cs typeface="Calibri"/>
              </a:rPr>
              <a:t>roku)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grupy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BRICS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6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baseline="25641" sz="975">
                <a:latin typeface="Calibri"/>
                <a:cs typeface="Calibri"/>
              </a:rPr>
              <a:t>2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rosnący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siłę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międzynarodowy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sojusz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gospodarczy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ma</a:t>
            </a:r>
            <a:r>
              <a:rPr dirty="0" sz="1000">
                <a:latin typeface="Calibri"/>
                <a:cs typeface="Calibri"/>
              </a:rPr>
              <a:t> szansę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skutecznie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umocnić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pozycję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konkurencyjną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bloku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względem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grupy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G7?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krótkim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czasie </a:t>
            </a:r>
            <a:r>
              <a:rPr dirty="0" sz="1000">
                <a:latin typeface="Calibri"/>
                <a:cs typeface="Calibri"/>
              </a:rPr>
              <a:t>wydaje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utrudnione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uwagi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wciąż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luźny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charakter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(bardziej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dyplomatyczny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gospodarczy)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utrzymujące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rozbieżności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członkami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(m.in.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ustrojowe).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długim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okresie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barierą silniejszej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integracji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okazać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sprzeczne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interesy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ambicje)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potęg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(Chiny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vs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Indie).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804416" y="5396484"/>
            <a:ext cx="1325880" cy="960119"/>
          </a:xfrm>
          <a:prstGeom prst="rect">
            <a:avLst/>
          </a:prstGeom>
          <a:solidFill>
            <a:srgbClr val="C00000">
              <a:alpha val="85096"/>
            </a:srgbClr>
          </a:solidFill>
          <a:ln w="3175">
            <a:solidFill>
              <a:srgbClr val="C00000"/>
            </a:solidFill>
          </a:ln>
        </p:spPr>
        <p:txBody>
          <a:bodyPr wrap="square" lIns="0" tIns="137795" rIns="0" bIns="0" rtlCol="0" vert="horz">
            <a:spAutoFit/>
          </a:bodyPr>
          <a:lstStyle/>
          <a:p>
            <a:pPr algn="ctr" marL="158115" marR="149225" indent="-3175">
              <a:lnSpc>
                <a:spcPct val="100000"/>
              </a:lnSpc>
              <a:spcBef>
                <a:spcPts val="1085"/>
              </a:spcBef>
            </a:pP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Rozszerzony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BRICS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jako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Calibri"/>
                <a:cs typeface="Calibri"/>
              </a:rPr>
              <a:t>realna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konkurencja</a:t>
            </a:r>
            <a:r>
              <a:rPr dirty="0" sz="11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dla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państw</a:t>
            </a:r>
            <a:r>
              <a:rPr dirty="0" sz="11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G7?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435083" y="5396484"/>
            <a:ext cx="2277110" cy="960119"/>
          </a:xfrm>
          <a:custGeom>
            <a:avLst/>
            <a:gdLst/>
            <a:ahLst/>
            <a:cxnLst/>
            <a:rect l="l" t="t" r="r" b="b"/>
            <a:pathLst>
              <a:path w="2277109" h="960120">
                <a:moveTo>
                  <a:pt x="2276855" y="0"/>
                </a:moveTo>
                <a:lnTo>
                  <a:pt x="0" y="0"/>
                </a:lnTo>
                <a:lnTo>
                  <a:pt x="0" y="960119"/>
                </a:lnTo>
                <a:lnTo>
                  <a:pt x="2276855" y="960119"/>
                </a:lnTo>
                <a:lnTo>
                  <a:pt x="2276855" y="0"/>
                </a:lnTo>
                <a:close/>
              </a:path>
            </a:pathLst>
          </a:custGeom>
          <a:solidFill>
            <a:srgbClr val="FFEEEE">
              <a:alpha val="69802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 descr=""/>
          <p:cNvGrpSpPr/>
          <p:nvPr/>
        </p:nvGrpSpPr>
        <p:grpSpPr>
          <a:xfrm>
            <a:off x="478472" y="1173416"/>
            <a:ext cx="1327785" cy="965200"/>
            <a:chOff x="478472" y="1173416"/>
            <a:chExt cx="1327785" cy="965200"/>
          </a:xfrm>
        </p:grpSpPr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059" y="1175003"/>
              <a:ext cx="1324355" cy="96164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80059" y="1175003"/>
              <a:ext cx="1324610" cy="962025"/>
            </a:xfrm>
            <a:custGeom>
              <a:avLst/>
              <a:gdLst/>
              <a:ahLst/>
              <a:cxnLst/>
              <a:rect l="l" t="t" r="r" b="b"/>
              <a:pathLst>
                <a:path w="1324610" h="962025">
                  <a:moveTo>
                    <a:pt x="0" y="961644"/>
                  </a:moveTo>
                  <a:lnTo>
                    <a:pt x="1324355" y="961644"/>
                  </a:lnTo>
                  <a:lnTo>
                    <a:pt x="1324355" y="0"/>
                  </a:lnTo>
                  <a:lnTo>
                    <a:pt x="0" y="0"/>
                  </a:lnTo>
                  <a:lnTo>
                    <a:pt x="0" y="961644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478472" y="2229548"/>
            <a:ext cx="1327785" cy="963294"/>
            <a:chOff x="478472" y="2229548"/>
            <a:chExt cx="1327785" cy="963294"/>
          </a:xfrm>
        </p:grpSpPr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059" y="2231135"/>
              <a:ext cx="1324355" cy="96012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480059" y="2231135"/>
              <a:ext cx="1324610" cy="960119"/>
            </a:xfrm>
            <a:custGeom>
              <a:avLst/>
              <a:gdLst/>
              <a:ahLst/>
              <a:cxnLst/>
              <a:rect l="l" t="t" r="r" b="b"/>
              <a:pathLst>
                <a:path w="1324610" h="960119">
                  <a:moveTo>
                    <a:pt x="0" y="960120"/>
                  </a:moveTo>
                  <a:lnTo>
                    <a:pt x="1324355" y="960120"/>
                  </a:lnTo>
                  <a:lnTo>
                    <a:pt x="1324355" y="0"/>
                  </a:lnTo>
                  <a:lnTo>
                    <a:pt x="0" y="0"/>
                  </a:lnTo>
                  <a:lnTo>
                    <a:pt x="0" y="960120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478472" y="3284156"/>
            <a:ext cx="1327785" cy="965200"/>
            <a:chOff x="478472" y="3284156"/>
            <a:chExt cx="1327785" cy="965200"/>
          </a:xfrm>
        </p:grpSpPr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059" y="3285744"/>
              <a:ext cx="1324355" cy="96164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480059" y="3285744"/>
              <a:ext cx="1324610" cy="962025"/>
            </a:xfrm>
            <a:custGeom>
              <a:avLst/>
              <a:gdLst/>
              <a:ahLst/>
              <a:cxnLst/>
              <a:rect l="l" t="t" r="r" b="b"/>
              <a:pathLst>
                <a:path w="1324610" h="962025">
                  <a:moveTo>
                    <a:pt x="0" y="961643"/>
                  </a:moveTo>
                  <a:lnTo>
                    <a:pt x="1324355" y="961643"/>
                  </a:lnTo>
                  <a:lnTo>
                    <a:pt x="1324355" y="0"/>
                  </a:lnTo>
                  <a:lnTo>
                    <a:pt x="0" y="0"/>
                  </a:lnTo>
                  <a:lnTo>
                    <a:pt x="0" y="961643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478472" y="4340288"/>
            <a:ext cx="1327785" cy="963294"/>
            <a:chOff x="478472" y="4340288"/>
            <a:chExt cx="1327785" cy="963294"/>
          </a:xfrm>
        </p:grpSpPr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059" y="4341876"/>
              <a:ext cx="1324355" cy="960120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480059" y="4341876"/>
              <a:ext cx="1324610" cy="960119"/>
            </a:xfrm>
            <a:custGeom>
              <a:avLst/>
              <a:gdLst/>
              <a:ahLst/>
              <a:cxnLst/>
              <a:rect l="l" t="t" r="r" b="b"/>
              <a:pathLst>
                <a:path w="1324610" h="960120">
                  <a:moveTo>
                    <a:pt x="0" y="960120"/>
                  </a:moveTo>
                  <a:lnTo>
                    <a:pt x="1324355" y="960120"/>
                  </a:lnTo>
                  <a:lnTo>
                    <a:pt x="1324355" y="0"/>
                  </a:lnTo>
                  <a:lnTo>
                    <a:pt x="0" y="0"/>
                  </a:lnTo>
                  <a:lnTo>
                    <a:pt x="0" y="960120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478472" y="5394896"/>
            <a:ext cx="1327785" cy="963294"/>
            <a:chOff x="478472" y="5394896"/>
            <a:chExt cx="1327785" cy="963294"/>
          </a:xfrm>
        </p:grpSpPr>
        <p:pic>
          <p:nvPicPr>
            <p:cNvPr id="43" name="object 4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059" y="5396484"/>
              <a:ext cx="1324355" cy="960119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80059" y="5396484"/>
              <a:ext cx="1324610" cy="960119"/>
            </a:xfrm>
            <a:custGeom>
              <a:avLst/>
              <a:gdLst/>
              <a:ahLst/>
              <a:cxnLst/>
              <a:rect l="l" t="t" r="r" b="b"/>
              <a:pathLst>
                <a:path w="1324610" h="960120">
                  <a:moveTo>
                    <a:pt x="0" y="960119"/>
                  </a:moveTo>
                  <a:lnTo>
                    <a:pt x="1324355" y="960119"/>
                  </a:lnTo>
                  <a:lnTo>
                    <a:pt x="1324355" y="0"/>
                  </a:lnTo>
                  <a:lnTo>
                    <a:pt x="0" y="0"/>
                  </a:lnTo>
                  <a:lnTo>
                    <a:pt x="0" y="960119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9435083" y="5396484"/>
            <a:ext cx="2277110" cy="960119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637540">
              <a:lnSpc>
                <a:spcPct val="100000"/>
              </a:lnSpc>
              <a:spcBef>
                <a:spcPts val="375"/>
              </a:spcBef>
            </a:pPr>
            <a:r>
              <a:rPr dirty="0" sz="2800" spc="-25" b="1">
                <a:solidFill>
                  <a:srgbClr val="C00000"/>
                </a:solidFill>
                <a:latin typeface="Calibri"/>
                <a:cs typeface="Calibri"/>
              </a:rPr>
              <a:t>26%</a:t>
            </a:r>
            <a:r>
              <a:rPr dirty="0" sz="2800" spc="-19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C00000"/>
                </a:solidFill>
                <a:latin typeface="Calibri"/>
                <a:cs typeface="Calibri"/>
              </a:rPr>
              <a:t>vs</a:t>
            </a:r>
            <a:r>
              <a:rPr dirty="0" sz="1200" spc="13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-25" b="1">
                <a:solidFill>
                  <a:srgbClr val="C00000"/>
                </a:solidFill>
                <a:latin typeface="Calibri"/>
                <a:cs typeface="Calibri"/>
              </a:rPr>
              <a:t>8%</a:t>
            </a:r>
            <a:endParaRPr sz="2800">
              <a:latin typeface="Calibri"/>
              <a:cs typeface="Calibri"/>
            </a:endParaRPr>
          </a:p>
          <a:p>
            <a:pPr marL="668655" marR="205740" indent="-454659">
              <a:lnSpc>
                <a:spcPct val="100000"/>
              </a:lnSpc>
              <a:spcBef>
                <a:spcPts val="590"/>
              </a:spcBef>
            </a:pP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Udział</a:t>
            </a:r>
            <a:r>
              <a:rPr dirty="0" sz="1000" spc="-3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5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krajów</a:t>
            </a:r>
            <a:r>
              <a:rPr dirty="0" sz="1000" spc="-3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BRICS</a:t>
            </a:r>
            <a:r>
              <a:rPr dirty="0" baseline="25641" sz="975" i="1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dirty="0" baseline="25641" sz="975" spc="82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1000" spc="-2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globalnym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PKB,</a:t>
            </a:r>
            <a:r>
              <a:rPr dirty="0" sz="1000" spc="-1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2022</a:t>
            </a:r>
            <a:r>
              <a:rPr dirty="0" sz="1000" spc="-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vs</a:t>
            </a:r>
            <a:r>
              <a:rPr dirty="0" sz="1000" spc="-20" i="1">
                <a:solidFill>
                  <a:srgbClr val="C00000"/>
                </a:solidFill>
                <a:latin typeface="Calibri"/>
                <a:cs typeface="Calibri"/>
              </a:rPr>
              <a:t> 1990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435083" y="4341876"/>
            <a:ext cx="2277110" cy="960119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algn="ctr" marL="10795">
              <a:lnSpc>
                <a:spcPct val="100000"/>
              </a:lnSpc>
              <a:spcBef>
                <a:spcPts val="300"/>
              </a:spcBef>
            </a:pPr>
            <a:r>
              <a:rPr dirty="0" sz="2800" spc="-25" b="1">
                <a:solidFill>
                  <a:srgbClr val="C00000"/>
                </a:solidFill>
                <a:latin typeface="Calibri"/>
                <a:cs typeface="Calibri"/>
              </a:rPr>
              <a:t>40%</a:t>
            </a:r>
            <a:r>
              <a:rPr dirty="0" sz="2800" spc="-19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C00000"/>
                </a:solidFill>
                <a:latin typeface="Calibri"/>
                <a:cs typeface="Calibri"/>
              </a:rPr>
              <a:t>vs</a:t>
            </a:r>
            <a:r>
              <a:rPr dirty="0" sz="1200" spc="13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-25" b="1">
                <a:solidFill>
                  <a:srgbClr val="C00000"/>
                </a:solidFill>
                <a:latin typeface="Calibri"/>
                <a:cs typeface="Calibri"/>
              </a:rPr>
              <a:t>11%</a:t>
            </a:r>
            <a:endParaRPr sz="2800">
              <a:latin typeface="Calibri"/>
              <a:cs typeface="Calibri"/>
            </a:endParaRPr>
          </a:p>
          <a:p>
            <a:pPr algn="ctr" marL="15240">
              <a:lnSpc>
                <a:spcPct val="100000"/>
              </a:lnSpc>
              <a:spcBef>
                <a:spcPts val="1789"/>
              </a:spcBef>
            </a:pP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Udział</a:t>
            </a:r>
            <a:r>
              <a:rPr dirty="0" sz="1000" spc="-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w globalnej</a:t>
            </a:r>
            <a:r>
              <a:rPr dirty="0" sz="1000" spc="-3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kapitalizacji</a:t>
            </a:r>
            <a:r>
              <a:rPr dirty="0" sz="1000" spc="-2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giełd,</a:t>
            </a:r>
            <a:r>
              <a:rPr dirty="0" sz="1000" spc="-1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20" i="1">
                <a:solidFill>
                  <a:srgbClr val="C00000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435083" y="3285744"/>
            <a:ext cx="2277110" cy="962025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727710">
              <a:lnSpc>
                <a:spcPct val="100000"/>
              </a:lnSpc>
              <a:spcBef>
                <a:spcPts val="270"/>
              </a:spcBef>
            </a:pPr>
            <a:r>
              <a:rPr dirty="0" sz="2800" b="1">
                <a:solidFill>
                  <a:srgbClr val="C00000"/>
                </a:solidFill>
                <a:latin typeface="Calibri"/>
                <a:cs typeface="Calibri"/>
              </a:rPr>
              <a:t>~45</a:t>
            </a:r>
            <a:r>
              <a:rPr dirty="0" sz="28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-25" b="1">
                <a:solidFill>
                  <a:srgbClr val="C00000"/>
                </a:solidFill>
                <a:latin typeface="Calibri"/>
                <a:cs typeface="Calibri"/>
              </a:rPr>
              <a:t>mln</a:t>
            </a:r>
            <a:endParaRPr sz="2800">
              <a:latin typeface="Calibri"/>
              <a:cs typeface="Calibri"/>
            </a:endParaRPr>
          </a:p>
          <a:p>
            <a:pPr marL="272415">
              <a:lnSpc>
                <a:spcPct val="100000"/>
              </a:lnSpc>
              <a:spcBef>
                <a:spcPts val="740"/>
              </a:spcBef>
            </a:pP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Dzienna liczba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 komunikatów</a:t>
            </a:r>
            <a:r>
              <a:rPr dirty="0" sz="1000" spc="-3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SWIFT</a:t>
            </a:r>
            <a:endParaRPr sz="100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5"/>
              </a:spcBef>
            </a:pP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przesyłanych</a:t>
            </a:r>
            <a:r>
              <a:rPr dirty="0" sz="1000" spc="-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1000" spc="-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całym</a:t>
            </a:r>
            <a:r>
              <a:rPr dirty="0" sz="1000" spc="-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świecie,</a:t>
            </a:r>
            <a:r>
              <a:rPr dirty="0" sz="1000" spc="-1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20" i="1">
                <a:solidFill>
                  <a:srgbClr val="C00000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06940" y="3430778"/>
            <a:ext cx="237648" cy="237490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9435083" y="2231135"/>
            <a:ext cx="2277110" cy="960119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425"/>
              </a:spcBef>
            </a:pPr>
            <a:r>
              <a:rPr dirty="0" sz="2800" spc="-20" b="1">
                <a:solidFill>
                  <a:srgbClr val="C00000"/>
                </a:solidFill>
                <a:latin typeface="Calibri"/>
                <a:cs typeface="Calibri"/>
              </a:rPr>
              <a:t>~3,8</a:t>
            </a:r>
            <a:r>
              <a:rPr dirty="0" sz="2800" spc="-18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C00000"/>
                </a:solidFill>
                <a:latin typeface="Calibri"/>
                <a:cs typeface="Calibri"/>
              </a:rPr>
              <a:t>vs</a:t>
            </a:r>
            <a:r>
              <a:rPr dirty="0" sz="1200" spc="14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-20" b="1">
                <a:solidFill>
                  <a:srgbClr val="C00000"/>
                </a:solidFill>
                <a:latin typeface="Calibri"/>
                <a:cs typeface="Calibri"/>
              </a:rPr>
              <a:t>~1,5</a:t>
            </a:r>
            <a:endParaRPr sz="2800">
              <a:latin typeface="Calibri"/>
              <a:cs typeface="Calibri"/>
            </a:endParaRPr>
          </a:p>
          <a:p>
            <a:pPr algn="ctr" marR="41910">
              <a:lnSpc>
                <a:spcPct val="100000"/>
              </a:lnSpc>
              <a:spcBef>
                <a:spcPts val="590"/>
              </a:spcBef>
            </a:pP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Łączna</a:t>
            </a:r>
            <a:r>
              <a:rPr dirty="0" sz="1000" spc="-4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liczba</a:t>
            </a:r>
            <a:r>
              <a:rPr dirty="0" sz="1000" spc="-3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chińskich</a:t>
            </a:r>
            <a:r>
              <a:rPr dirty="0" sz="1000" spc="-5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patentów</a:t>
            </a:r>
            <a:endParaRPr sz="1000">
              <a:latin typeface="Calibri"/>
              <a:cs typeface="Calibri"/>
            </a:endParaRPr>
          </a:p>
          <a:p>
            <a:pPr algn="ctr" marR="41275">
              <a:lnSpc>
                <a:spcPct val="100000"/>
              </a:lnSpc>
            </a:pP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(w</a:t>
            </a:r>
            <a:r>
              <a:rPr dirty="0" sz="1000" spc="-3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milionach),</a:t>
            </a:r>
            <a:r>
              <a:rPr dirty="0" sz="1000" spc="-4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2022 vs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20" i="1">
                <a:solidFill>
                  <a:srgbClr val="C00000"/>
                </a:solidFill>
                <a:latin typeface="Calibri"/>
                <a:cs typeface="Calibri"/>
              </a:rPr>
              <a:t>2016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764268" y="5562600"/>
            <a:ext cx="237743" cy="237744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662159" y="2420111"/>
            <a:ext cx="196596" cy="231648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488168" y="4824984"/>
            <a:ext cx="185927" cy="166116"/>
          </a:xfrm>
          <a:prstGeom prst="rect">
            <a:avLst/>
          </a:prstGeom>
        </p:spPr>
      </p:pic>
      <p:sp>
        <p:nvSpPr>
          <p:cNvPr id="53" name="object 53" descr=""/>
          <p:cNvSpPr txBox="1"/>
          <p:nvPr/>
        </p:nvSpPr>
        <p:spPr>
          <a:xfrm>
            <a:off x="9435083" y="1175003"/>
            <a:ext cx="2277110" cy="962025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99109">
              <a:lnSpc>
                <a:spcPts val="3265"/>
              </a:lnSpc>
            </a:pPr>
            <a:r>
              <a:rPr dirty="0" sz="2800" spc="-20" b="1">
                <a:solidFill>
                  <a:srgbClr val="C00000"/>
                </a:solidFill>
                <a:latin typeface="Calibri"/>
                <a:cs typeface="Calibri"/>
              </a:rPr>
              <a:t>~9,5</a:t>
            </a:r>
            <a:r>
              <a:rPr dirty="0" sz="2800" spc="-18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C00000"/>
                </a:solidFill>
                <a:latin typeface="Calibri"/>
                <a:cs typeface="Calibri"/>
              </a:rPr>
              <a:t>vs</a:t>
            </a:r>
            <a:r>
              <a:rPr dirty="0" sz="1200" spc="14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2800" spc="-20" b="1">
                <a:solidFill>
                  <a:srgbClr val="C00000"/>
                </a:solidFill>
                <a:latin typeface="Calibri"/>
                <a:cs typeface="Calibri"/>
              </a:rPr>
              <a:t>~1,5</a:t>
            </a:r>
            <a:endParaRPr sz="2800">
              <a:latin typeface="Calibri"/>
              <a:cs typeface="Calibri"/>
            </a:endParaRPr>
          </a:p>
          <a:p>
            <a:pPr algn="ctr" marL="208279" marR="251460">
              <a:lnSpc>
                <a:spcPct val="100000"/>
              </a:lnSpc>
              <a:spcBef>
                <a:spcPts val="105"/>
              </a:spcBef>
            </a:pP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Prognozowana</a:t>
            </a:r>
            <a:r>
              <a:rPr dirty="0" sz="1000" spc="-1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wartość</a:t>
            </a:r>
            <a:r>
              <a:rPr dirty="0" sz="1000" spc="1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globalnego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rynku</a:t>
            </a:r>
            <a:r>
              <a:rPr dirty="0" sz="1000" spc="2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technologii</a:t>
            </a:r>
            <a:r>
              <a:rPr dirty="0" sz="1000" spc="-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„przyszłości”</a:t>
            </a:r>
            <a:r>
              <a:rPr dirty="0" baseline="25641" sz="975" spc="-15" i="1">
                <a:solidFill>
                  <a:srgbClr val="C00000"/>
                </a:solidFill>
                <a:latin typeface="Calibri"/>
                <a:cs typeface="Calibri"/>
              </a:rPr>
              <a:t>3</a:t>
            </a:r>
            <a:r>
              <a:rPr dirty="0" baseline="25641" sz="975" spc="75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(bln</a:t>
            </a:r>
            <a:r>
              <a:rPr dirty="0" sz="1000" spc="-3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USD),</a:t>
            </a:r>
            <a:r>
              <a:rPr dirty="0" sz="1000" spc="-3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2030</a:t>
            </a:r>
            <a:r>
              <a:rPr dirty="0" sz="1000" spc="1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vs</a:t>
            </a:r>
            <a:r>
              <a:rPr dirty="0" sz="1000" spc="-2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20" i="1">
                <a:solidFill>
                  <a:srgbClr val="C00000"/>
                </a:solidFill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4" name="object 5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678923" y="1314196"/>
            <a:ext cx="198120" cy="200660"/>
          </a:xfrm>
          <a:prstGeom prst="rect">
            <a:avLst/>
          </a:prstGeom>
        </p:spPr>
      </p:pic>
      <p:sp>
        <p:nvSpPr>
          <p:cNvPr id="55" name="object 55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1.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5508" y="0"/>
            <a:ext cx="11557000" cy="6858000"/>
            <a:chOff x="635508" y="0"/>
            <a:chExt cx="11557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1191" y="111252"/>
              <a:ext cx="1025651" cy="150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343" y="0"/>
              <a:ext cx="6010656" cy="685799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599" y="0"/>
              <a:ext cx="4585715" cy="68579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791200" y="0"/>
              <a:ext cx="4281170" cy="6858000"/>
            </a:xfrm>
            <a:custGeom>
              <a:avLst/>
              <a:gdLst/>
              <a:ahLst/>
              <a:cxnLst/>
              <a:rect l="l" t="t" r="r" b="b"/>
              <a:pathLst>
                <a:path w="4281170" h="6858000">
                  <a:moveTo>
                    <a:pt x="4281043" y="6819836"/>
                  </a:moveTo>
                  <a:lnTo>
                    <a:pt x="4249166" y="6765607"/>
                  </a:lnTo>
                  <a:lnTo>
                    <a:pt x="4220007" y="6707467"/>
                  </a:lnTo>
                  <a:lnTo>
                    <a:pt x="4191419" y="6646278"/>
                  </a:lnTo>
                  <a:lnTo>
                    <a:pt x="4163415" y="6582080"/>
                  </a:lnTo>
                  <a:lnTo>
                    <a:pt x="4136009" y="6514960"/>
                  </a:lnTo>
                  <a:lnTo>
                    <a:pt x="4109224" y="6444970"/>
                  </a:lnTo>
                  <a:lnTo>
                    <a:pt x="4096067" y="6408928"/>
                  </a:lnTo>
                  <a:lnTo>
                    <a:pt x="4083075" y="6372187"/>
                  </a:lnTo>
                  <a:lnTo>
                    <a:pt x="4070248" y="6334760"/>
                  </a:lnTo>
                  <a:lnTo>
                    <a:pt x="4057586" y="6296647"/>
                  </a:lnTo>
                  <a:lnTo>
                    <a:pt x="4045089" y="6257874"/>
                  </a:lnTo>
                  <a:lnTo>
                    <a:pt x="4032758" y="6218440"/>
                  </a:lnTo>
                  <a:lnTo>
                    <a:pt x="4020604" y="6178347"/>
                  </a:lnTo>
                  <a:lnTo>
                    <a:pt x="4008628" y="6137605"/>
                  </a:lnTo>
                  <a:lnTo>
                    <a:pt x="3996817" y="6096228"/>
                  </a:lnTo>
                  <a:lnTo>
                    <a:pt x="3985196" y="6054217"/>
                  </a:lnTo>
                  <a:lnTo>
                    <a:pt x="3973753" y="6011583"/>
                  </a:lnTo>
                  <a:lnTo>
                    <a:pt x="3962501" y="5968339"/>
                  </a:lnTo>
                  <a:lnTo>
                    <a:pt x="3951427" y="5924486"/>
                  </a:lnTo>
                  <a:lnTo>
                    <a:pt x="3940543" y="5880036"/>
                  </a:lnTo>
                  <a:lnTo>
                    <a:pt x="3929850" y="5834989"/>
                  </a:lnTo>
                  <a:lnTo>
                    <a:pt x="3919347" y="5789358"/>
                  </a:lnTo>
                  <a:lnTo>
                    <a:pt x="3909034" y="5743156"/>
                  </a:lnTo>
                  <a:lnTo>
                    <a:pt x="3898925" y="5696394"/>
                  </a:lnTo>
                  <a:lnTo>
                    <a:pt x="3889006" y="5649061"/>
                  </a:lnTo>
                  <a:lnTo>
                    <a:pt x="3879291" y="5601170"/>
                  </a:lnTo>
                  <a:lnTo>
                    <a:pt x="3869791" y="5552745"/>
                  </a:lnTo>
                  <a:lnTo>
                    <a:pt x="3860482" y="5503773"/>
                  </a:lnTo>
                  <a:lnTo>
                    <a:pt x="3851389" y="5454281"/>
                  </a:lnTo>
                  <a:lnTo>
                    <a:pt x="3842499" y="5404269"/>
                  </a:lnTo>
                  <a:lnTo>
                    <a:pt x="3833825" y="5353736"/>
                  </a:lnTo>
                  <a:lnTo>
                    <a:pt x="3825367" y="5302694"/>
                  </a:lnTo>
                  <a:lnTo>
                    <a:pt x="3817124" y="5251170"/>
                  </a:lnTo>
                  <a:lnTo>
                    <a:pt x="3809111" y="5199138"/>
                  </a:lnTo>
                  <a:lnTo>
                    <a:pt x="3801300" y="5146637"/>
                  </a:lnTo>
                  <a:lnTo>
                    <a:pt x="3793718" y="5093665"/>
                  </a:lnTo>
                  <a:lnTo>
                    <a:pt x="3786365" y="5040211"/>
                  </a:lnTo>
                  <a:lnTo>
                    <a:pt x="3779240" y="4986312"/>
                  </a:lnTo>
                  <a:lnTo>
                    <a:pt x="3772344" y="4931956"/>
                  </a:lnTo>
                  <a:lnTo>
                    <a:pt x="3765689" y="4877155"/>
                  </a:lnTo>
                  <a:lnTo>
                    <a:pt x="3759250" y="4821923"/>
                  </a:lnTo>
                  <a:lnTo>
                    <a:pt x="3753066" y="4766272"/>
                  </a:lnTo>
                  <a:lnTo>
                    <a:pt x="3747109" y="4710188"/>
                  </a:lnTo>
                  <a:lnTo>
                    <a:pt x="3741394" y="4653699"/>
                  </a:lnTo>
                  <a:lnTo>
                    <a:pt x="3735921" y="4596803"/>
                  </a:lnTo>
                  <a:lnTo>
                    <a:pt x="3730701" y="4539513"/>
                  </a:lnTo>
                  <a:lnTo>
                    <a:pt x="3725722" y="4481842"/>
                  </a:lnTo>
                  <a:lnTo>
                    <a:pt x="3720985" y="4423778"/>
                  </a:lnTo>
                  <a:lnTo>
                    <a:pt x="3716515" y="4365345"/>
                  </a:lnTo>
                  <a:lnTo>
                    <a:pt x="3712286" y="4306557"/>
                  </a:lnTo>
                  <a:lnTo>
                    <a:pt x="3708323" y="4247400"/>
                  </a:lnTo>
                  <a:lnTo>
                    <a:pt x="3704615" y="4187901"/>
                  </a:lnTo>
                  <a:lnTo>
                    <a:pt x="3701173" y="4128058"/>
                  </a:lnTo>
                  <a:lnTo>
                    <a:pt x="3697986" y="4067886"/>
                  </a:lnTo>
                  <a:lnTo>
                    <a:pt x="3695065" y="4007383"/>
                  </a:lnTo>
                  <a:lnTo>
                    <a:pt x="3692423" y="3946563"/>
                  </a:lnTo>
                  <a:lnTo>
                    <a:pt x="3690035" y="3885438"/>
                  </a:lnTo>
                  <a:lnTo>
                    <a:pt x="3687927" y="3824008"/>
                  </a:lnTo>
                  <a:lnTo>
                    <a:pt x="3686098" y="3762286"/>
                  </a:lnTo>
                  <a:lnTo>
                    <a:pt x="3684536" y="3700272"/>
                  </a:lnTo>
                  <a:lnTo>
                    <a:pt x="3683254" y="3637991"/>
                  </a:lnTo>
                  <a:lnTo>
                    <a:pt x="3682250" y="3575431"/>
                  </a:lnTo>
                  <a:lnTo>
                    <a:pt x="3681539" y="3512604"/>
                  </a:lnTo>
                  <a:lnTo>
                    <a:pt x="3681107" y="3449536"/>
                  </a:lnTo>
                  <a:lnTo>
                    <a:pt x="3680968" y="3386201"/>
                  </a:lnTo>
                  <a:lnTo>
                    <a:pt x="3681107" y="3322878"/>
                  </a:lnTo>
                  <a:lnTo>
                    <a:pt x="3681539" y="3259798"/>
                  </a:lnTo>
                  <a:lnTo>
                    <a:pt x="3682250" y="3196971"/>
                  </a:lnTo>
                  <a:lnTo>
                    <a:pt x="3683254" y="3134410"/>
                  </a:lnTo>
                  <a:lnTo>
                    <a:pt x="3684536" y="3072117"/>
                  </a:lnTo>
                  <a:lnTo>
                    <a:pt x="3686098" y="3010103"/>
                  </a:lnTo>
                  <a:lnTo>
                    <a:pt x="3687927" y="2948368"/>
                  </a:lnTo>
                  <a:lnTo>
                    <a:pt x="3690035" y="2886938"/>
                  </a:lnTo>
                  <a:lnTo>
                    <a:pt x="3692423" y="2825800"/>
                  </a:lnTo>
                  <a:lnTo>
                    <a:pt x="3695065" y="2764980"/>
                  </a:lnTo>
                  <a:lnTo>
                    <a:pt x="3697986" y="2704477"/>
                  </a:lnTo>
                  <a:lnTo>
                    <a:pt x="3701173" y="2644292"/>
                  </a:lnTo>
                  <a:lnTo>
                    <a:pt x="3704615" y="2584450"/>
                  </a:lnTo>
                  <a:lnTo>
                    <a:pt x="3708323" y="2524950"/>
                  </a:lnTo>
                  <a:lnTo>
                    <a:pt x="3712286" y="2465794"/>
                  </a:lnTo>
                  <a:lnTo>
                    <a:pt x="3716515" y="2406993"/>
                  </a:lnTo>
                  <a:lnTo>
                    <a:pt x="3720985" y="2348560"/>
                  </a:lnTo>
                  <a:lnTo>
                    <a:pt x="3725722" y="2290495"/>
                  </a:lnTo>
                  <a:lnTo>
                    <a:pt x="3730701" y="2232825"/>
                  </a:lnTo>
                  <a:lnTo>
                    <a:pt x="3735921" y="2175522"/>
                  </a:lnTo>
                  <a:lnTo>
                    <a:pt x="3741394" y="2118626"/>
                  </a:lnTo>
                  <a:lnTo>
                    <a:pt x="3747109" y="2062137"/>
                  </a:lnTo>
                  <a:lnTo>
                    <a:pt x="3753066" y="2006053"/>
                  </a:lnTo>
                  <a:lnTo>
                    <a:pt x="3759250" y="1950389"/>
                  </a:lnTo>
                  <a:lnTo>
                    <a:pt x="3765689" y="1895157"/>
                  </a:lnTo>
                  <a:lnTo>
                    <a:pt x="3772344" y="1840357"/>
                  </a:lnTo>
                  <a:lnTo>
                    <a:pt x="3779240" y="1786001"/>
                  </a:lnTo>
                  <a:lnTo>
                    <a:pt x="3786365" y="1732102"/>
                  </a:lnTo>
                  <a:lnTo>
                    <a:pt x="3793718" y="1678647"/>
                  </a:lnTo>
                  <a:lnTo>
                    <a:pt x="3801300" y="1625676"/>
                  </a:lnTo>
                  <a:lnTo>
                    <a:pt x="3809111" y="1573161"/>
                  </a:lnTo>
                  <a:lnTo>
                    <a:pt x="3817124" y="1521142"/>
                  </a:lnTo>
                  <a:lnTo>
                    <a:pt x="3825367" y="1469605"/>
                  </a:lnTo>
                  <a:lnTo>
                    <a:pt x="3833825" y="1418577"/>
                  </a:lnTo>
                  <a:lnTo>
                    <a:pt x="3842499" y="1368044"/>
                  </a:lnTo>
                  <a:lnTo>
                    <a:pt x="3851389" y="1318031"/>
                  </a:lnTo>
                  <a:lnTo>
                    <a:pt x="3860482" y="1268526"/>
                  </a:lnTo>
                  <a:lnTo>
                    <a:pt x="3869791" y="1219568"/>
                  </a:lnTo>
                  <a:lnTo>
                    <a:pt x="3879291" y="1171130"/>
                  </a:lnTo>
                  <a:lnTo>
                    <a:pt x="3889006" y="1123251"/>
                  </a:lnTo>
                  <a:lnTo>
                    <a:pt x="3898925" y="1075918"/>
                  </a:lnTo>
                  <a:lnTo>
                    <a:pt x="3909034" y="1029144"/>
                  </a:lnTo>
                  <a:lnTo>
                    <a:pt x="3919347" y="982941"/>
                  </a:lnTo>
                  <a:lnTo>
                    <a:pt x="3929850" y="937310"/>
                  </a:lnTo>
                  <a:lnTo>
                    <a:pt x="3940543" y="892263"/>
                  </a:lnTo>
                  <a:lnTo>
                    <a:pt x="3951427" y="847813"/>
                  </a:lnTo>
                  <a:lnTo>
                    <a:pt x="3962501" y="803960"/>
                  </a:lnTo>
                  <a:lnTo>
                    <a:pt x="3973753" y="760717"/>
                  </a:lnTo>
                  <a:lnTo>
                    <a:pt x="3985196" y="718083"/>
                  </a:lnTo>
                  <a:lnTo>
                    <a:pt x="3996817" y="676084"/>
                  </a:lnTo>
                  <a:lnTo>
                    <a:pt x="4008628" y="634707"/>
                  </a:lnTo>
                  <a:lnTo>
                    <a:pt x="4020604" y="593966"/>
                  </a:lnTo>
                  <a:lnTo>
                    <a:pt x="4032758" y="553872"/>
                  </a:lnTo>
                  <a:lnTo>
                    <a:pt x="4045089" y="514438"/>
                  </a:lnTo>
                  <a:lnTo>
                    <a:pt x="4057586" y="475665"/>
                  </a:lnTo>
                  <a:lnTo>
                    <a:pt x="4070248" y="437565"/>
                  </a:lnTo>
                  <a:lnTo>
                    <a:pt x="4083075" y="400138"/>
                  </a:lnTo>
                  <a:lnTo>
                    <a:pt x="4096067" y="363397"/>
                  </a:lnTo>
                  <a:lnTo>
                    <a:pt x="4109224" y="327342"/>
                  </a:lnTo>
                  <a:lnTo>
                    <a:pt x="4136009" y="257365"/>
                  </a:lnTo>
                  <a:lnTo>
                    <a:pt x="4163415" y="190246"/>
                  </a:lnTo>
                  <a:lnTo>
                    <a:pt x="4191419" y="126060"/>
                  </a:lnTo>
                  <a:lnTo>
                    <a:pt x="4220007" y="64871"/>
                  </a:lnTo>
                  <a:lnTo>
                    <a:pt x="4249166" y="6731"/>
                  </a:lnTo>
                  <a:lnTo>
                    <a:pt x="4252849" y="0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940308" y="6858000"/>
                  </a:lnTo>
                  <a:lnTo>
                    <a:pt x="4281043" y="6858000"/>
                  </a:lnTo>
                  <a:lnTo>
                    <a:pt x="4281043" y="681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08" y="1694688"/>
              <a:ext cx="8270748" cy="1438655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5508" y="733044"/>
            <a:ext cx="646937" cy="64084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498" y="676732"/>
            <a:ext cx="41560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-4166" sz="6000" spc="-37">
                <a:solidFill>
                  <a:srgbClr val="C00000"/>
                </a:solidFill>
              </a:rPr>
              <a:t>2.</a:t>
            </a:r>
            <a:r>
              <a:rPr dirty="0" baseline="-4166" sz="6000">
                <a:solidFill>
                  <a:srgbClr val="C00000"/>
                </a:solidFill>
              </a:rPr>
              <a:t>	</a:t>
            </a:r>
            <a:r>
              <a:rPr dirty="0" sz="4000" spc="90">
                <a:solidFill>
                  <a:srgbClr val="C00000"/>
                </a:solidFill>
              </a:rPr>
              <a:t>Deglobalizacja</a:t>
            </a:r>
            <a:endParaRPr sz="4000"/>
          </a:p>
        </p:txBody>
      </p:sp>
      <p:sp>
        <p:nvSpPr>
          <p:cNvPr id="10" name="object 10" descr=""/>
          <p:cNvSpPr txBox="1"/>
          <p:nvPr/>
        </p:nvSpPr>
        <p:spPr>
          <a:xfrm>
            <a:off x="2054479" y="1717929"/>
            <a:ext cx="26860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USA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ograniczają </a:t>
            </a:r>
            <a:r>
              <a:rPr dirty="0" sz="1600" b="1">
                <a:latin typeface="Calibri"/>
                <a:cs typeface="Calibri"/>
              </a:rPr>
              <a:t>import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z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Chin…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54479" y="2041016"/>
            <a:ext cx="668274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przybliżeniu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 tyle w latach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2018-</a:t>
            </a:r>
            <a:r>
              <a:rPr dirty="0" sz="1200">
                <a:latin typeface="Calibri"/>
                <a:cs typeface="Calibri"/>
              </a:rPr>
              <a:t>22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spadł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wolumen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importu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półprzewodników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oraz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maszyn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urządzeń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z </a:t>
            </a:r>
            <a:r>
              <a:rPr dirty="0" sz="1200">
                <a:latin typeface="Calibri"/>
                <a:cs typeface="Calibri"/>
              </a:rPr>
              <a:t>Chin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USA,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spadku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wolumenu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importu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wszystkich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towarów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łącznie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około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10%.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Docelowo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USA </a:t>
            </a:r>
            <a:r>
              <a:rPr dirty="0" sz="1200">
                <a:latin typeface="Calibri"/>
                <a:cs typeface="Calibri"/>
              </a:rPr>
              <a:t>planują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uniezależnić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zakresie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produkcji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wyrobów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strategicznych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(w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półprzewodników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innych komponentów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elektroniki)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dostaw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Azji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Wschodniej,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razie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jednak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dużą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rolę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procesie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odgrywa friendshoring,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zazwyczaj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korzystniejszy</a:t>
            </a:r>
            <a:r>
              <a:rPr dirty="0" sz="1200">
                <a:latin typeface="Calibri"/>
                <a:cs typeface="Calibri"/>
              </a:rPr>
              <a:t> dla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ekonomiki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firm od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pełnego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reshoringu.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508" y="3371088"/>
            <a:ext cx="8270748" cy="143865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054479" y="3287846"/>
            <a:ext cx="6684009" cy="118618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25"/>
              </a:spcBef>
            </a:pPr>
            <a:r>
              <a:rPr dirty="0" sz="1600" b="1">
                <a:latin typeface="Calibri"/>
                <a:cs typeface="Calibri"/>
              </a:rPr>
              <a:t>…na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razie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nie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widać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jednak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podobnego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procesu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</a:t>
            </a:r>
            <a:r>
              <a:rPr dirty="0" sz="1600" spc="-6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Europie</a:t>
            </a:r>
            <a:endParaRPr sz="1600">
              <a:latin typeface="Calibri"/>
              <a:cs typeface="Calibri"/>
            </a:endParaRPr>
          </a:p>
          <a:p>
            <a:pPr algn="just" marL="15240" marR="5080" indent="-3175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Tak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wzrosła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latach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2019-</a:t>
            </a:r>
            <a:r>
              <a:rPr dirty="0" sz="1200">
                <a:latin typeface="Calibri"/>
                <a:cs typeface="Calibri"/>
              </a:rPr>
              <a:t>2022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wartość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importu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towarów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Hong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Kongu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UE-</a:t>
            </a:r>
            <a:r>
              <a:rPr dirty="0" sz="1200">
                <a:latin typeface="Calibri"/>
                <a:cs typeface="Calibri"/>
              </a:rPr>
              <a:t>27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relacji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PKB </a:t>
            </a:r>
            <a:r>
              <a:rPr dirty="0" sz="1200">
                <a:latin typeface="Calibri"/>
                <a:cs typeface="Calibri"/>
              </a:rPr>
              <a:t>Wspólnoty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(dla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porównania,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udział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Polski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unijnym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PKB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4,1%).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Nominalnie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import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ten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zwyżkował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w </a:t>
            </a:r>
            <a:r>
              <a:rPr dirty="0" sz="1200">
                <a:latin typeface="Calibri"/>
                <a:cs typeface="Calibri"/>
              </a:rPr>
              <a:t>omawianym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okresie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73%.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Pomimo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uświadomionych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korzyści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punktu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widzenia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bezpieczeństwa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dostaw, </a:t>
            </a:r>
            <a:r>
              <a:rPr dirty="0" sz="1200">
                <a:latin typeface="Calibri"/>
                <a:cs typeface="Calibri"/>
              </a:rPr>
              <a:t>czynniki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ekonomiczne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skala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uzależnienia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unijnego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przemysłu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zniechęcają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firmy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podejmowania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działań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508" y="5047488"/>
            <a:ext cx="8270748" cy="143865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054479" y="4448302"/>
            <a:ext cx="6683375" cy="1886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524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reshoringowych</a:t>
            </a:r>
            <a:r>
              <a:rPr dirty="0" sz="1200">
                <a:latin typeface="Calibri"/>
                <a:cs typeface="Calibri"/>
              </a:rPr>
              <a:t> na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dużą</a:t>
            </a:r>
            <a:r>
              <a:rPr dirty="0" sz="1200" spc="-10">
                <a:latin typeface="Calibri"/>
                <a:cs typeface="Calibri"/>
              </a:rPr>
              <a:t> skalę.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600" spc="-10" b="1">
                <a:latin typeface="Calibri"/>
                <a:cs typeface="Calibri"/>
              </a:rPr>
              <a:t>Reshoring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produkcji</a:t>
            </a:r>
            <a:r>
              <a:rPr dirty="0" sz="1600" b="1">
                <a:latin typeface="Calibri"/>
                <a:cs typeface="Calibri"/>
              </a:rPr>
              <a:t> do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UE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wymagałby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odważnych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działań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byłby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kosztowny</a:t>
            </a:r>
            <a:endParaRPr sz="1600">
              <a:latin typeface="Calibri"/>
              <a:cs typeface="Calibri"/>
            </a:endParaRPr>
          </a:p>
          <a:p>
            <a:pPr algn="just" marL="15240" marR="5080" indent="-3175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Przyspieszenie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wymagałoby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UE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zdecydowanych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działań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poziomie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polityki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handlowej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(regulacyjne </a:t>
            </a:r>
            <a:r>
              <a:rPr dirty="0" sz="1200">
                <a:latin typeface="Calibri"/>
                <a:cs typeface="Calibri"/>
              </a:rPr>
              <a:t>bariery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dla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importu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Azji)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gospodarczej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(wsparcie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odbudowy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gałęzi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przemysłu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„wyprowadzonych”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Europy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dobie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rozwoju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globalizacji).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Działania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będą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bardzo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kosztowne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ekonomicznie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społecznie </a:t>
            </a:r>
            <a:r>
              <a:rPr dirty="0" sz="1200">
                <a:latin typeface="Calibri"/>
                <a:cs typeface="Calibri"/>
              </a:rPr>
              <a:t>(m.in.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inflacja,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obniżenie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konkurencyjności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eksportu,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konieczność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zwiększenia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wydatków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publicznych).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Do </a:t>
            </a:r>
            <a:r>
              <a:rPr dirty="0" sz="1200">
                <a:latin typeface="Calibri"/>
                <a:cs typeface="Calibri"/>
              </a:rPr>
              <a:t>czasu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ich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podjęcia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reshoring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może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mieć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raczej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ograniczony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punktowy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niż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masowy </a:t>
            </a:r>
            <a:r>
              <a:rPr dirty="0" sz="1200" spc="-10">
                <a:latin typeface="Calibri"/>
                <a:cs typeface="Calibri"/>
              </a:rPr>
              <a:t>charakter.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21511" y="1998726"/>
            <a:ext cx="6407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5">
                <a:solidFill>
                  <a:srgbClr val="C00000"/>
                </a:solidFill>
                <a:latin typeface="Calibri"/>
                <a:cs typeface="Calibri"/>
              </a:rPr>
              <a:t>~</a:t>
            </a:r>
            <a:r>
              <a:rPr dirty="0" sz="4800" spc="-25">
                <a:solidFill>
                  <a:srgbClr val="C00000"/>
                </a:solidFill>
                <a:latin typeface="Calibri"/>
                <a:cs typeface="Calibri"/>
              </a:rPr>
              <a:t>⅓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88009" y="3514651"/>
            <a:ext cx="1153160" cy="874394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dirty="0" sz="2500" b="1">
                <a:solidFill>
                  <a:srgbClr val="C00000"/>
                </a:solidFill>
                <a:latin typeface="Calibri"/>
                <a:cs typeface="Calibri"/>
              </a:rPr>
              <a:t>2,6</a:t>
            </a:r>
            <a:r>
              <a:rPr dirty="0" sz="25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C00000"/>
                </a:solidFill>
                <a:latin typeface="Segoe UI Symbol"/>
                <a:cs typeface="Segoe UI Symbol"/>
              </a:rPr>
              <a:t>⭢</a:t>
            </a:r>
            <a:r>
              <a:rPr dirty="0" sz="1800" spc="-130">
                <a:solidFill>
                  <a:srgbClr val="C00000"/>
                </a:solidFill>
                <a:latin typeface="Segoe UI Symbol"/>
                <a:cs typeface="Segoe UI Symbol"/>
              </a:rPr>
              <a:t> </a:t>
            </a:r>
            <a:r>
              <a:rPr dirty="0" sz="2500" spc="-25" b="1">
                <a:solidFill>
                  <a:srgbClr val="C00000"/>
                </a:solidFill>
                <a:latin typeface="Calibri"/>
                <a:cs typeface="Calibri"/>
              </a:rPr>
              <a:t>4,0</a:t>
            </a:r>
            <a:endParaRPr sz="2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1800" b="1">
                <a:solidFill>
                  <a:srgbClr val="C00000"/>
                </a:solidFill>
                <a:latin typeface="Calibri"/>
                <a:cs typeface="Calibri"/>
              </a:rPr>
              <a:t>%</a:t>
            </a:r>
            <a:r>
              <a:rPr dirty="0" sz="18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25" b="1">
                <a:solidFill>
                  <a:srgbClr val="C00000"/>
                </a:solidFill>
                <a:latin typeface="Calibri"/>
                <a:cs typeface="Calibri"/>
              </a:rPr>
              <a:t>PKB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982980" y="97535"/>
            <a:ext cx="8775700" cy="5994400"/>
            <a:chOff x="982980" y="97535"/>
            <a:chExt cx="8775700" cy="5994400"/>
          </a:xfrm>
        </p:grpSpPr>
        <p:sp>
          <p:nvSpPr>
            <p:cNvPr id="19" name="object 19" descr=""/>
            <p:cNvSpPr/>
            <p:nvPr/>
          </p:nvSpPr>
          <p:spPr>
            <a:xfrm>
              <a:off x="982980" y="5443727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140804" y="610768"/>
                  </a:moveTo>
                  <a:lnTo>
                    <a:pt x="35204" y="610768"/>
                  </a:lnTo>
                  <a:lnTo>
                    <a:pt x="28155" y="619290"/>
                  </a:lnTo>
                  <a:lnTo>
                    <a:pt x="28155" y="627811"/>
                  </a:lnTo>
                  <a:lnTo>
                    <a:pt x="29403" y="635714"/>
                  </a:lnTo>
                  <a:lnTo>
                    <a:pt x="32853" y="642018"/>
                  </a:lnTo>
                  <a:lnTo>
                    <a:pt x="38062" y="646190"/>
                  </a:lnTo>
                  <a:lnTo>
                    <a:pt x="44589" y="647700"/>
                  </a:lnTo>
                  <a:lnTo>
                    <a:pt x="131419" y="647700"/>
                  </a:lnTo>
                  <a:lnTo>
                    <a:pt x="137944" y="646190"/>
                  </a:lnTo>
                  <a:lnTo>
                    <a:pt x="143149" y="642018"/>
                  </a:lnTo>
                  <a:lnTo>
                    <a:pt x="146594" y="635714"/>
                  </a:lnTo>
                  <a:lnTo>
                    <a:pt x="147840" y="627811"/>
                  </a:lnTo>
                  <a:lnTo>
                    <a:pt x="147840" y="619290"/>
                  </a:lnTo>
                  <a:lnTo>
                    <a:pt x="140804" y="610768"/>
                  </a:lnTo>
                  <a:close/>
                </a:path>
                <a:path w="647700" h="647700">
                  <a:moveTo>
                    <a:pt x="614807" y="610768"/>
                  </a:moveTo>
                  <a:lnTo>
                    <a:pt x="509269" y="610768"/>
                  </a:lnTo>
                  <a:lnTo>
                    <a:pt x="502157" y="619290"/>
                  </a:lnTo>
                  <a:lnTo>
                    <a:pt x="502157" y="639178"/>
                  </a:lnTo>
                  <a:lnTo>
                    <a:pt x="509269" y="647700"/>
                  </a:lnTo>
                  <a:lnTo>
                    <a:pt x="614807" y="647700"/>
                  </a:lnTo>
                  <a:lnTo>
                    <a:pt x="619506" y="639178"/>
                  </a:lnTo>
                  <a:lnTo>
                    <a:pt x="619506" y="619290"/>
                  </a:lnTo>
                  <a:lnTo>
                    <a:pt x="614807" y="610768"/>
                  </a:lnTo>
                  <a:close/>
                </a:path>
                <a:path w="647700" h="647700">
                  <a:moveTo>
                    <a:pt x="103250" y="326694"/>
                  </a:moveTo>
                  <a:lnTo>
                    <a:pt x="72745" y="326694"/>
                  </a:lnTo>
                  <a:lnTo>
                    <a:pt x="72745" y="610768"/>
                  </a:lnTo>
                  <a:lnTo>
                    <a:pt x="103250" y="610768"/>
                  </a:lnTo>
                  <a:lnTo>
                    <a:pt x="103250" y="326694"/>
                  </a:lnTo>
                  <a:close/>
                </a:path>
                <a:path w="647700" h="647700">
                  <a:moveTo>
                    <a:pt x="577341" y="326694"/>
                  </a:moveTo>
                  <a:lnTo>
                    <a:pt x="546735" y="326694"/>
                  </a:lnTo>
                  <a:lnTo>
                    <a:pt x="546735" y="610768"/>
                  </a:lnTo>
                  <a:lnTo>
                    <a:pt x="577341" y="610768"/>
                  </a:lnTo>
                  <a:lnTo>
                    <a:pt x="577341" y="326694"/>
                  </a:lnTo>
                  <a:close/>
                </a:path>
                <a:path w="647700" h="647700">
                  <a:moveTo>
                    <a:pt x="624204" y="0"/>
                  </a:moveTo>
                  <a:lnTo>
                    <a:pt x="25819" y="0"/>
                  </a:lnTo>
                  <a:lnTo>
                    <a:pt x="15843" y="2488"/>
                  </a:lnTo>
                  <a:lnTo>
                    <a:pt x="7627" y="9239"/>
                  </a:lnTo>
                  <a:lnTo>
                    <a:pt x="2053" y="19180"/>
                  </a:lnTo>
                  <a:lnTo>
                    <a:pt x="0" y="31242"/>
                  </a:lnTo>
                  <a:lnTo>
                    <a:pt x="0" y="298284"/>
                  </a:lnTo>
                  <a:lnTo>
                    <a:pt x="2053" y="309914"/>
                  </a:lnTo>
                  <a:lnTo>
                    <a:pt x="7627" y="318881"/>
                  </a:lnTo>
                  <a:lnTo>
                    <a:pt x="15843" y="324652"/>
                  </a:lnTo>
                  <a:lnTo>
                    <a:pt x="25819" y="326694"/>
                  </a:lnTo>
                  <a:lnTo>
                    <a:pt x="624204" y="326694"/>
                  </a:lnTo>
                  <a:lnTo>
                    <a:pt x="633823" y="324652"/>
                  </a:lnTo>
                  <a:lnTo>
                    <a:pt x="641238" y="318881"/>
                  </a:lnTo>
                  <a:lnTo>
                    <a:pt x="646011" y="309914"/>
                  </a:lnTo>
                  <a:lnTo>
                    <a:pt x="647700" y="298284"/>
                  </a:lnTo>
                  <a:lnTo>
                    <a:pt x="647700" y="267030"/>
                  </a:lnTo>
                  <a:lnTo>
                    <a:pt x="49275" y="267030"/>
                  </a:lnTo>
                  <a:lnTo>
                    <a:pt x="49275" y="210223"/>
                  </a:lnTo>
                  <a:lnTo>
                    <a:pt x="84257" y="139192"/>
                  </a:lnTo>
                  <a:lnTo>
                    <a:pt x="49275" y="139192"/>
                  </a:lnTo>
                  <a:lnTo>
                    <a:pt x="49275" y="62484"/>
                  </a:lnTo>
                  <a:lnTo>
                    <a:pt x="647700" y="62484"/>
                  </a:lnTo>
                  <a:lnTo>
                    <a:pt x="647700" y="31242"/>
                  </a:lnTo>
                  <a:lnTo>
                    <a:pt x="646011" y="19180"/>
                  </a:lnTo>
                  <a:lnTo>
                    <a:pt x="641238" y="9239"/>
                  </a:lnTo>
                  <a:lnTo>
                    <a:pt x="633823" y="2488"/>
                  </a:lnTo>
                  <a:lnTo>
                    <a:pt x="624204" y="0"/>
                  </a:lnTo>
                  <a:close/>
                </a:path>
                <a:path w="647700" h="647700">
                  <a:moveTo>
                    <a:pt x="225285" y="62484"/>
                  </a:moveTo>
                  <a:lnTo>
                    <a:pt x="192430" y="62484"/>
                  </a:lnTo>
                  <a:lnTo>
                    <a:pt x="96215" y="261353"/>
                  </a:lnTo>
                  <a:lnTo>
                    <a:pt x="96215" y="267030"/>
                  </a:lnTo>
                  <a:lnTo>
                    <a:pt x="129070" y="267030"/>
                  </a:lnTo>
                  <a:lnTo>
                    <a:pt x="225285" y="62484"/>
                  </a:lnTo>
                  <a:close/>
                </a:path>
                <a:path w="647700" h="647700">
                  <a:moveTo>
                    <a:pt x="330834" y="62484"/>
                  </a:moveTo>
                  <a:lnTo>
                    <a:pt x="298069" y="62484"/>
                  </a:lnTo>
                  <a:lnTo>
                    <a:pt x="201815" y="261353"/>
                  </a:lnTo>
                  <a:lnTo>
                    <a:pt x="201815" y="264198"/>
                  </a:lnTo>
                  <a:lnTo>
                    <a:pt x="199478" y="267030"/>
                  </a:lnTo>
                  <a:lnTo>
                    <a:pt x="232321" y="267030"/>
                  </a:lnTo>
                  <a:lnTo>
                    <a:pt x="330834" y="62484"/>
                  </a:lnTo>
                  <a:close/>
                </a:path>
                <a:path w="647700" h="647700">
                  <a:moveTo>
                    <a:pt x="436498" y="62484"/>
                  </a:moveTo>
                  <a:lnTo>
                    <a:pt x="401319" y="62484"/>
                  </a:lnTo>
                  <a:lnTo>
                    <a:pt x="307466" y="261353"/>
                  </a:lnTo>
                  <a:lnTo>
                    <a:pt x="307466" y="264198"/>
                  </a:lnTo>
                  <a:lnTo>
                    <a:pt x="305053" y="264198"/>
                  </a:lnTo>
                  <a:lnTo>
                    <a:pt x="305053" y="267030"/>
                  </a:lnTo>
                  <a:lnTo>
                    <a:pt x="337947" y="267030"/>
                  </a:lnTo>
                  <a:lnTo>
                    <a:pt x="436498" y="62484"/>
                  </a:lnTo>
                  <a:close/>
                </a:path>
                <a:path w="647700" h="647700">
                  <a:moveTo>
                    <a:pt x="542035" y="62484"/>
                  </a:moveTo>
                  <a:lnTo>
                    <a:pt x="506856" y="62484"/>
                  </a:lnTo>
                  <a:lnTo>
                    <a:pt x="413003" y="261353"/>
                  </a:lnTo>
                  <a:lnTo>
                    <a:pt x="410717" y="264198"/>
                  </a:lnTo>
                  <a:lnTo>
                    <a:pt x="410717" y="267030"/>
                  </a:lnTo>
                  <a:lnTo>
                    <a:pt x="443483" y="267030"/>
                  </a:lnTo>
                  <a:lnTo>
                    <a:pt x="542035" y="62484"/>
                  </a:lnTo>
                  <a:close/>
                </a:path>
                <a:path w="647700" h="647700">
                  <a:moveTo>
                    <a:pt x="647700" y="62484"/>
                  </a:moveTo>
                  <a:lnTo>
                    <a:pt x="598423" y="62484"/>
                  </a:lnTo>
                  <a:lnTo>
                    <a:pt x="598423" y="90932"/>
                  </a:lnTo>
                  <a:lnTo>
                    <a:pt x="518667" y="261353"/>
                  </a:lnTo>
                  <a:lnTo>
                    <a:pt x="516254" y="264198"/>
                  </a:lnTo>
                  <a:lnTo>
                    <a:pt x="516254" y="267030"/>
                  </a:lnTo>
                  <a:lnTo>
                    <a:pt x="549147" y="267030"/>
                  </a:lnTo>
                  <a:lnTo>
                    <a:pt x="598423" y="161925"/>
                  </a:lnTo>
                  <a:lnTo>
                    <a:pt x="647700" y="161925"/>
                  </a:lnTo>
                  <a:lnTo>
                    <a:pt x="647700" y="62484"/>
                  </a:lnTo>
                  <a:close/>
                </a:path>
                <a:path w="647700" h="647700">
                  <a:moveTo>
                    <a:pt x="647700" y="161925"/>
                  </a:moveTo>
                  <a:lnTo>
                    <a:pt x="598423" y="161925"/>
                  </a:lnTo>
                  <a:lnTo>
                    <a:pt x="598423" y="267030"/>
                  </a:lnTo>
                  <a:lnTo>
                    <a:pt x="647700" y="267030"/>
                  </a:lnTo>
                  <a:lnTo>
                    <a:pt x="647700" y="161925"/>
                  </a:lnTo>
                  <a:close/>
                </a:path>
                <a:path w="647700" h="647700">
                  <a:moveTo>
                    <a:pt x="122034" y="62484"/>
                  </a:moveTo>
                  <a:lnTo>
                    <a:pt x="86829" y="62484"/>
                  </a:lnTo>
                  <a:lnTo>
                    <a:pt x="49275" y="139192"/>
                  </a:lnTo>
                  <a:lnTo>
                    <a:pt x="84257" y="139192"/>
                  </a:lnTo>
                  <a:lnTo>
                    <a:pt x="122034" y="6248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2520" y="97535"/>
              <a:ext cx="1025651" cy="15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31535" y="1175003"/>
            <a:ext cx="6280785" cy="2443480"/>
          </a:xfrm>
          <a:custGeom>
            <a:avLst/>
            <a:gdLst/>
            <a:ahLst/>
            <a:cxnLst/>
            <a:rect l="l" t="t" r="r" b="b"/>
            <a:pathLst>
              <a:path w="6280784" h="2443479">
                <a:moveTo>
                  <a:pt x="0" y="2442972"/>
                </a:moveTo>
                <a:lnTo>
                  <a:pt x="6280404" y="2442972"/>
                </a:lnTo>
                <a:lnTo>
                  <a:pt x="6280404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431535" y="3829811"/>
            <a:ext cx="6280785" cy="2441575"/>
          </a:xfrm>
          <a:custGeom>
            <a:avLst/>
            <a:gdLst/>
            <a:ahLst/>
            <a:cxnLst/>
            <a:rect l="l" t="t" r="r" b="b"/>
            <a:pathLst>
              <a:path w="6280784" h="2441575">
                <a:moveTo>
                  <a:pt x="0" y="2441448"/>
                </a:moveTo>
                <a:lnTo>
                  <a:pt x="6280404" y="2441448"/>
                </a:lnTo>
                <a:lnTo>
                  <a:pt x="6280404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52118" y="382650"/>
            <a:ext cx="1384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C00000"/>
                </a:solidFill>
                <a:latin typeface="Tahoma"/>
                <a:cs typeface="Tahoma"/>
              </a:rPr>
              <a:t>Deglobalizacja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52118" y="626490"/>
            <a:ext cx="782065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20">
                <a:latin typeface="Tahoma"/>
                <a:cs typeface="Tahoma"/>
              </a:rPr>
              <a:t>Wzrost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geopolitycznych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napięć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rozbudza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temat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bezpieczeństwa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dostaw</a:t>
            </a:r>
            <a:r>
              <a:rPr dirty="0" sz="140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i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odwrotu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95">
                <a:latin typeface="Tahoma"/>
                <a:cs typeface="Tahoma"/>
              </a:rPr>
              <a:t>od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globalizacji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0059" y="1175003"/>
            <a:ext cx="4628515" cy="509651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algn="just" marL="258445" marR="240029">
              <a:lnSpc>
                <a:spcPct val="100000"/>
              </a:lnSpc>
              <a:spcBef>
                <a:spcPts val="54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Wzrost</a:t>
            </a:r>
            <a:r>
              <a:rPr dirty="0" sz="1100" spc="1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napięć</a:t>
            </a:r>
            <a:r>
              <a:rPr dirty="0" sz="1100" spc="1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1100" spc="11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świecie</a:t>
            </a:r>
            <a:r>
              <a:rPr dirty="0" sz="1100" spc="1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może</a:t>
            </a:r>
            <a:r>
              <a:rPr dirty="0" sz="1100" spc="11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prowadzić</a:t>
            </a:r>
            <a:r>
              <a:rPr dirty="0" sz="1100" spc="1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dirty="0" sz="1100" spc="11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narastającego</a:t>
            </a:r>
            <a:r>
              <a:rPr dirty="0" sz="1100" spc="1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zjawiska deglobalizacji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1100" spc="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fragmentacji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produkcji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przemysłowej</a:t>
            </a:r>
            <a:endParaRPr sz="1100">
              <a:latin typeface="Calibri"/>
              <a:cs typeface="Calibri"/>
            </a:endParaRPr>
          </a:p>
          <a:p>
            <a:pPr algn="just" marL="430530" marR="240665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Jednym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najczęściej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wymienianych,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spodziewanych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następstw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coraz </a:t>
            </a:r>
            <a:r>
              <a:rPr dirty="0" sz="1000">
                <a:latin typeface="Calibri"/>
                <a:cs typeface="Calibri"/>
              </a:rPr>
              <a:t>wyraźniejszego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podziału</a:t>
            </a:r>
            <a:r>
              <a:rPr dirty="0" sz="1000" spc="1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świata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niesprzyjające</a:t>
            </a:r>
            <a:r>
              <a:rPr dirty="0" sz="1000" spc="1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sobie</a:t>
            </a:r>
            <a:r>
              <a:rPr dirty="0" sz="1000" spc="1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obozy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 spc="-20">
                <a:latin typeface="Calibri"/>
                <a:cs typeface="Calibri"/>
              </a:rPr>
              <a:t>jest </a:t>
            </a:r>
            <a:r>
              <a:rPr dirty="0" sz="1000">
                <a:latin typeface="Calibri"/>
                <a:cs typeface="Calibri"/>
              </a:rPr>
              <a:t>deglobalizacja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fragmentacja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przemysłowej,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związana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dążeniem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zapewnienia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stabilności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dostaw.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Zakłócenia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logistyczne,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których </a:t>
            </a:r>
            <a:r>
              <a:rPr dirty="0" sz="1000">
                <a:latin typeface="Calibri"/>
                <a:cs typeface="Calibri"/>
              </a:rPr>
              <a:t>doszło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pandemii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COVID-</a:t>
            </a:r>
            <a:r>
              <a:rPr dirty="0" sz="1000">
                <a:latin typeface="Calibri"/>
                <a:cs typeface="Calibri"/>
              </a:rPr>
              <a:t>19,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pokazały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zresztą,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ryzyko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musi </a:t>
            </a:r>
            <a:r>
              <a:rPr dirty="0" sz="1000">
                <a:latin typeface="Calibri"/>
                <a:cs typeface="Calibri"/>
              </a:rPr>
              <a:t>wiązać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kwestiami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geopolityki.</a:t>
            </a:r>
            <a:endParaRPr sz="1000">
              <a:latin typeface="Calibri"/>
              <a:cs typeface="Calibri"/>
            </a:endParaRPr>
          </a:p>
          <a:p>
            <a:pPr algn="just" marL="430530" marR="240665" indent="-17272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Trend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przybrać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formę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reshoringu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(przeniesienie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krajów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macierzystych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kosztowne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konieczność</a:t>
            </a:r>
            <a:r>
              <a:rPr dirty="0" sz="1000" spc="-10">
                <a:latin typeface="Calibri"/>
                <a:cs typeface="Calibri"/>
              </a:rPr>
              <a:t> dostosowania </a:t>
            </a:r>
            <a:r>
              <a:rPr dirty="0" sz="1000">
                <a:latin typeface="Calibri"/>
                <a:cs typeface="Calibri"/>
              </a:rPr>
              <a:t>przemysłu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wyższe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bieżącej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produkcji), </a:t>
            </a:r>
            <a:r>
              <a:rPr dirty="0" sz="1000" spc="-10">
                <a:latin typeface="Calibri"/>
                <a:cs typeface="Calibri"/>
              </a:rPr>
              <a:t>friendshoringu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(źródła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dostaw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zaprzyjaźnionych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krajach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rozwijających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utrzymanie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niskich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kosztów </a:t>
            </a:r>
            <a:r>
              <a:rPr dirty="0" sz="1000">
                <a:latin typeface="Calibri"/>
                <a:cs typeface="Calibri"/>
              </a:rPr>
              <a:t>produkcji,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niekoniecznie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gwarancja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bezpieczeństwa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względu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często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dużą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odległość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ryzyko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destabilizacji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sytuacji)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lub</a:t>
            </a:r>
            <a:r>
              <a:rPr dirty="0" sz="1000" spc="-10">
                <a:latin typeface="Calibri"/>
                <a:cs typeface="Calibri"/>
              </a:rPr>
              <a:t> nearshoringu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(źródła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krajach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położonych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relatywnie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blisko).</a:t>
            </a:r>
            <a:endParaRPr sz="1000">
              <a:latin typeface="Calibri"/>
              <a:cs typeface="Calibri"/>
            </a:endParaRPr>
          </a:p>
          <a:p>
            <a:pPr algn="just" marL="258445">
              <a:lnSpc>
                <a:spcPct val="100000"/>
              </a:lnSpc>
              <a:spcBef>
                <a:spcPts val="60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USA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jako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przykład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relokacji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źródeł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dostaw</a:t>
            </a:r>
            <a:endParaRPr sz="1100">
              <a:latin typeface="Calibri"/>
              <a:cs typeface="Calibri"/>
            </a:endParaRPr>
          </a:p>
          <a:p>
            <a:pPr algn="just" marL="430530" marR="241300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Najbardziej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wyrazistym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przykładem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relokacji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wśród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państw </a:t>
            </a:r>
            <a:r>
              <a:rPr dirty="0" sz="1000">
                <a:latin typeface="Calibri"/>
                <a:cs typeface="Calibri"/>
              </a:rPr>
              <a:t>zachodnich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USA.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momentu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rozpoczęcia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„wojny </a:t>
            </a:r>
            <a:r>
              <a:rPr dirty="0" sz="1000">
                <a:latin typeface="Calibri"/>
                <a:cs typeface="Calibri"/>
              </a:rPr>
              <a:t>handlowej”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Chinami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podniesienia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taryf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celnych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szereg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produktów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2018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wyrażony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cenach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stałych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import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kraju </a:t>
            </a:r>
            <a:r>
              <a:rPr dirty="0" sz="1000">
                <a:latin typeface="Calibri"/>
                <a:cs typeface="Calibri"/>
              </a:rPr>
              <a:t>spadł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10%,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zakresie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takich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strategicznych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produktów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jak</a:t>
            </a:r>
            <a:r>
              <a:rPr dirty="0" sz="1000">
                <a:latin typeface="Calibri"/>
                <a:cs typeface="Calibri"/>
              </a:rPr>
              <a:t> półprzewodniki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maszyny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urządzenia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1/3.</a:t>
            </a:r>
            <a:endParaRPr sz="1000">
              <a:latin typeface="Calibri"/>
              <a:cs typeface="Calibri"/>
            </a:endParaRPr>
          </a:p>
          <a:p>
            <a:pPr algn="just" marL="430530" marR="241935" indent="-17272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Relokacja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miała</a:t>
            </a:r>
            <a:r>
              <a:rPr dirty="0" sz="1000" spc="21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21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podłoże</a:t>
            </a:r>
            <a:r>
              <a:rPr dirty="0" sz="1000" spc="210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czysto </a:t>
            </a:r>
            <a:r>
              <a:rPr dirty="0" sz="1000">
                <a:latin typeface="Calibri"/>
                <a:cs typeface="Calibri"/>
              </a:rPr>
              <a:t>ekonomiczne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wprowadzone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taryfy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zwiększyły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dostaw </a:t>
            </a:r>
            <a:r>
              <a:rPr dirty="0" sz="1000">
                <a:latin typeface="Calibri"/>
                <a:cs typeface="Calibri"/>
              </a:rPr>
              <a:t>objętych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nimi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produktów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powyżej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kosztów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Europy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Zachodniej.</a:t>
            </a:r>
            <a:endParaRPr sz="1000">
              <a:latin typeface="Calibri"/>
              <a:cs typeface="Calibri"/>
            </a:endParaRPr>
          </a:p>
          <a:p>
            <a:pPr algn="just" marL="430530" marR="241300" indent="-17272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badań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ankietowych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BCG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wynika,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ciągu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90%</a:t>
            </a:r>
            <a:r>
              <a:rPr dirty="0" sz="1000">
                <a:latin typeface="Calibri"/>
                <a:cs typeface="Calibri"/>
              </a:rPr>
              <a:t> amerykańskich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firm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przemysłowych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przeniosło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przynajmniej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część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swoich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wskazując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Meksyk, </a:t>
            </a:r>
            <a:r>
              <a:rPr dirty="0" sz="1000">
                <a:latin typeface="Calibri"/>
                <a:cs typeface="Calibri"/>
              </a:rPr>
              <a:t>Azję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Południowo-Wschodnią,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Indie,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Turcję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Maroko.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633592" y="1246759"/>
            <a:ext cx="56572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Zmiana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wartości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importu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towarów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USA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ogółem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wybranych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kategoriach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produktów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latach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2018-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22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Mld</a:t>
            </a:r>
            <a:r>
              <a:rPr dirty="0" sz="1000" spc="-3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USD</a:t>
            </a:r>
            <a:r>
              <a:rPr dirty="0" sz="1000" spc="-3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cenach</a:t>
            </a:r>
            <a:r>
              <a:rPr dirty="0" sz="1000" spc="-5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stałych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z</a:t>
            </a:r>
            <a:r>
              <a:rPr dirty="0" sz="1000" spc="-1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r>
              <a:rPr dirty="0" sz="1000" spc="1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633592" y="3907916"/>
            <a:ext cx="437959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Średni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koszt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towarów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importowanych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USA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wybranych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państw,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stan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2022</a:t>
            </a:r>
            <a:r>
              <a:rPr dirty="0" sz="1000" spc="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r.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Indeks,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r>
              <a:rPr dirty="0" sz="1000" spc="2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=</a:t>
            </a:r>
            <a:r>
              <a:rPr dirty="0" sz="1000" spc="-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koszt</a:t>
            </a:r>
            <a:r>
              <a:rPr dirty="0" sz="1000" spc="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produktów wytwarzanych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 w 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USA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618988" y="1624583"/>
            <a:ext cx="5919470" cy="0"/>
          </a:xfrm>
          <a:custGeom>
            <a:avLst/>
            <a:gdLst/>
            <a:ahLst/>
            <a:cxnLst/>
            <a:rect l="l" t="t" r="r" b="b"/>
            <a:pathLst>
              <a:path w="5919470" h="0">
                <a:moveTo>
                  <a:pt x="0" y="0"/>
                </a:moveTo>
                <a:lnTo>
                  <a:pt x="591896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5615813" y="4285360"/>
            <a:ext cx="5925820" cy="929005"/>
            <a:chOff x="5615813" y="4285360"/>
            <a:chExt cx="5925820" cy="929005"/>
          </a:xfrm>
        </p:grpSpPr>
        <p:sp>
          <p:nvSpPr>
            <p:cNvPr id="17" name="object 17" descr=""/>
            <p:cNvSpPr/>
            <p:nvPr/>
          </p:nvSpPr>
          <p:spPr>
            <a:xfrm>
              <a:off x="5618988" y="4288535"/>
              <a:ext cx="5919470" cy="0"/>
            </a:xfrm>
            <a:custGeom>
              <a:avLst/>
              <a:gdLst/>
              <a:ahLst/>
              <a:cxnLst/>
              <a:rect l="l" t="t" r="r" b="b"/>
              <a:pathLst>
                <a:path w="5919470" h="0">
                  <a:moveTo>
                    <a:pt x="0" y="0"/>
                  </a:moveTo>
                  <a:lnTo>
                    <a:pt x="5918962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814060" y="4783835"/>
              <a:ext cx="157480" cy="425450"/>
            </a:xfrm>
            <a:custGeom>
              <a:avLst/>
              <a:gdLst/>
              <a:ahLst/>
              <a:cxnLst/>
              <a:rect l="l" t="t" r="r" b="b"/>
              <a:pathLst>
                <a:path w="157479" h="425450">
                  <a:moveTo>
                    <a:pt x="156972" y="0"/>
                  </a:moveTo>
                  <a:lnTo>
                    <a:pt x="0" y="0"/>
                  </a:lnTo>
                  <a:lnTo>
                    <a:pt x="0" y="425195"/>
                  </a:lnTo>
                  <a:lnTo>
                    <a:pt x="156972" y="425195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50508" y="4837175"/>
              <a:ext cx="963294" cy="372110"/>
            </a:xfrm>
            <a:custGeom>
              <a:avLst/>
              <a:gdLst/>
              <a:ahLst/>
              <a:cxnLst/>
              <a:rect l="l" t="t" r="r" b="b"/>
              <a:pathLst>
                <a:path w="963295" h="372110">
                  <a:moveTo>
                    <a:pt x="158496" y="21336"/>
                  </a:moveTo>
                  <a:lnTo>
                    <a:pt x="0" y="21336"/>
                  </a:lnTo>
                  <a:lnTo>
                    <a:pt x="0" y="371856"/>
                  </a:lnTo>
                  <a:lnTo>
                    <a:pt x="158496" y="371856"/>
                  </a:lnTo>
                  <a:lnTo>
                    <a:pt x="158496" y="21336"/>
                  </a:lnTo>
                  <a:close/>
                </a:path>
                <a:path w="963295" h="372110">
                  <a:moveTo>
                    <a:pt x="426720" y="16764"/>
                  </a:moveTo>
                  <a:lnTo>
                    <a:pt x="268211" y="16764"/>
                  </a:lnTo>
                  <a:lnTo>
                    <a:pt x="268211" y="371856"/>
                  </a:lnTo>
                  <a:lnTo>
                    <a:pt x="426720" y="371856"/>
                  </a:lnTo>
                  <a:lnTo>
                    <a:pt x="426720" y="16764"/>
                  </a:lnTo>
                  <a:close/>
                </a:path>
                <a:path w="963295" h="372110">
                  <a:moveTo>
                    <a:pt x="694944" y="16764"/>
                  </a:moveTo>
                  <a:lnTo>
                    <a:pt x="536448" y="16764"/>
                  </a:lnTo>
                  <a:lnTo>
                    <a:pt x="536448" y="371856"/>
                  </a:lnTo>
                  <a:lnTo>
                    <a:pt x="694944" y="371856"/>
                  </a:lnTo>
                  <a:lnTo>
                    <a:pt x="694944" y="16764"/>
                  </a:lnTo>
                  <a:close/>
                </a:path>
                <a:path w="963295" h="372110">
                  <a:moveTo>
                    <a:pt x="963168" y="0"/>
                  </a:moveTo>
                  <a:lnTo>
                    <a:pt x="804672" y="0"/>
                  </a:lnTo>
                  <a:lnTo>
                    <a:pt x="804672" y="371856"/>
                  </a:lnTo>
                  <a:lnTo>
                    <a:pt x="963168" y="371856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693152" y="4832603"/>
              <a:ext cx="157480" cy="376555"/>
            </a:xfrm>
            <a:custGeom>
              <a:avLst/>
              <a:gdLst/>
              <a:ahLst/>
              <a:cxnLst/>
              <a:rect l="l" t="t" r="r" b="b"/>
              <a:pathLst>
                <a:path w="157479" h="376554">
                  <a:moveTo>
                    <a:pt x="156972" y="0"/>
                  </a:moveTo>
                  <a:lnTo>
                    <a:pt x="0" y="0"/>
                  </a:lnTo>
                  <a:lnTo>
                    <a:pt x="0" y="376428"/>
                  </a:lnTo>
                  <a:lnTo>
                    <a:pt x="156972" y="37642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229600" y="4837175"/>
              <a:ext cx="426720" cy="372110"/>
            </a:xfrm>
            <a:custGeom>
              <a:avLst/>
              <a:gdLst/>
              <a:ahLst/>
              <a:cxnLst/>
              <a:rect l="l" t="t" r="r" b="b"/>
              <a:pathLst>
                <a:path w="426720" h="372110">
                  <a:moveTo>
                    <a:pt x="158496" y="4572"/>
                  </a:moveTo>
                  <a:lnTo>
                    <a:pt x="0" y="4572"/>
                  </a:lnTo>
                  <a:lnTo>
                    <a:pt x="0" y="371856"/>
                  </a:lnTo>
                  <a:lnTo>
                    <a:pt x="158496" y="371856"/>
                  </a:lnTo>
                  <a:lnTo>
                    <a:pt x="158496" y="4572"/>
                  </a:lnTo>
                  <a:close/>
                </a:path>
                <a:path w="426720" h="372110">
                  <a:moveTo>
                    <a:pt x="426720" y="0"/>
                  </a:moveTo>
                  <a:lnTo>
                    <a:pt x="268224" y="0"/>
                  </a:lnTo>
                  <a:lnTo>
                    <a:pt x="268224" y="371856"/>
                  </a:lnTo>
                  <a:lnTo>
                    <a:pt x="426720" y="371856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034272" y="4774691"/>
              <a:ext cx="695325" cy="434340"/>
            </a:xfrm>
            <a:custGeom>
              <a:avLst/>
              <a:gdLst/>
              <a:ahLst/>
              <a:cxnLst/>
              <a:rect l="l" t="t" r="r" b="b"/>
              <a:pathLst>
                <a:path w="695325" h="434339">
                  <a:moveTo>
                    <a:pt x="158496" y="9144"/>
                  </a:moveTo>
                  <a:lnTo>
                    <a:pt x="0" y="9144"/>
                  </a:lnTo>
                  <a:lnTo>
                    <a:pt x="0" y="434340"/>
                  </a:lnTo>
                  <a:lnTo>
                    <a:pt x="158496" y="434340"/>
                  </a:lnTo>
                  <a:lnTo>
                    <a:pt x="158496" y="9144"/>
                  </a:lnTo>
                  <a:close/>
                </a:path>
                <a:path w="695325" h="434339">
                  <a:moveTo>
                    <a:pt x="426720" y="9144"/>
                  </a:moveTo>
                  <a:lnTo>
                    <a:pt x="269748" y="9144"/>
                  </a:lnTo>
                  <a:lnTo>
                    <a:pt x="269748" y="434340"/>
                  </a:lnTo>
                  <a:lnTo>
                    <a:pt x="426720" y="434340"/>
                  </a:lnTo>
                  <a:lnTo>
                    <a:pt x="426720" y="9144"/>
                  </a:lnTo>
                  <a:close/>
                </a:path>
                <a:path w="695325" h="434339">
                  <a:moveTo>
                    <a:pt x="694944" y="0"/>
                  </a:moveTo>
                  <a:lnTo>
                    <a:pt x="537972" y="0"/>
                  </a:lnTo>
                  <a:lnTo>
                    <a:pt x="537972" y="434340"/>
                  </a:lnTo>
                  <a:lnTo>
                    <a:pt x="694944" y="434340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840467" y="4756403"/>
              <a:ext cx="157480" cy="452755"/>
            </a:xfrm>
            <a:custGeom>
              <a:avLst/>
              <a:gdLst/>
              <a:ahLst/>
              <a:cxnLst/>
              <a:rect l="l" t="t" r="r" b="b"/>
              <a:pathLst>
                <a:path w="157479" h="452754">
                  <a:moveTo>
                    <a:pt x="156972" y="0"/>
                  </a:moveTo>
                  <a:lnTo>
                    <a:pt x="0" y="0"/>
                  </a:lnTo>
                  <a:lnTo>
                    <a:pt x="0" y="452628"/>
                  </a:lnTo>
                  <a:lnTo>
                    <a:pt x="156972" y="452628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376916" y="4730495"/>
              <a:ext cx="158750" cy="478790"/>
            </a:xfrm>
            <a:custGeom>
              <a:avLst/>
              <a:gdLst/>
              <a:ahLst/>
              <a:cxnLst/>
              <a:rect l="l" t="t" r="r" b="b"/>
              <a:pathLst>
                <a:path w="158750" h="478789">
                  <a:moveTo>
                    <a:pt x="158496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158496" y="478535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79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645140" y="4698491"/>
              <a:ext cx="426720" cy="510540"/>
            </a:xfrm>
            <a:custGeom>
              <a:avLst/>
              <a:gdLst/>
              <a:ahLst/>
              <a:cxnLst/>
              <a:rect l="l" t="t" r="r" b="b"/>
              <a:pathLst>
                <a:path w="426720" h="510539">
                  <a:moveTo>
                    <a:pt x="158496" y="22860"/>
                  </a:moveTo>
                  <a:lnTo>
                    <a:pt x="0" y="22860"/>
                  </a:lnTo>
                  <a:lnTo>
                    <a:pt x="0" y="510540"/>
                  </a:lnTo>
                  <a:lnTo>
                    <a:pt x="158496" y="510540"/>
                  </a:lnTo>
                  <a:lnTo>
                    <a:pt x="158496" y="22860"/>
                  </a:lnTo>
                  <a:close/>
                </a:path>
                <a:path w="426720" h="510539">
                  <a:moveTo>
                    <a:pt x="426720" y="0"/>
                  </a:moveTo>
                  <a:lnTo>
                    <a:pt x="268224" y="0"/>
                  </a:lnTo>
                  <a:lnTo>
                    <a:pt x="268224" y="510540"/>
                  </a:lnTo>
                  <a:lnTo>
                    <a:pt x="426720" y="510540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814060" y="4672596"/>
              <a:ext cx="5526405" cy="536575"/>
            </a:xfrm>
            <a:custGeom>
              <a:avLst/>
              <a:gdLst/>
              <a:ahLst/>
              <a:cxnLst/>
              <a:rect l="l" t="t" r="r" b="b"/>
              <a:pathLst>
                <a:path w="5526405" h="536575">
                  <a:moveTo>
                    <a:pt x="156972" y="0"/>
                  </a:moveTo>
                  <a:lnTo>
                    <a:pt x="0" y="0"/>
                  </a:lnTo>
                  <a:lnTo>
                    <a:pt x="0" y="111239"/>
                  </a:lnTo>
                  <a:lnTo>
                    <a:pt x="156972" y="111239"/>
                  </a:lnTo>
                  <a:lnTo>
                    <a:pt x="156972" y="0"/>
                  </a:lnTo>
                  <a:close/>
                </a:path>
                <a:path w="5526405" h="536575">
                  <a:moveTo>
                    <a:pt x="5526024" y="4559"/>
                  </a:moveTo>
                  <a:lnTo>
                    <a:pt x="5369052" y="4559"/>
                  </a:lnTo>
                  <a:lnTo>
                    <a:pt x="5369052" y="536435"/>
                  </a:lnTo>
                  <a:lnTo>
                    <a:pt x="5526024" y="536435"/>
                  </a:lnTo>
                  <a:lnTo>
                    <a:pt x="5526024" y="455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814060" y="4672583"/>
              <a:ext cx="157480" cy="111760"/>
            </a:xfrm>
            <a:custGeom>
              <a:avLst/>
              <a:gdLst/>
              <a:ahLst/>
              <a:cxnLst/>
              <a:rect l="l" t="t" r="r" b="b"/>
              <a:pathLst>
                <a:path w="157479" h="111760">
                  <a:moveTo>
                    <a:pt x="0" y="111251"/>
                  </a:moveTo>
                  <a:lnTo>
                    <a:pt x="156972" y="111251"/>
                  </a:lnTo>
                  <a:lnTo>
                    <a:pt x="156972" y="0"/>
                  </a:lnTo>
                  <a:lnTo>
                    <a:pt x="0" y="0"/>
                  </a:lnTo>
                  <a:lnTo>
                    <a:pt x="0" y="11125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57672" y="5209031"/>
              <a:ext cx="5637530" cy="0"/>
            </a:xfrm>
            <a:custGeom>
              <a:avLst/>
              <a:gdLst/>
              <a:ahLst/>
              <a:cxnLst/>
              <a:rect l="l" t="t" r="r" b="b"/>
              <a:pathLst>
                <a:path w="5637530" h="0">
                  <a:moveTo>
                    <a:pt x="0" y="0"/>
                  </a:moveTo>
                  <a:lnTo>
                    <a:pt x="563727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9144000" y="2129027"/>
            <a:ext cx="91440" cy="1447800"/>
            <a:chOff x="9144000" y="2129027"/>
            <a:chExt cx="91440" cy="1447800"/>
          </a:xfrm>
        </p:grpSpPr>
        <p:sp>
          <p:nvSpPr>
            <p:cNvPr id="30" name="object 30" descr=""/>
            <p:cNvSpPr/>
            <p:nvPr/>
          </p:nvSpPr>
          <p:spPr>
            <a:xfrm>
              <a:off x="9159240" y="2491739"/>
              <a:ext cx="62865" cy="144780"/>
            </a:xfrm>
            <a:custGeom>
              <a:avLst/>
              <a:gdLst/>
              <a:ahLst/>
              <a:cxnLst/>
              <a:rect l="l" t="t" r="r" b="b"/>
              <a:pathLst>
                <a:path w="62865" h="144780">
                  <a:moveTo>
                    <a:pt x="62483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62483" y="144779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159240" y="3069336"/>
              <a:ext cx="20320" cy="144780"/>
            </a:xfrm>
            <a:custGeom>
              <a:avLst/>
              <a:gdLst/>
              <a:ahLst/>
              <a:cxnLst/>
              <a:rect l="l" t="t" r="r" b="b"/>
              <a:pathLst>
                <a:path w="20320" h="144780">
                  <a:moveTo>
                    <a:pt x="19811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9811" y="144779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159240" y="3358895"/>
              <a:ext cx="76200" cy="144780"/>
            </a:xfrm>
            <a:custGeom>
              <a:avLst/>
              <a:gdLst/>
              <a:ahLst/>
              <a:cxnLst/>
              <a:rect l="l" t="t" r="r" b="b"/>
              <a:pathLst>
                <a:path w="76200" h="144779">
                  <a:moveTo>
                    <a:pt x="76200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76200" y="14477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144000" y="2202179"/>
              <a:ext cx="15240" cy="723900"/>
            </a:xfrm>
            <a:custGeom>
              <a:avLst/>
              <a:gdLst/>
              <a:ahLst/>
              <a:cxnLst/>
              <a:rect l="l" t="t" r="r" b="b"/>
              <a:pathLst>
                <a:path w="15240" h="723900">
                  <a:moveTo>
                    <a:pt x="15240" y="579120"/>
                  </a:moveTo>
                  <a:lnTo>
                    <a:pt x="13716" y="579120"/>
                  </a:lnTo>
                  <a:lnTo>
                    <a:pt x="13716" y="723900"/>
                  </a:lnTo>
                  <a:lnTo>
                    <a:pt x="15240" y="723900"/>
                  </a:lnTo>
                  <a:lnTo>
                    <a:pt x="15240" y="579120"/>
                  </a:lnTo>
                  <a:close/>
                </a:path>
                <a:path w="15240" h="723900">
                  <a:moveTo>
                    <a:pt x="15240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15240" y="14478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159240" y="2129027"/>
              <a:ext cx="0" cy="1447800"/>
            </a:xfrm>
            <a:custGeom>
              <a:avLst/>
              <a:gdLst/>
              <a:ahLst/>
              <a:cxnLst/>
              <a:rect l="l" t="t" r="r" b="b"/>
              <a:pathLst>
                <a:path w="0" h="1447800">
                  <a:moveTo>
                    <a:pt x="0" y="0"/>
                  </a:moveTo>
                  <a:lnTo>
                    <a:pt x="0" y="144780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8965945" y="2178557"/>
            <a:ext cx="114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299702" y="2467432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018778" y="2757297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256776" y="3046856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313418" y="3336417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+6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8072628" y="2129027"/>
            <a:ext cx="279400" cy="1447800"/>
            <a:chOff x="8072628" y="2129027"/>
            <a:chExt cx="279400" cy="1447800"/>
          </a:xfrm>
        </p:grpSpPr>
        <p:sp>
          <p:nvSpPr>
            <p:cNvPr id="41" name="object 41" descr=""/>
            <p:cNvSpPr/>
            <p:nvPr/>
          </p:nvSpPr>
          <p:spPr>
            <a:xfrm>
              <a:off x="8110728" y="2491739"/>
              <a:ext cx="241300" cy="144780"/>
            </a:xfrm>
            <a:custGeom>
              <a:avLst/>
              <a:gdLst/>
              <a:ahLst/>
              <a:cxnLst/>
              <a:rect l="l" t="t" r="r" b="b"/>
              <a:pathLst>
                <a:path w="241300" h="144780">
                  <a:moveTo>
                    <a:pt x="240792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240792" y="144779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110728" y="3069336"/>
              <a:ext cx="12700" cy="144780"/>
            </a:xfrm>
            <a:custGeom>
              <a:avLst/>
              <a:gdLst/>
              <a:ahLst/>
              <a:cxnLst/>
              <a:rect l="l" t="t" r="r" b="b"/>
              <a:pathLst>
                <a:path w="12700" h="144780">
                  <a:moveTo>
                    <a:pt x="12192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2192" y="144779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110728" y="3358895"/>
              <a:ext cx="68580" cy="144780"/>
            </a:xfrm>
            <a:custGeom>
              <a:avLst/>
              <a:gdLst/>
              <a:ahLst/>
              <a:cxnLst/>
              <a:rect l="l" t="t" r="r" b="b"/>
              <a:pathLst>
                <a:path w="68579" h="144779">
                  <a:moveTo>
                    <a:pt x="68579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68579" y="144779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072628" y="2202179"/>
              <a:ext cx="38100" cy="723900"/>
            </a:xfrm>
            <a:custGeom>
              <a:avLst/>
              <a:gdLst/>
              <a:ahLst/>
              <a:cxnLst/>
              <a:rect l="l" t="t" r="r" b="b"/>
              <a:pathLst>
                <a:path w="38100" h="723900">
                  <a:moveTo>
                    <a:pt x="38100" y="579120"/>
                  </a:moveTo>
                  <a:lnTo>
                    <a:pt x="36576" y="579120"/>
                  </a:lnTo>
                  <a:lnTo>
                    <a:pt x="36576" y="723900"/>
                  </a:lnTo>
                  <a:lnTo>
                    <a:pt x="38100" y="723900"/>
                  </a:lnTo>
                  <a:lnTo>
                    <a:pt x="38100" y="579120"/>
                  </a:lnTo>
                  <a:close/>
                </a:path>
                <a:path w="38100" h="723900">
                  <a:moveTo>
                    <a:pt x="38100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38100" y="14478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110728" y="2129027"/>
              <a:ext cx="0" cy="1447800"/>
            </a:xfrm>
            <a:custGeom>
              <a:avLst/>
              <a:gdLst/>
              <a:ahLst/>
              <a:cxnLst/>
              <a:rect l="l" t="t" r="r" b="b"/>
              <a:pathLst>
                <a:path w="0" h="1447800">
                  <a:moveTo>
                    <a:pt x="0" y="0"/>
                  </a:moveTo>
                  <a:lnTo>
                    <a:pt x="0" y="144780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7895590" y="2178557"/>
            <a:ext cx="114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429879" y="2467432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+19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969884" y="2757297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201532" y="3046856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257031" y="3336417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+5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10855452" y="2129027"/>
            <a:ext cx="266700" cy="1447800"/>
            <a:chOff x="10855452" y="2129027"/>
            <a:chExt cx="266700" cy="1447800"/>
          </a:xfrm>
        </p:grpSpPr>
        <p:sp>
          <p:nvSpPr>
            <p:cNvPr id="52" name="object 52" descr=""/>
            <p:cNvSpPr/>
            <p:nvPr/>
          </p:nvSpPr>
          <p:spPr>
            <a:xfrm>
              <a:off x="10855452" y="2202179"/>
              <a:ext cx="135890" cy="144780"/>
            </a:xfrm>
            <a:custGeom>
              <a:avLst/>
              <a:gdLst/>
              <a:ahLst/>
              <a:cxnLst/>
              <a:rect l="l" t="t" r="r" b="b"/>
              <a:pathLst>
                <a:path w="135890" h="144780">
                  <a:moveTo>
                    <a:pt x="135635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35635" y="144779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991088" y="2491739"/>
              <a:ext cx="131445" cy="144780"/>
            </a:xfrm>
            <a:custGeom>
              <a:avLst/>
              <a:gdLst/>
              <a:ahLst/>
              <a:cxnLst/>
              <a:rect l="l" t="t" r="r" b="b"/>
              <a:pathLst>
                <a:path w="131445" h="144780">
                  <a:moveTo>
                    <a:pt x="131064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31064" y="144779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991088" y="2781299"/>
              <a:ext cx="36830" cy="433070"/>
            </a:xfrm>
            <a:custGeom>
              <a:avLst/>
              <a:gdLst/>
              <a:ahLst/>
              <a:cxnLst/>
              <a:rect l="l" t="t" r="r" b="b"/>
              <a:pathLst>
                <a:path w="36829" h="433069">
                  <a:moveTo>
                    <a:pt x="28956" y="288036"/>
                  </a:moveTo>
                  <a:lnTo>
                    <a:pt x="0" y="288036"/>
                  </a:lnTo>
                  <a:lnTo>
                    <a:pt x="0" y="432816"/>
                  </a:lnTo>
                  <a:lnTo>
                    <a:pt x="28956" y="432816"/>
                  </a:lnTo>
                  <a:lnTo>
                    <a:pt x="28956" y="288036"/>
                  </a:lnTo>
                  <a:close/>
                </a:path>
                <a:path w="36829" h="433069">
                  <a:moveTo>
                    <a:pt x="36576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36576" y="144780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991088" y="3358895"/>
              <a:ext cx="86995" cy="144780"/>
            </a:xfrm>
            <a:custGeom>
              <a:avLst/>
              <a:gdLst/>
              <a:ahLst/>
              <a:cxnLst/>
              <a:rect l="l" t="t" r="r" b="b"/>
              <a:pathLst>
                <a:path w="86995" h="144779">
                  <a:moveTo>
                    <a:pt x="86868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86868" y="144779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991088" y="2129027"/>
              <a:ext cx="0" cy="1447800"/>
            </a:xfrm>
            <a:custGeom>
              <a:avLst/>
              <a:gdLst/>
              <a:ahLst/>
              <a:cxnLst/>
              <a:rect l="l" t="t" r="r" b="b"/>
              <a:pathLst>
                <a:path w="0" h="1447800">
                  <a:moveTo>
                    <a:pt x="0" y="0"/>
                  </a:moveTo>
                  <a:lnTo>
                    <a:pt x="0" y="144780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10613390" y="2178557"/>
            <a:ext cx="1790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1200510" y="2467432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1105642" y="2757297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1098403" y="3046856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1155933" y="3336417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+7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10012680" y="2129027"/>
            <a:ext cx="213360" cy="1447800"/>
            <a:chOff x="10012680" y="2129027"/>
            <a:chExt cx="213360" cy="1447800"/>
          </a:xfrm>
        </p:grpSpPr>
        <p:sp>
          <p:nvSpPr>
            <p:cNvPr id="63" name="object 63" descr=""/>
            <p:cNvSpPr/>
            <p:nvPr/>
          </p:nvSpPr>
          <p:spPr>
            <a:xfrm>
              <a:off x="10012680" y="2202179"/>
              <a:ext cx="62865" cy="144780"/>
            </a:xfrm>
            <a:custGeom>
              <a:avLst/>
              <a:gdLst/>
              <a:ahLst/>
              <a:cxnLst/>
              <a:rect l="l" t="t" r="r" b="b"/>
              <a:pathLst>
                <a:path w="62865" h="144780">
                  <a:moveTo>
                    <a:pt x="62483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62483" y="144779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075164" y="2491739"/>
              <a:ext cx="131445" cy="144780"/>
            </a:xfrm>
            <a:custGeom>
              <a:avLst/>
              <a:gdLst/>
              <a:ahLst/>
              <a:cxnLst/>
              <a:rect l="l" t="t" r="r" b="b"/>
              <a:pathLst>
                <a:path w="131445" h="144780">
                  <a:moveTo>
                    <a:pt x="131064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31064" y="144779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075164" y="2781300"/>
              <a:ext cx="151130" cy="144780"/>
            </a:xfrm>
            <a:custGeom>
              <a:avLst/>
              <a:gdLst/>
              <a:ahLst/>
              <a:cxnLst/>
              <a:rect l="l" t="t" r="r" b="b"/>
              <a:pathLst>
                <a:path w="151129" h="144780">
                  <a:moveTo>
                    <a:pt x="150875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50875" y="144779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0075164" y="3069335"/>
              <a:ext cx="73660" cy="434340"/>
            </a:xfrm>
            <a:custGeom>
              <a:avLst/>
              <a:gdLst/>
              <a:ahLst/>
              <a:cxnLst/>
              <a:rect l="l" t="t" r="r" b="b"/>
              <a:pathLst>
                <a:path w="73659" h="434339">
                  <a:moveTo>
                    <a:pt x="35052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35052" y="144780"/>
                  </a:lnTo>
                  <a:lnTo>
                    <a:pt x="35052" y="0"/>
                  </a:lnTo>
                  <a:close/>
                </a:path>
                <a:path w="73659" h="434339">
                  <a:moveTo>
                    <a:pt x="73152" y="289560"/>
                  </a:moveTo>
                  <a:lnTo>
                    <a:pt x="0" y="289560"/>
                  </a:lnTo>
                  <a:lnTo>
                    <a:pt x="0" y="434340"/>
                  </a:lnTo>
                  <a:lnTo>
                    <a:pt x="73152" y="434340"/>
                  </a:lnTo>
                  <a:lnTo>
                    <a:pt x="73152" y="28956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0075164" y="2129027"/>
              <a:ext cx="0" cy="1447800"/>
            </a:xfrm>
            <a:custGeom>
              <a:avLst/>
              <a:gdLst/>
              <a:ahLst/>
              <a:cxnLst/>
              <a:rect l="l" t="t" r="r" b="b"/>
              <a:pathLst>
                <a:path w="0" h="1447800">
                  <a:moveTo>
                    <a:pt x="0" y="0"/>
                  </a:moveTo>
                  <a:lnTo>
                    <a:pt x="0" y="144780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9835006" y="2178557"/>
            <a:ext cx="114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0284841" y="2467432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0305033" y="2757297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+12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0188829" y="3046856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0226675" y="3336417"/>
            <a:ext cx="139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+6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6845807" y="2130551"/>
            <a:ext cx="147955" cy="1446530"/>
            <a:chOff x="6845807" y="2130551"/>
            <a:chExt cx="147955" cy="1446530"/>
          </a:xfrm>
        </p:grpSpPr>
        <p:sp>
          <p:nvSpPr>
            <p:cNvPr id="74" name="object 74" descr=""/>
            <p:cNvSpPr/>
            <p:nvPr/>
          </p:nvSpPr>
          <p:spPr>
            <a:xfrm>
              <a:off x="6845807" y="2202179"/>
              <a:ext cx="41275" cy="144780"/>
            </a:xfrm>
            <a:custGeom>
              <a:avLst/>
              <a:gdLst/>
              <a:ahLst/>
              <a:cxnLst/>
              <a:rect l="l" t="t" r="r" b="b"/>
              <a:pathLst>
                <a:path w="41275" h="144780">
                  <a:moveTo>
                    <a:pt x="41148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41148" y="144779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886955" y="2491739"/>
              <a:ext cx="106680" cy="144780"/>
            </a:xfrm>
            <a:custGeom>
              <a:avLst/>
              <a:gdLst/>
              <a:ahLst/>
              <a:cxnLst/>
              <a:rect l="l" t="t" r="r" b="b"/>
              <a:pathLst>
                <a:path w="106679" h="144780">
                  <a:moveTo>
                    <a:pt x="106679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06679" y="14477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886956" y="2781299"/>
              <a:ext cx="52069" cy="434340"/>
            </a:xfrm>
            <a:custGeom>
              <a:avLst/>
              <a:gdLst/>
              <a:ahLst/>
              <a:cxnLst/>
              <a:rect l="l" t="t" r="r" b="b"/>
              <a:pathLst>
                <a:path w="52070" h="434339">
                  <a:moveTo>
                    <a:pt x="44196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44196" y="144780"/>
                  </a:lnTo>
                  <a:lnTo>
                    <a:pt x="44196" y="0"/>
                  </a:lnTo>
                  <a:close/>
                </a:path>
                <a:path w="52070" h="434339">
                  <a:moveTo>
                    <a:pt x="51816" y="289560"/>
                  </a:moveTo>
                  <a:lnTo>
                    <a:pt x="0" y="289560"/>
                  </a:lnTo>
                  <a:lnTo>
                    <a:pt x="0" y="434340"/>
                  </a:lnTo>
                  <a:lnTo>
                    <a:pt x="51816" y="434340"/>
                  </a:lnTo>
                  <a:lnTo>
                    <a:pt x="51816" y="28956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886955" y="3358895"/>
              <a:ext cx="96520" cy="144780"/>
            </a:xfrm>
            <a:custGeom>
              <a:avLst/>
              <a:gdLst/>
              <a:ahLst/>
              <a:cxnLst/>
              <a:rect l="l" t="t" r="r" b="b"/>
              <a:pathLst>
                <a:path w="96520" h="144779">
                  <a:moveTo>
                    <a:pt x="96011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96011" y="144779"/>
                  </a:lnTo>
                  <a:lnTo>
                    <a:pt x="96011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886955" y="2130551"/>
              <a:ext cx="0" cy="1446530"/>
            </a:xfrm>
            <a:custGeom>
              <a:avLst/>
              <a:gdLst/>
              <a:ahLst/>
              <a:cxnLst/>
              <a:rect l="l" t="t" r="r" b="b"/>
              <a:pathLst>
                <a:path w="0" h="1446529">
                  <a:moveTo>
                    <a:pt x="0" y="0"/>
                  </a:moveTo>
                  <a:lnTo>
                    <a:pt x="0" y="1446276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6603745" y="2178811"/>
            <a:ext cx="1790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071994" y="2467813"/>
            <a:ext cx="2673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+141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009130" y="2757677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+58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017384" y="3047237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+69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061327" y="3336417"/>
            <a:ext cx="2673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+127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5603621" y="1702223"/>
            <a:ext cx="306705" cy="234950"/>
            <a:chOff x="5603621" y="1702223"/>
            <a:chExt cx="306705" cy="234950"/>
          </a:xfrm>
        </p:grpSpPr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3621" y="1702223"/>
              <a:ext cx="306578" cy="23489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3560" y="1722119"/>
              <a:ext cx="216408" cy="144779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5621909" y="1720468"/>
              <a:ext cx="219710" cy="147955"/>
            </a:xfrm>
            <a:custGeom>
              <a:avLst/>
              <a:gdLst/>
              <a:ahLst/>
              <a:cxnLst/>
              <a:rect l="l" t="t" r="r" b="b"/>
              <a:pathLst>
                <a:path w="219710" h="147955">
                  <a:moveTo>
                    <a:pt x="0" y="147954"/>
                  </a:moveTo>
                  <a:lnTo>
                    <a:pt x="219583" y="147954"/>
                  </a:lnTo>
                  <a:lnTo>
                    <a:pt x="219583" y="0"/>
                  </a:lnTo>
                  <a:lnTo>
                    <a:pt x="0" y="0"/>
                  </a:lnTo>
                  <a:lnTo>
                    <a:pt x="0" y="14795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8" name="object 8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92140" y="3339084"/>
            <a:ext cx="190500" cy="190500"/>
          </a:xfrm>
          <a:prstGeom prst="rect">
            <a:avLst/>
          </a:prstGeom>
        </p:spPr>
      </p:pic>
      <p:grpSp>
        <p:nvGrpSpPr>
          <p:cNvPr id="89" name="object 89" descr=""/>
          <p:cNvGrpSpPr/>
          <p:nvPr/>
        </p:nvGrpSpPr>
        <p:grpSpPr>
          <a:xfrm>
            <a:off x="5649467" y="2183892"/>
            <a:ext cx="325120" cy="1103630"/>
            <a:chOff x="5649467" y="2183892"/>
            <a:chExt cx="325120" cy="1103630"/>
          </a:xfrm>
        </p:grpSpPr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8484" y="2388023"/>
              <a:ext cx="306578" cy="23489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8423" y="2407920"/>
              <a:ext cx="216408" cy="144779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5676772" y="2406269"/>
              <a:ext cx="219710" cy="147955"/>
            </a:xfrm>
            <a:custGeom>
              <a:avLst/>
              <a:gdLst/>
              <a:ahLst/>
              <a:cxnLst/>
              <a:rect l="l" t="t" r="r" b="b"/>
              <a:pathLst>
                <a:path w="219710" h="147955">
                  <a:moveTo>
                    <a:pt x="0" y="147954"/>
                  </a:moveTo>
                  <a:lnTo>
                    <a:pt x="219583" y="147954"/>
                  </a:lnTo>
                  <a:lnTo>
                    <a:pt x="219583" y="0"/>
                  </a:lnTo>
                  <a:lnTo>
                    <a:pt x="0" y="0"/>
                  </a:lnTo>
                  <a:lnTo>
                    <a:pt x="0" y="14795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8484" y="3052487"/>
              <a:ext cx="306578" cy="23489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8423" y="3072384"/>
              <a:ext cx="216408" cy="144779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5676772" y="3070733"/>
              <a:ext cx="219710" cy="147955"/>
            </a:xfrm>
            <a:custGeom>
              <a:avLst/>
              <a:gdLst/>
              <a:ahLst/>
              <a:cxnLst/>
              <a:rect l="l" t="t" r="r" b="b"/>
              <a:pathLst>
                <a:path w="219710" h="147955">
                  <a:moveTo>
                    <a:pt x="0" y="147954"/>
                  </a:moveTo>
                  <a:lnTo>
                    <a:pt x="219583" y="147954"/>
                  </a:lnTo>
                  <a:lnTo>
                    <a:pt x="219583" y="0"/>
                  </a:lnTo>
                  <a:lnTo>
                    <a:pt x="0" y="0"/>
                  </a:lnTo>
                  <a:lnTo>
                    <a:pt x="0" y="14795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49467" y="2558821"/>
              <a:ext cx="324612" cy="25295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8423" y="2587752"/>
              <a:ext cx="216408" cy="144779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5676772" y="2586101"/>
              <a:ext cx="219710" cy="147955"/>
            </a:xfrm>
            <a:custGeom>
              <a:avLst/>
              <a:gdLst/>
              <a:ahLst/>
              <a:cxnLst/>
              <a:rect l="l" t="t" r="r" b="b"/>
              <a:pathLst>
                <a:path w="219710" h="147955">
                  <a:moveTo>
                    <a:pt x="0" y="147954"/>
                  </a:moveTo>
                  <a:lnTo>
                    <a:pt x="219583" y="147954"/>
                  </a:lnTo>
                  <a:lnTo>
                    <a:pt x="219583" y="0"/>
                  </a:lnTo>
                  <a:lnTo>
                    <a:pt x="0" y="0"/>
                  </a:lnTo>
                  <a:lnTo>
                    <a:pt x="0" y="14795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9467" y="2183892"/>
              <a:ext cx="324612" cy="25146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8423" y="2212848"/>
              <a:ext cx="216408" cy="143255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5676772" y="2211197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10" h="146685">
                  <a:moveTo>
                    <a:pt x="0" y="146430"/>
                  </a:moveTo>
                  <a:lnTo>
                    <a:pt x="219583" y="146430"/>
                  </a:lnTo>
                  <a:lnTo>
                    <a:pt x="219583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9467" y="2759964"/>
              <a:ext cx="324612" cy="25146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78423" y="2788920"/>
              <a:ext cx="216408" cy="143255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5676772" y="27872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10" h="146685">
                  <a:moveTo>
                    <a:pt x="0" y="146430"/>
                  </a:moveTo>
                  <a:lnTo>
                    <a:pt x="219583" y="146430"/>
                  </a:lnTo>
                  <a:lnTo>
                    <a:pt x="219583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5" name="object 10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84564" y="1676400"/>
            <a:ext cx="144779" cy="143255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968483" y="1676400"/>
            <a:ext cx="216408" cy="143255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17935" y="1676400"/>
            <a:ext cx="143256" cy="143255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94904" y="1676400"/>
            <a:ext cx="216407" cy="143255"/>
          </a:xfrm>
          <a:prstGeom prst="rect">
            <a:avLst/>
          </a:prstGeom>
        </p:spPr>
      </p:pic>
      <p:pic>
        <p:nvPicPr>
          <p:cNvPr id="109" name="object 10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815328" y="1676400"/>
            <a:ext cx="143255" cy="143255"/>
          </a:xfrm>
          <a:prstGeom prst="rect">
            <a:avLst/>
          </a:prstGeom>
        </p:spPr>
      </p:pic>
      <p:sp>
        <p:nvSpPr>
          <p:cNvPr id="110" name="object 110" descr=""/>
          <p:cNvSpPr txBox="1"/>
          <p:nvPr/>
        </p:nvSpPr>
        <p:spPr>
          <a:xfrm>
            <a:off x="6709918" y="1819147"/>
            <a:ext cx="364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Import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ogółem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7851902" y="1888363"/>
            <a:ext cx="534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Elektronika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8796781" y="1888363"/>
            <a:ext cx="7289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Półprzewodniki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9854438" y="1819147"/>
            <a:ext cx="462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1206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E7E7E"/>
                </a:solidFill>
                <a:latin typeface="Calibri"/>
                <a:cs typeface="Calibri"/>
              </a:rPr>
              <a:t>Części</a:t>
            </a:r>
            <a:r>
              <a:rPr dirty="0" sz="900" spc="-25">
                <a:solidFill>
                  <a:srgbClr val="7E7E7E"/>
                </a:solidFill>
                <a:latin typeface="Calibri"/>
                <a:cs typeface="Calibri"/>
              </a:rPr>
              <a:t> do</a:t>
            </a:r>
            <a:r>
              <a:rPr dirty="0" sz="900" spc="5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pojazdów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0711942" y="1819147"/>
            <a:ext cx="5657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Maszyny</a:t>
            </a:r>
            <a:endParaRPr sz="9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</a:pPr>
            <a:r>
              <a:rPr dirty="0" sz="90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dirty="0" sz="9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urządzenia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5828665" y="4901310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96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5796660" y="4508372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121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6365747" y="4686046"/>
            <a:ext cx="677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67970" algn="l"/>
                <a:tab pos="536575" algn="l"/>
              </a:tabLst>
            </a:pPr>
            <a:r>
              <a:rPr dirty="0" sz="1000" spc="-25">
                <a:latin typeface="Calibri"/>
                <a:cs typeface="Calibri"/>
              </a:rPr>
              <a:t>79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2777" sz="1500" spc="-37">
                <a:latin typeface="Calibri"/>
                <a:cs typeface="Calibri"/>
              </a:rPr>
              <a:t>80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baseline="2777" sz="1500" spc="-37">
                <a:latin typeface="Calibri"/>
                <a:cs typeface="Calibri"/>
              </a:rPr>
              <a:t>80</a:t>
            </a:r>
            <a:endParaRPr baseline="2777" sz="15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7171055" y="4663821"/>
            <a:ext cx="6781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536575" algn="l"/>
              </a:tabLst>
            </a:pPr>
            <a:r>
              <a:rPr dirty="0" sz="1000" spc="-25">
                <a:latin typeface="Calibri"/>
                <a:cs typeface="Calibri"/>
              </a:rPr>
              <a:t>84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2777" sz="1500" spc="-37">
                <a:latin typeface="Calibri"/>
                <a:cs typeface="Calibri"/>
              </a:rPr>
              <a:t>85</a:t>
            </a:r>
            <a:endParaRPr baseline="2777" sz="15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8245093" y="4668139"/>
            <a:ext cx="4095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67970" algn="l"/>
              </a:tabLst>
            </a:pPr>
            <a:r>
              <a:rPr dirty="0" sz="1000" spc="-25">
                <a:latin typeface="Calibri"/>
                <a:cs typeface="Calibri"/>
              </a:rPr>
              <a:t>83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2777" sz="1500" spc="-37">
                <a:latin typeface="Calibri"/>
                <a:cs typeface="Calibri"/>
              </a:rPr>
              <a:t>84</a:t>
            </a:r>
            <a:endParaRPr baseline="2777" sz="15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9050401" y="4610480"/>
            <a:ext cx="6781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67970" algn="l"/>
                <a:tab pos="536575" algn="l"/>
              </a:tabLst>
            </a:pPr>
            <a:r>
              <a:rPr dirty="0" sz="1000" spc="-25">
                <a:latin typeface="Calibri"/>
                <a:cs typeface="Calibri"/>
              </a:rPr>
              <a:t>96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5">
                <a:latin typeface="Calibri"/>
                <a:cs typeface="Calibri"/>
              </a:rPr>
              <a:t>96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2777" sz="1500" spc="-37">
                <a:latin typeface="Calibri"/>
                <a:cs typeface="Calibri"/>
              </a:rPr>
              <a:t>98</a:t>
            </a:r>
            <a:endParaRPr baseline="2777" sz="15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9823957" y="4583938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102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10335386" y="4557140"/>
            <a:ext cx="1061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108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baseline="2777" sz="1500">
                <a:latin typeface="Calibri"/>
                <a:cs typeface="Calibri"/>
              </a:rPr>
              <a:t>110</a:t>
            </a:r>
            <a:r>
              <a:rPr dirty="0" baseline="2777" sz="1500" spc="494">
                <a:latin typeface="Calibri"/>
                <a:cs typeface="Calibri"/>
              </a:rPr>
              <a:t> </a:t>
            </a:r>
            <a:r>
              <a:rPr dirty="0" baseline="13888" sz="1500">
                <a:latin typeface="Calibri"/>
                <a:cs typeface="Calibri"/>
              </a:rPr>
              <a:t>115</a:t>
            </a:r>
            <a:r>
              <a:rPr dirty="0" baseline="13888" sz="1500" spc="494">
                <a:latin typeface="Calibri"/>
                <a:cs typeface="Calibri"/>
              </a:rPr>
              <a:t> </a:t>
            </a:r>
            <a:r>
              <a:rPr dirty="0" baseline="22222" sz="1500" spc="-37">
                <a:latin typeface="Calibri"/>
                <a:cs typeface="Calibri"/>
              </a:rPr>
              <a:t>120</a:t>
            </a:r>
            <a:endParaRPr baseline="22222" sz="15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5828410" y="5550096"/>
            <a:ext cx="152400" cy="3136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Chiny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6365494" y="5551070"/>
            <a:ext cx="152400" cy="3905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Filipiny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6633971" y="5550381"/>
            <a:ext cx="152400" cy="5289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Indonezja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6902577" y="5551064"/>
            <a:ext cx="152400" cy="4914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Tajlandia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7170801" y="5551457"/>
            <a:ext cx="152400" cy="5010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Wietnam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7707756" y="5549907"/>
            <a:ext cx="152400" cy="2838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Indie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8244840" y="5550180"/>
            <a:ext cx="152400" cy="3435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Turcja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8513444" y="5551077"/>
            <a:ext cx="152400" cy="42989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Maroko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9050146" y="5551330"/>
            <a:ext cx="152400" cy="4851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Rumunia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9318625" y="5550458"/>
            <a:ext cx="152400" cy="3549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Polska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9587230" y="5549865"/>
            <a:ext cx="152400" cy="3632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Węgry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9855707" y="5550070"/>
            <a:ext cx="152400" cy="3848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Czechy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10392308" y="5550570"/>
            <a:ext cx="152400" cy="4883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 sz="1000" spc="-10">
                <a:latin typeface="Calibri"/>
                <a:cs typeface="Calibri"/>
              </a:rPr>
              <a:t>Hiszpana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10661015" y="5550629"/>
            <a:ext cx="152400" cy="6299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W.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Brytania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10929493" y="5550940"/>
            <a:ext cx="152400" cy="4000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Francja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11198097" y="5550544"/>
            <a:ext cx="152400" cy="4121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Niemcy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9" name="object 139" descr=""/>
          <p:cNvGrpSpPr/>
          <p:nvPr/>
        </p:nvGrpSpPr>
        <p:grpSpPr>
          <a:xfrm>
            <a:off x="5760551" y="5283544"/>
            <a:ext cx="305435" cy="233679"/>
            <a:chOff x="5760551" y="5283544"/>
            <a:chExt cx="305435" cy="233679"/>
          </a:xfrm>
        </p:grpSpPr>
        <p:pic>
          <p:nvPicPr>
            <p:cNvPr id="140" name="object 1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60551" y="5283544"/>
              <a:ext cx="305162" cy="233498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80532" y="5303519"/>
              <a:ext cx="214884" cy="143256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5778881" y="5301868"/>
              <a:ext cx="218440" cy="146685"/>
            </a:xfrm>
            <a:custGeom>
              <a:avLst/>
              <a:gdLst/>
              <a:ahLst/>
              <a:cxnLst/>
              <a:rect l="l" t="t" r="r" b="b"/>
              <a:pathLst>
                <a:path w="218439" h="146685">
                  <a:moveTo>
                    <a:pt x="0" y="146430"/>
                  </a:moveTo>
                  <a:lnTo>
                    <a:pt x="218059" y="146430"/>
                  </a:lnTo>
                  <a:lnTo>
                    <a:pt x="218059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3" name="object 143" descr=""/>
          <p:cNvGrpSpPr/>
          <p:nvPr/>
        </p:nvGrpSpPr>
        <p:grpSpPr>
          <a:xfrm>
            <a:off x="7641208" y="5283544"/>
            <a:ext cx="306705" cy="233679"/>
            <a:chOff x="7641208" y="5283544"/>
            <a:chExt cx="306705" cy="233679"/>
          </a:xfrm>
        </p:grpSpPr>
        <p:pic>
          <p:nvPicPr>
            <p:cNvPr id="144" name="object 1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41208" y="5283544"/>
              <a:ext cx="306577" cy="233498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61147" y="5303519"/>
              <a:ext cx="216407" cy="143256"/>
            </a:xfrm>
            <a:prstGeom prst="rect">
              <a:avLst/>
            </a:prstGeom>
          </p:spPr>
        </p:pic>
        <p:sp>
          <p:nvSpPr>
            <p:cNvPr id="146" name="object 146" descr=""/>
            <p:cNvSpPr/>
            <p:nvPr/>
          </p:nvSpPr>
          <p:spPr>
            <a:xfrm>
              <a:off x="7659496" y="5301868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7" name="object 147" descr=""/>
          <p:cNvGrpSpPr/>
          <p:nvPr/>
        </p:nvGrpSpPr>
        <p:grpSpPr>
          <a:xfrm>
            <a:off x="8979281" y="5274564"/>
            <a:ext cx="1132840" cy="251460"/>
            <a:chOff x="8979281" y="5274564"/>
            <a:chExt cx="1132840" cy="251460"/>
          </a:xfrm>
        </p:grpSpPr>
        <p:pic>
          <p:nvPicPr>
            <p:cNvPr id="148" name="object 1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79281" y="5283544"/>
              <a:ext cx="306577" cy="233498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9220" y="5303520"/>
              <a:ext cx="216407" cy="143256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8997569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41536" y="5274564"/>
              <a:ext cx="324611" cy="251459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70492" y="5303520"/>
              <a:ext cx="216407" cy="143256"/>
            </a:xfrm>
            <a:prstGeom prst="rect">
              <a:avLst/>
            </a:prstGeom>
          </p:spPr>
        </p:pic>
        <p:sp>
          <p:nvSpPr>
            <p:cNvPr id="153" name="object 153" descr=""/>
            <p:cNvSpPr/>
            <p:nvPr/>
          </p:nvSpPr>
          <p:spPr>
            <a:xfrm>
              <a:off x="9268841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2808" y="5274564"/>
              <a:ext cx="324611" cy="251459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41764" y="5303520"/>
              <a:ext cx="216407" cy="143256"/>
            </a:xfrm>
            <a:prstGeom prst="rect">
              <a:avLst/>
            </a:prstGeom>
          </p:spPr>
        </p:pic>
        <p:sp>
          <p:nvSpPr>
            <p:cNvPr id="156" name="object 156" descr=""/>
            <p:cNvSpPr/>
            <p:nvPr/>
          </p:nvSpPr>
          <p:spPr>
            <a:xfrm>
              <a:off x="9540113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7" name="object 1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7128" y="5274564"/>
              <a:ext cx="324611" cy="251459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16084" y="5303520"/>
              <a:ext cx="216407" cy="143256"/>
            </a:xfrm>
            <a:prstGeom prst="rect">
              <a:avLst/>
            </a:prstGeom>
          </p:spPr>
        </p:pic>
        <p:sp>
          <p:nvSpPr>
            <p:cNvPr id="159" name="object 159" descr=""/>
            <p:cNvSpPr/>
            <p:nvPr/>
          </p:nvSpPr>
          <p:spPr>
            <a:xfrm>
              <a:off x="9814433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0" name="object 160" descr=""/>
          <p:cNvGrpSpPr/>
          <p:nvPr/>
        </p:nvGrpSpPr>
        <p:grpSpPr>
          <a:xfrm>
            <a:off x="6292596" y="5274564"/>
            <a:ext cx="1128395" cy="251460"/>
            <a:chOff x="6292596" y="5274564"/>
            <a:chExt cx="1128395" cy="251460"/>
          </a:xfrm>
        </p:grpSpPr>
        <p:pic>
          <p:nvPicPr>
            <p:cNvPr id="161" name="object 1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66789" y="5283544"/>
              <a:ext cx="306577" cy="233498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86728" y="5303520"/>
              <a:ext cx="216407" cy="143256"/>
            </a:xfrm>
            <a:prstGeom prst="rect">
              <a:avLst/>
            </a:prstGeom>
          </p:spPr>
        </p:pic>
        <p:sp>
          <p:nvSpPr>
            <p:cNvPr id="163" name="object 163" descr=""/>
            <p:cNvSpPr/>
            <p:nvPr/>
          </p:nvSpPr>
          <p:spPr>
            <a:xfrm>
              <a:off x="6585077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92596" y="5274564"/>
              <a:ext cx="324611" cy="251459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21552" y="5303520"/>
              <a:ext cx="216407" cy="143256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6319901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13905" y="5283544"/>
              <a:ext cx="306577" cy="233498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133844" y="5303520"/>
              <a:ext cx="216407" cy="143256"/>
            </a:xfrm>
            <a:prstGeom prst="rect">
              <a:avLst/>
            </a:prstGeom>
          </p:spPr>
        </p:pic>
        <p:sp>
          <p:nvSpPr>
            <p:cNvPr id="169" name="object 169" descr=""/>
            <p:cNvSpPr/>
            <p:nvPr/>
          </p:nvSpPr>
          <p:spPr>
            <a:xfrm>
              <a:off x="7132193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25996" y="5274564"/>
              <a:ext cx="324611" cy="251459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54952" y="5303520"/>
              <a:ext cx="216407" cy="143256"/>
            </a:xfrm>
            <a:prstGeom prst="rect">
              <a:avLst/>
            </a:prstGeom>
          </p:spPr>
        </p:pic>
        <p:sp>
          <p:nvSpPr>
            <p:cNvPr id="172" name="object 172" descr=""/>
            <p:cNvSpPr/>
            <p:nvPr/>
          </p:nvSpPr>
          <p:spPr>
            <a:xfrm>
              <a:off x="6853301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3" name="object 173" descr=""/>
          <p:cNvGrpSpPr/>
          <p:nvPr/>
        </p:nvGrpSpPr>
        <p:grpSpPr>
          <a:xfrm>
            <a:off x="10320528" y="5274564"/>
            <a:ext cx="1122045" cy="251460"/>
            <a:chOff x="10320528" y="5274564"/>
            <a:chExt cx="1122045" cy="251460"/>
          </a:xfrm>
        </p:grpSpPr>
        <p:pic>
          <p:nvPicPr>
            <p:cNvPr id="174" name="object 1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35741" y="5283544"/>
              <a:ext cx="306577" cy="233498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155680" y="5303520"/>
              <a:ext cx="216407" cy="143256"/>
            </a:xfrm>
            <a:prstGeom prst="rect">
              <a:avLst/>
            </a:prstGeom>
          </p:spPr>
        </p:pic>
        <p:sp>
          <p:nvSpPr>
            <p:cNvPr id="176" name="object 176" descr=""/>
            <p:cNvSpPr/>
            <p:nvPr/>
          </p:nvSpPr>
          <p:spPr>
            <a:xfrm>
              <a:off x="11154029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594679" y="5283544"/>
              <a:ext cx="305162" cy="233498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14660" y="5303520"/>
              <a:ext cx="214883" cy="143256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10613009" y="5301869"/>
              <a:ext cx="218440" cy="146685"/>
            </a:xfrm>
            <a:custGeom>
              <a:avLst/>
              <a:gdLst/>
              <a:ahLst/>
              <a:cxnLst/>
              <a:rect l="l" t="t" r="r" b="b"/>
              <a:pathLst>
                <a:path w="218440" h="146685">
                  <a:moveTo>
                    <a:pt x="0" y="146430"/>
                  </a:moveTo>
                  <a:lnTo>
                    <a:pt x="218058" y="146430"/>
                  </a:lnTo>
                  <a:lnTo>
                    <a:pt x="218058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60024" y="5274564"/>
              <a:ext cx="324611" cy="251459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888980" y="5303520"/>
              <a:ext cx="216407" cy="143256"/>
            </a:xfrm>
            <a:prstGeom prst="rect">
              <a:avLst/>
            </a:prstGeom>
          </p:spPr>
        </p:pic>
        <p:sp>
          <p:nvSpPr>
            <p:cNvPr id="182" name="object 182" descr=""/>
            <p:cNvSpPr/>
            <p:nvPr/>
          </p:nvSpPr>
          <p:spPr>
            <a:xfrm>
              <a:off x="10887329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3" name="object 1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20528" y="5274564"/>
              <a:ext cx="324611" cy="251459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349484" y="5303520"/>
              <a:ext cx="216407" cy="143256"/>
            </a:xfrm>
            <a:prstGeom prst="rect">
              <a:avLst/>
            </a:prstGeom>
          </p:spPr>
        </p:pic>
        <p:sp>
          <p:nvSpPr>
            <p:cNvPr id="185" name="object 185" descr=""/>
            <p:cNvSpPr/>
            <p:nvPr/>
          </p:nvSpPr>
          <p:spPr>
            <a:xfrm>
              <a:off x="10347833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6" name="object 186" descr=""/>
          <p:cNvGrpSpPr/>
          <p:nvPr/>
        </p:nvGrpSpPr>
        <p:grpSpPr>
          <a:xfrm>
            <a:off x="8173211" y="5274564"/>
            <a:ext cx="585470" cy="251460"/>
            <a:chOff x="8173211" y="5274564"/>
            <a:chExt cx="585470" cy="251460"/>
          </a:xfrm>
        </p:grpSpPr>
        <p:pic>
          <p:nvPicPr>
            <p:cNvPr id="187" name="object 1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51976" y="5283544"/>
              <a:ext cx="306577" cy="233498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71915" y="5303520"/>
              <a:ext cx="216407" cy="143256"/>
            </a:xfrm>
            <a:prstGeom prst="rect">
              <a:avLst/>
            </a:prstGeom>
          </p:spPr>
        </p:pic>
        <p:sp>
          <p:nvSpPr>
            <p:cNvPr id="189" name="object 189" descr=""/>
            <p:cNvSpPr/>
            <p:nvPr/>
          </p:nvSpPr>
          <p:spPr>
            <a:xfrm>
              <a:off x="8470264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3211" y="5274564"/>
              <a:ext cx="324611" cy="251459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02167" y="5303520"/>
              <a:ext cx="216407" cy="143256"/>
            </a:xfrm>
            <a:prstGeom prst="rect">
              <a:avLst/>
            </a:prstGeom>
          </p:spPr>
        </p:pic>
        <p:sp>
          <p:nvSpPr>
            <p:cNvPr id="192" name="object 192" descr=""/>
            <p:cNvSpPr/>
            <p:nvPr/>
          </p:nvSpPr>
          <p:spPr>
            <a:xfrm>
              <a:off x="8200516" y="5301869"/>
              <a:ext cx="219710" cy="146685"/>
            </a:xfrm>
            <a:custGeom>
              <a:avLst/>
              <a:gdLst/>
              <a:ahLst/>
              <a:cxnLst/>
              <a:rect l="l" t="t" r="r" b="b"/>
              <a:pathLst>
                <a:path w="219709" h="146685">
                  <a:moveTo>
                    <a:pt x="0" y="146430"/>
                  </a:moveTo>
                  <a:lnTo>
                    <a:pt x="219582" y="146430"/>
                  </a:lnTo>
                  <a:lnTo>
                    <a:pt x="219582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3" name="object 193" descr=""/>
          <p:cNvSpPr txBox="1"/>
          <p:nvPr/>
        </p:nvSpPr>
        <p:spPr>
          <a:xfrm>
            <a:off x="6173089" y="2137816"/>
            <a:ext cx="405765" cy="802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48895">
              <a:lnSpc>
                <a:spcPct val="132300"/>
              </a:lnSpc>
              <a:spcBef>
                <a:spcPts val="100"/>
              </a:spcBef>
            </a:pPr>
            <a:r>
              <a:rPr dirty="0" sz="1000" spc="-10">
                <a:latin typeface="Calibri"/>
                <a:cs typeface="Calibri"/>
              </a:rPr>
              <a:t>Chiny ASEAN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Indie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r>
              <a:rPr dirty="0" sz="1000" spc="-10">
                <a:latin typeface="Calibri"/>
                <a:cs typeface="Calibri"/>
              </a:rPr>
              <a:t>Meksyk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4" name="object 194" descr=""/>
          <p:cNvSpPr txBox="1"/>
          <p:nvPr/>
        </p:nvSpPr>
        <p:spPr>
          <a:xfrm>
            <a:off x="6173089" y="3048126"/>
            <a:ext cx="3225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UE-</a:t>
            </a:r>
            <a:r>
              <a:rPr dirty="0" sz="1000" spc="-35">
                <a:latin typeface="Calibri"/>
                <a:cs typeface="Calibri"/>
              </a:rPr>
              <a:t>27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5" name="object 195" descr=""/>
          <p:cNvSpPr txBox="1"/>
          <p:nvPr/>
        </p:nvSpPr>
        <p:spPr>
          <a:xfrm>
            <a:off x="6173089" y="3332734"/>
            <a:ext cx="3460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Reszta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6" name="object 196" descr=""/>
          <p:cNvGrpSpPr/>
          <p:nvPr/>
        </p:nvGrpSpPr>
        <p:grpSpPr>
          <a:xfrm>
            <a:off x="5603621" y="4308263"/>
            <a:ext cx="576580" cy="374650"/>
            <a:chOff x="5603621" y="4308263"/>
            <a:chExt cx="576580" cy="374650"/>
          </a:xfrm>
        </p:grpSpPr>
        <p:pic>
          <p:nvPicPr>
            <p:cNvPr id="197" name="object 19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95416" y="4471797"/>
              <a:ext cx="184658" cy="210692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03621" y="4308263"/>
              <a:ext cx="306578" cy="234890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3560" y="4328160"/>
              <a:ext cx="216408" cy="144780"/>
            </a:xfrm>
            <a:prstGeom prst="rect">
              <a:avLst/>
            </a:prstGeom>
          </p:spPr>
        </p:pic>
        <p:sp>
          <p:nvSpPr>
            <p:cNvPr id="200" name="object 200" descr=""/>
            <p:cNvSpPr/>
            <p:nvPr/>
          </p:nvSpPr>
          <p:spPr>
            <a:xfrm>
              <a:off x="5621909" y="4326509"/>
              <a:ext cx="219710" cy="147955"/>
            </a:xfrm>
            <a:custGeom>
              <a:avLst/>
              <a:gdLst/>
              <a:ahLst/>
              <a:cxnLst/>
              <a:rect l="l" t="t" r="r" b="b"/>
              <a:pathLst>
                <a:path w="219710" h="147954">
                  <a:moveTo>
                    <a:pt x="0" y="147955"/>
                  </a:moveTo>
                  <a:lnTo>
                    <a:pt x="219583" y="147955"/>
                  </a:lnTo>
                  <a:lnTo>
                    <a:pt x="219583" y="0"/>
                  </a:lnTo>
                  <a:lnTo>
                    <a:pt x="0" y="0"/>
                  </a:lnTo>
                  <a:lnTo>
                    <a:pt x="0" y="147955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1" name="object 201" descr=""/>
          <p:cNvSpPr txBox="1"/>
          <p:nvPr/>
        </p:nvSpPr>
        <p:spPr>
          <a:xfrm>
            <a:off x="6237732" y="4312411"/>
            <a:ext cx="1647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z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uwzględnieniem</a:t>
            </a:r>
            <a:r>
              <a:rPr dirty="0" sz="900" spc="6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taryf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nałożonych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ramach</a:t>
            </a:r>
            <a:r>
              <a:rPr dirty="0" sz="9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„wojny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handlowej”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2" name="object 202" descr=""/>
          <p:cNvSpPr/>
          <p:nvPr/>
        </p:nvSpPr>
        <p:spPr>
          <a:xfrm>
            <a:off x="7607807" y="1676400"/>
            <a:ext cx="0" cy="1876425"/>
          </a:xfrm>
          <a:custGeom>
            <a:avLst/>
            <a:gdLst/>
            <a:ahLst/>
            <a:cxnLst/>
            <a:rect l="l" t="t" r="r" b="b"/>
            <a:pathLst>
              <a:path w="0" h="1876425">
                <a:moveTo>
                  <a:pt x="0" y="0"/>
                </a:moveTo>
                <a:lnTo>
                  <a:pt x="0" y="1876425"/>
                </a:lnTo>
              </a:path>
            </a:pathLst>
          </a:custGeom>
          <a:ln w="6350">
            <a:solidFill>
              <a:srgbClr val="5858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 descr=""/>
          <p:cNvSpPr txBox="1"/>
          <p:nvPr/>
        </p:nvSpPr>
        <p:spPr>
          <a:xfrm>
            <a:off x="499973" y="6375603"/>
            <a:ext cx="4057650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podstawie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artykułu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„Harnessing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the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Tectonic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Shifts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Global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Manufacturing”,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BCG,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wrzesień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2023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BCG,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IHS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Markit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Global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Trade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Atlas,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04" name="object 204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2.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31535" y="1175003"/>
            <a:ext cx="6280785" cy="5095240"/>
          </a:xfrm>
          <a:custGeom>
            <a:avLst/>
            <a:gdLst/>
            <a:ahLst/>
            <a:cxnLst/>
            <a:rect l="l" t="t" r="r" b="b"/>
            <a:pathLst>
              <a:path w="6280784" h="5095240">
                <a:moveTo>
                  <a:pt x="0" y="5094732"/>
                </a:moveTo>
                <a:lnTo>
                  <a:pt x="6280404" y="5094732"/>
                </a:lnTo>
                <a:lnTo>
                  <a:pt x="6280404" y="0"/>
                </a:lnTo>
                <a:lnTo>
                  <a:pt x="0" y="0"/>
                </a:lnTo>
                <a:lnTo>
                  <a:pt x="0" y="509473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52118" y="382650"/>
            <a:ext cx="1384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C00000"/>
                </a:solidFill>
                <a:latin typeface="Tahoma"/>
                <a:cs typeface="Tahoma"/>
              </a:rPr>
              <a:t>Deglobalizacja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52118" y="626490"/>
            <a:ext cx="84131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100">
                <a:latin typeface="Tahoma"/>
                <a:cs typeface="Tahoma"/>
              </a:rPr>
              <a:t>W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UE-27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trendy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relokacji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źródeł</a:t>
            </a:r>
            <a:r>
              <a:rPr dirty="0" sz="1400" spc="-5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zaopatrzenia</a:t>
            </a:r>
            <a:r>
              <a:rPr dirty="0" sz="1400" spc="-4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</a:t>
            </a:r>
            <a:r>
              <a:rPr dirty="0" sz="1400" spc="-15">
                <a:latin typeface="Tahoma"/>
                <a:cs typeface="Tahoma"/>
              </a:rPr>
              <a:t> </a:t>
            </a:r>
            <a:r>
              <a:rPr dirty="0" sz="1400" spc="65">
                <a:latin typeface="Tahoma"/>
                <a:cs typeface="Tahoma"/>
              </a:rPr>
              <a:t>Chin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Dalekiego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Wschodu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nie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są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razie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silnie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widoczne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550777" y="6590486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99973" y="6375603"/>
            <a:ext cx="1098296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Bangladesz,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Indie,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Indonezja,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Kambodża,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Korea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Płd.,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Laos,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Sri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Lanka,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Mjanma,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Malezja,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Papua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Nowa Gwinea,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Filipiny,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Pakistan,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Singapur,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Tajlandia,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Tajwan,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Wietnam</a:t>
            </a:r>
            <a:r>
              <a:rPr dirty="0" sz="750" spc="235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Bez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środków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transportu,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ich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części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akcesoriów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do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nich;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do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kategorii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tej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zalicza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się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część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urządzeń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ICT,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przede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wszystkim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zastosowaniach</a:t>
            </a:r>
            <a:r>
              <a:rPr dirty="0" sz="750">
                <a:latin typeface="Calibri"/>
                <a:cs typeface="Calibri"/>
              </a:rPr>
              <a:t> biznesowych</a:t>
            </a:r>
            <a:r>
              <a:rPr dirty="0" sz="750" spc="265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3)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Spoza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granic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Wspólnoty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Eurostat,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0059" y="1175003"/>
            <a:ext cx="4628515" cy="509651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07950" rIns="0" bIns="0" rtlCol="0" vert="horz">
            <a:spAutoFit/>
          </a:bodyPr>
          <a:lstStyle/>
          <a:p>
            <a:pPr algn="just" marL="258445" marR="241300">
              <a:lnSpc>
                <a:spcPct val="100000"/>
              </a:lnSpc>
              <a:spcBef>
                <a:spcPts val="85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Pomimo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deklaracji dywersyfikacji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źródeł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dostaw</a:t>
            </a:r>
            <a:r>
              <a:rPr dirty="0" sz="1100" spc="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krytycznych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wyrobów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(włącznie</a:t>
            </a:r>
            <a:r>
              <a:rPr dirty="0" sz="1100" spc="-5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reshoringiem),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nie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widać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odwrotu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UE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od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handlu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Chinami</a:t>
            </a:r>
            <a:endParaRPr sz="1100">
              <a:latin typeface="Calibri"/>
              <a:cs typeface="Calibri"/>
            </a:endParaRPr>
          </a:p>
          <a:p>
            <a:pPr algn="just" marL="430530" marR="240665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Temat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przynajmniej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częściowej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relokacji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1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180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krytycznych </a:t>
            </a:r>
            <a:r>
              <a:rPr dirty="0" sz="1000">
                <a:latin typeface="Calibri"/>
                <a:cs typeface="Calibri"/>
              </a:rPr>
              <a:t>wyrobów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szczególności,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przywrócenia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lokalnej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niektórych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nich)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celu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zabezpieczenia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ożywił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(zwłaszcza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po</a:t>
            </a:r>
            <a:r>
              <a:rPr dirty="0" sz="1000">
                <a:latin typeface="Calibri"/>
                <a:cs typeface="Calibri"/>
              </a:rPr>
              <a:t> perturbacjach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okresu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pandemii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COVID-</a:t>
            </a:r>
            <a:r>
              <a:rPr dirty="0" sz="1000">
                <a:latin typeface="Calibri"/>
                <a:cs typeface="Calibri"/>
              </a:rPr>
              <a:t>19)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Unii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Europejskiej. </a:t>
            </a:r>
            <a:r>
              <a:rPr dirty="0" sz="1000">
                <a:latin typeface="Calibri"/>
                <a:cs typeface="Calibri"/>
              </a:rPr>
              <a:t>Zależność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UE-</a:t>
            </a:r>
            <a:r>
              <a:rPr dirty="0" sz="1000">
                <a:latin typeface="Calibri"/>
                <a:cs typeface="Calibri"/>
              </a:rPr>
              <a:t>27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importu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innych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Dalekiego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Wschodu </a:t>
            </a:r>
            <a:r>
              <a:rPr dirty="0" sz="1000">
                <a:latin typeface="Calibri"/>
                <a:cs typeface="Calibri"/>
              </a:rPr>
              <a:t>wzrosła 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obecnym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wieku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 silnie. 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ujęciu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wartościowym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 r.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tego</a:t>
            </a:r>
            <a:r>
              <a:rPr dirty="0" sz="1000" spc="4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kierunku</a:t>
            </a:r>
            <a:r>
              <a:rPr dirty="0" sz="1000" spc="4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przybyło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35%</a:t>
            </a:r>
            <a:r>
              <a:rPr dirty="0" sz="1000" spc="4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wszystkich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towarów</a:t>
            </a:r>
            <a:r>
              <a:rPr dirty="0" sz="1000" spc="4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sprowadzonych</a:t>
            </a:r>
            <a:r>
              <a:rPr dirty="0" sz="1000" spc="459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Wspólnoty,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odpowiadało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aż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25%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wartości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obrotów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wewnątrzunijnych.</a:t>
            </a:r>
            <a:endParaRPr sz="1000">
              <a:latin typeface="Calibri"/>
              <a:cs typeface="Calibri"/>
            </a:endParaRPr>
          </a:p>
          <a:p>
            <a:pPr algn="just" marL="430530" marR="240665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Zależność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silniej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widoczna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wybranych,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szerokich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kategoriach </a:t>
            </a:r>
            <a:r>
              <a:rPr dirty="0" sz="1000">
                <a:latin typeface="Calibri"/>
                <a:cs typeface="Calibri"/>
              </a:rPr>
              <a:t>produktów,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krytycznych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funkcjonowania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nowoczesnej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gospodarki. </a:t>
            </a:r>
            <a:r>
              <a:rPr dirty="0" sz="1000">
                <a:latin typeface="Calibri"/>
                <a:cs typeface="Calibri"/>
              </a:rPr>
              <a:t>Przykładowo,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dóbr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kapitałowych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części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nich</a:t>
            </a:r>
            <a:r>
              <a:rPr dirty="0" baseline="25641" sz="975">
                <a:latin typeface="Calibri"/>
                <a:cs typeface="Calibri"/>
              </a:rPr>
              <a:t>2</a:t>
            </a:r>
            <a:r>
              <a:rPr dirty="0" baseline="25641" sz="975" spc="49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wartość </a:t>
            </a:r>
            <a:r>
              <a:rPr dirty="0" sz="1000">
                <a:latin typeface="Calibri"/>
                <a:cs typeface="Calibri"/>
              </a:rPr>
              <a:t>importu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odpowiadała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37%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całkowitych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obrotów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pomiędzy </a:t>
            </a:r>
            <a:r>
              <a:rPr dirty="0" sz="1000">
                <a:latin typeface="Calibri"/>
                <a:cs typeface="Calibri"/>
              </a:rPr>
              <a:t>krajami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unijnymi,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razem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pozostałymi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rozwijającymi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krajami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Azji </a:t>
            </a:r>
            <a:r>
              <a:rPr dirty="0" sz="1000">
                <a:latin typeface="Calibri"/>
                <a:cs typeface="Calibri"/>
              </a:rPr>
              <a:t>Wschodniej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relacja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wynosiła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55%.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kolei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import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półproduktów </a:t>
            </a:r>
            <a:r>
              <a:rPr dirty="0" sz="1000">
                <a:latin typeface="Calibri"/>
                <a:cs typeface="Calibri"/>
              </a:rPr>
              <a:t>przemysłowych,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wykorzystywanych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następnie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wyrobów </a:t>
            </a:r>
            <a:r>
              <a:rPr dirty="0" sz="1000">
                <a:latin typeface="Calibri"/>
                <a:cs typeface="Calibri"/>
              </a:rPr>
              <a:t>finalnych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samej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stanowił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20%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obrotów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wewnątrzunijnych.</a:t>
            </a:r>
            <a:endParaRPr sz="1000">
              <a:latin typeface="Calibri"/>
              <a:cs typeface="Calibri"/>
            </a:endParaRPr>
          </a:p>
          <a:p>
            <a:pPr algn="just" marL="430530" marR="240665" indent="-17272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Dane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 handlu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zagranicznym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wskazują, aby 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zachodziła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większą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skalę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relokacja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Chin.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mogą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wystę- </a:t>
            </a:r>
            <a:r>
              <a:rPr dirty="0" sz="1000">
                <a:latin typeface="Calibri"/>
                <a:cs typeface="Calibri"/>
              </a:rPr>
              <a:t>pować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węższych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kategoriach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produktowych,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widać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agregatach.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Lekki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spadek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łącznym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imporcie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towarów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 spc="-10">
                <a:latin typeface="Calibri"/>
                <a:cs typeface="Calibri"/>
              </a:rPr>
              <a:t> UE-</a:t>
            </a:r>
            <a:r>
              <a:rPr dirty="0" sz="1000">
                <a:latin typeface="Calibri"/>
                <a:cs typeface="Calibri"/>
              </a:rPr>
              <a:t>27,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wykazany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samym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r.,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miał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związek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raczej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wzrostem </a:t>
            </a:r>
            <a:r>
              <a:rPr dirty="0" sz="1000">
                <a:latin typeface="Calibri"/>
                <a:cs typeface="Calibri"/>
              </a:rPr>
              <a:t>globalnych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surowców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energetycznych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których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akurat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pozycja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Chin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minimalna)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trendami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relokacyjnymi.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nieznaczne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obniżenie </a:t>
            </a:r>
            <a:r>
              <a:rPr dirty="0" sz="1000">
                <a:latin typeface="Calibri"/>
                <a:cs typeface="Calibri"/>
              </a:rPr>
              <a:t>się udziału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 unijnym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imporcie dóbr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konsumpcyjnych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 wobec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wzrostu </a:t>
            </a:r>
            <a:r>
              <a:rPr dirty="0" sz="1000">
                <a:latin typeface="Calibri"/>
                <a:cs typeface="Calibri"/>
              </a:rPr>
              <a:t>w przypadku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pozostałych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dalekowschodnich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 wynikało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coraz </a:t>
            </a:r>
            <a:r>
              <a:rPr dirty="0" sz="1000">
                <a:latin typeface="Calibri"/>
                <a:cs typeface="Calibri"/>
              </a:rPr>
              <a:t>bardziej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widocznych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przewag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kosztowych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drugich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(przy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dość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szybkim </a:t>
            </a:r>
            <a:r>
              <a:rPr dirty="0" sz="1000">
                <a:latin typeface="Calibri"/>
                <a:cs typeface="Calibri"/>
              </a:rPr>
              <a:t>wzroście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kosztów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 samych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Chinach),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strategicznych </a:t>
            </a:r>
            <a:r>
              <a:rPr dirty="0" sz="1000" spc="-10">
                <a:latin typeface="Calibri"/>
                <a:cs typeface="Calibri"/>
              </a:rPr>
              <a:t>decyzji podejmowanych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wpływem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troski 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bezpieczeństwo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dostaw.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523229" y="1246759"/>
            <a:ext cx="51104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Import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towarów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UE-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27 z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Chin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rozwijających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się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krajów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Azji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Wschodniej</a:t>
            </a:r>
            <a:r>
              <a:rPr dirty="0" baseline="25641" sz="975" b="1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dirty="0" baseline="25641" sz="975" spc="104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latach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2000-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Mld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euro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dirty="0" sz="1000" spc="-1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cenach</a:t>
            </a:r>
            <a:r>
              <a:rPr dirty="0" sz="1000" spc="-4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bieżących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541264" y="1633727"/>
            <a:ext cx="6038215" cy="0"/>
          </a:xfrm>
          <a:custGeom>
            <a:avLst/>
            <a:gdLst/>
            <a:ahLst/>
            <a:cxnLst/>
            <a:rect l="l" t="t" r="r" b="b"/>
            <a:pathLst>
              <a:path w="6038215" h="0">
                <a:moveTo>
                  <a:pt x="0" y="0"/>
                </a:moveTo>
                <a:lnTo>
                  <a:pt x="6037707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6618541" y="2137981"/>
            <a:ext cx="2506345" cy="896619"/>
            <a:chOff x="6618541" y="2137981"/>
            <a:chExt cx="2506345" cy="896619"/>
          </a:xfrm>
        </p:grpSpPr>
        <p:sp>
          <p:nvSpPr>
            <p:cNvPr id="16" name="object 16" descr=""/>
            <p:cNvSpPr/>
            <p:nvPr/>
          </p:nvSpPr>
          <p:spPr>
            <a:xfrm>
              <a:off x="6623304" y="2179319"/>
              <a:ext cx="1518285" cy="814069"/>
            </a:xfrm>
            <a:custGeom>
              <a:avLst/>
              <a:gdLst/>
              <a:ahLst/>
              <a:cxnLst/>
              <a:rect l="l" t="t" r="r" b="b"/>
              <a:pathLst>
                <a:path w="1518284" h="814069">
                  <a:moveTo>
                    <a:pt x="70104" y="665988"/>
                  </a:moveTo>
                  <a:lnTo>
                    <a:pt x="0" y="665988"/>
                  </a:lnTo>
                  <a:lnTo>
                    <a:pt x="0" y="813816"/>
                  </a:lnTo>
                  <a:lnTo>
                    <a:pt x="70104" y="813816"/>
                  </a:lnTo>
                  <a:lnTo>
                    <a:pt x="70104" y="665988"/>
                  </a:lnTo>
                  <a:close/>
                </a:path>
                <a:path w="1518284" h="814069">
                  <a:moveTo>
                    <a:pt x="70104" y="443484"/>
                  </a:moveTo>
                  <a:lnTo>
                    <a:pt x="0" y="443484"/>
                  </a:lnTo>
                  <a:lnTo>
                    <a:pt x="0" y="591312"/>
                  </a:lnTo>
                  <a:lnTo>
                    <a:pt x="70104" y="591312"/>
                  </a:lnTo>
                  <a:lnTo>
                    <a:pt x="70104" y="443484"/>
                  </a:lnTo>
                  <a:close/>
                </a:path>
                <a:path w="1518284" h="814069">
                  <a:moveTo>
                    <a:pt x="70104" y="222504"/>
                  </a:moveTo>
                  <a:lnTo>
                    <a:pt x="0" y="222504"/>
                  </a:lnTo>
                  <a:lnTo>
                    <a:pt x="0" y="370332"/>
                  </a:lnTo>
                  <a:lnTo>
                    <a:pt x="70104" y="370332"/>
                  </a:lnTo>
                  <a:lnTo>
                    <a:pt x="70104" y="222504"/>
                  </a:lnTo>
                  <a:close/>
                </a:path>
                <a:path w="1518284" h="814069">
                  <a:moveTo>
                    <a:pt x="166116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166116" y="147828"/>
                  </a:lnTo>
                  <a:lnTo>
                    <a:pt x="166116" y="0"/>
                  </a:lnTo>
                  <a:close/>
                </a:path>
                <a:path w="1518284" h="814069">
                  <a:moveTo>
                    <a:pt x="890016" y="222504"/>
                  </a:moveTo>
                  <a:lnTo>
                    <a:pt x="123444" y="222504"/>
                  </a:lnTo>
                  <a:lnTo>
                    <a:pt x="123444" y="370332"/>
                  </a:lnTo>
                  <a:lnTo>
                    <a:pt x="890016" y="370332"/>
                  </a:lnTo>
                  <a:lnTo>
                    <a:pt x="890016" y="222504"/>
                  </a:lnTo>
                  <a:close/>
                </a:path>
                <a:path w="1518284" h="814069">
                  <a:moveTo>
                    <a:pt x="1153668" y="443484"/>
                  </a:moveTo>
                  <a:lnTo>
                    <a:pt x="123444" y="443484"/>
                  </a:lnTo>
                  <a:lnTo>
                    <a:pt x="123444" y="591312"/>
                  </a:lnTo>
                  <a:lnTo>
                    <a:pt x="1153668" y="591312"/>
                  </a:lnTo>
                  <a:lnTo>
                    <a:pt x="1153668" y="443484"/>
                  </a:lnTo>
                  <a:close/>
                </a:path>
                <a:path w="1518284" h="814069">
                  <a:moveTo>
                    <a:pt x="1517904" y="665988"/>
                  </a:moveTo>
                  <a:lnTo>
                    <a:pt x="123444" y="665988"/>
                  </a:lnTo>
                  <a:lnTo>
                    <a:pt x="123444" y="813816"/>
                  </a:lnTo>
                  <a:lnTo>
                    <a:pt x="1517904" y="813816"/>
                  </a:lnTo>
                  <a:lnTo>
                    <a:pt x="1517904" y="6659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789420" y="2179319"/>
              <a:ext cx="2330450" cy="814069"/>
            </a:xfrm>
            <a:custGeom>
              <a:avLst/>
              <a:gdLst/>
              <a:ahLst/>
              <a:cxnLst/>
              <a:rect l="l" t="t" r="r" b="b"/>
              <a:pathLst>
                <a:path w="2330450" h="814069">
                  <a:moveTo>
                    <a:pt x="289560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289560" y="147828"/>
                  </a:lnTo>
                  <a:lnTo>
                    <a:pt x="289560" y="0"/>
                  </a:lnTo>
                  <a:close/>
                </a:path>
                <a:path w="2330450" h="814069">
                  <a:moveTo>
                    <a:pt x="1360932" y="222504"/>
                  </a:moveTo>
                  <a:lnTo>
                    <a:pt x="723900" y="222504"/>
                  </a:lnTo>
                  <a:lnTo>
                    <a:pt x="723900" y="370332"/>
                  </a:lnTo>
                  <a:lnTo>
                    <a:pt x="1360932" y="370332"/>
                  </a:lnTo>
                  <a:lnTo>
                    <a:pt x="1360932" y="222504"/>
                  </a:lnTo>
                  <a:close/>
                </a:path>
                <a:path w="2330450" h="814069">
                  <a:moveTo>
                    <a:pt x="1708404" y="443484"/>
                  </a:moveTo>
                  <a:lnTo>
                    <a:pt x="987552" y="443484"/>
                  </a:lnTo>
                  <a:lnTo>
                    <a:pt x="987552" y="591312"/>
                  </a:lnTo>
                  <a:lnTo>
                    <a:pt x="1708404" y="591312"/>
                  </a:lnTo>
                  <a:lnTo>
                    <a:pt x="1708404" y="443484"/>
                  </a:lnTo>
                  <a:close/>
                </a:path>
                <a:path w="2330450" h="814069">
                  <a:moveTo>
                    <a:pt x="2330196" y="665988"/>
                  </a:moveTo>
                  <a:lnTo>
                    <a:pt x="1351788" y="665988"/>
                  </a:lnTo>
                  <a:lnTo>
                    <a:pt x="1351788" y="813816"/>
                  </a:lnTo>
                  <a:lnTo>
                    <a:pt x="2330196" y="813816"/>
                  </a:lnTo>
                  <a:lnTo>
                    <a:pt x="2330196" y="665988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789420" y="2179320"/>
              <a:ext cx="2330450" cy="814069"/>
            </a:xfrm>
            <a:custGeom>
              <a:avLst/>
              <a:gdLst/>
              <a:ahLst/>
              <a:cxnLst/>
              <a:rect l="l" t="t" r="r" b="b"/>
              <a:pathLst>
                <a:path w="2330450" h="814069">
                  <a:moveTo>
                    <a:pt x="289559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289559" y="147827"/>
                  </a:lnTo>
                  <a:lnTo>
                    <a:pt x="289559" y="0"/>
                  </a:lnTo>
                  <a:close/>
                </a:path>
                <a:path w="2330450" h="814069">
                  <a:moveTo>
                    <a:pt x="1360931" y="222503"/>
                  </a:moveTo>
                  <a:lnTo>
                    <a:pt x="723900" y="222503"/>
                  </a:lnTo>
                  <a:lnTo>
                    <a:pt x="723900" y="370331"/>
                  </a:lnTo>
                  <a:lnTo>
                    <a:pt x="1360931" y="370331"/>
                  </a:lnTo>
                  <a:lnTo>
                    <a:pt x="1360931" y="222503"/>
                  </a:lnTo>
                  <a:close/>
                </a:path>
                <a:path w="2330450" h="814069">
                  <a:moveTo>
                    <a:pt x="1708403" y="443483"/>
                  </a:moveTo>
                  <a:lnTo>
                    <a:pt x="987551" y="443483"/>
                  </a:lnTo>
                  <a:lnTo>
                    <a:pt x="987551" y="591312"/>
                  </a:lnTo>
                  <a:lnTo>
                    <a:pt x="1708403" y="591312"/>
                  </a:lnTo>
                  <a:lnTo>
                    <a:pt x="1708403" y="443483"/>
                  </a:lnTo>
                  <a:close/>
                </a:path>
                <a:path w="2330450" h="814069">
                  <a:moveTo>
                    <a:pt x="2330196" y="665988"/>
                  </a:moveTo>
                  <a:lnTo>
                    <a:pt x="1351787" y="665988"/>
                  </a:lnTo>
                  <a:lnTo>
                    <a:pt x="1351787" y="813815"/>
                  </a:lnTo>
                  <a:lnTo>
                    <a:pt x="2330196" y="813815"/>
                  </a:lnTo>
                  <a:lnTo>
                    <a:pt x="2330196" y="66598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623304" y="2142744"/>
              <a:ext cx="0" cy="887094"/>
            </a:xfrm>
            <a:custGeom>
              <a:avLst/>
              <a:gdLst/>
              <a:ahLst/>
              <a:cxnLst/>
              <a:rect l="l" t="t" r="r" b="b"/>
              <a:pathLst>
                <a:path w="0" h="887094">
                  <a:moveTo>
                    <a:pt x="0" y="0"/>
                  </a:moveTo>
                  <a:lnTo>
                    <a:pt x="0" y="88696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735823" y="2379344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265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041513" y="2601594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300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535289" y="2823717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407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633781" y="3183635"/>
            <a:ext cx="1584325" cy="889000"/>
            <a:chOff x="6633781" y="3183635"/>
            <a:chExt cx="1584325" cy="889000"/>
          </a:xfrm>
        </p:grpSpPr>
        <p:sp>
          <p:nvSpPr>
            <p:cNvPr id="24" name="object 24" descr=""/>
            <p:cNvSpPr/>
            <p:nvPr/>
          </p:nvSpPr>
          <p:spPr>
            <a:xfrm>
              <a:off x="6638543" y="3220211"/>
              <a:ext cx="931544" cy="814069"/>
            </a:xfrm>
            <a:custGeom>
              <a:avLst/>
              <a:gdLst/>
              <a:ahLst/>
              <a:cxnLst/>
              <a:rect l="l" t="t" r="r" b="b"/>
              <a:pathLst>
                <a:path w="931545" h="814070">
                  <a:moveTo>
                    <a:pt x="67056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67056" y="147828"/>
                  </a:lnTo>
                  <a:lnTo>
                    <a:pt x="67056" y="0"/>
                  </a:lnTo>
                  <a:close/>
                </a:path>
                <a:path w="931545" h="814070">
                  <a:moveTo>
                    <a:pt x="423672" y="222504"/>
                  </a:moveTo>
                  <a:lnTo>
                    <a:pt x="0" y="222504"/>
                  </a:lnTo>
                  <a:lnTo>
                    <a:pt x="0" y="370344"/>
                  </a:lnTo>
                  <a:lnTo>
                    <a:pt x="423672" y="370344"/>
                  </a:lnTo>
                  <a:lnTo>
                    <a:pt x="423672" y="222504"/>
                  </a:lnTo>
                  <a:close/>
                </a:path>
                <a:path w="931545" h="814070">
                  <a:moveTo>
                    <a:pt x="576072" y="445008"/>
                  </a:moveTo>
                  <a:lnTo>
                    <a:pt x="0" y="445008"/>
                  </a:lnTo>
                  <a:lnTo>
                    <a:pt x="0" y="592836"/>
                  </a:lnTo>
                  <a:lnTo>
                    <a:pt x="576072" y="592836"/>
                  </a:lnTo>
                  <a:lnTo>
                    <a:pt x="576072" y="445008"/>
                  </a:lnTo>
                  <a:close/>
                </a:path>
                <a:path w="931545" h="814070">
                  <a:moveTo>
                    <a:pt x="931164" y="665988"/>
                  </a:moveTo>
                  <a:lnTo>
                    <a:pt x="0" y="665988"/>
                  </a:lnTo>
                  <a:lnTo>
                    <a:pt x="0" y="813816"/>
                  </a:lnTo>
                  <a:lnTo>
                    <a:pt x="931164" y="813816"/>
                  </a:lnTo>
                  <a:lnTo>
                    <a:pt x="931164" y="6659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705599" y="3220211"/>
              <a:ext cx="1507490" cy="814069"/>
            </a:xfrm>
            <a:custGeom>
              <a:avLst/>
              <a:gdLst/>
              <a:ahLst/>
              <a:cxnLst/>
              <a:rect l="l" t="t" r="r" b="b"/>
              <a:pathLst>
                <a:path w="1507490" h="814070">
                  <a:moveTo>
                    <a:pt x="111252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111252" y="147828"/>
                  </a:lnTo>
                  <a:lnTo>
                    <a:pt x="111252" y="0"/>
                  </a:lnTo>
                  <a:close/>
                </a:path>
                <a:path w="1507490" h="814070">
                  <a:moveTo>
                    <a:pt x="702564" y="222504"/>
                  </a:moveTo>
                  <a:lnTo>
                    <a:pt x="356616" y="222504"/>
                  </a:lnTo>
                  <a:lnTo>
                    <a:pt x="356616" y="370344"/>
                  </a:lnTo>
                  <a:lnTo>
                    <a:pt x="702564" y="370344"/>
                  </a:lnTo>
                  <a:lnTo>
                    <a:pt x="702564" y="222504"/>
                  </a:lnTo>
                  <a:close/>
                </a:path>
                <a:path w="1507490" h="814070">
                  <a:moveTo>
                    <a:pt x="947928" y="445008"/>
                  </a:moveTo>
                  <a:lnTo>
                    <a:pt x="509016" y="445008"/>
                  </a:lnTo>
                  <a:lnTo>
                    <a:pt x="509016" y="592836"/>
                  </a:lnTo>
                  <a:lnTo>
                    <a:pt x="947928" y="592836"/>
                  </a:lnTo>
                  <a:lnTo>
                    <a:pt x="947928" y="445008"/>
                  </a:lnTo>
                  <a:close/>
                </a:path>
                <a:path w="1507490" h="814070">
                  <a:moveTo>
                    <a:pt x="1507236" y="665988"/>
                  </a:moveTo>
                  <a:lnTo>
                    <a:pt x="864108" y="665988"/>
                  </a:lnTo>
                  <a:lnTo>
                    <a:pt x="864108" y="813816"/>
                  </a:lnTo>
                  <a:lnTo>
                    <a:pt x="1507236" y="813816"/>
                  </a:lnTo>
                  <a:lnTo>
                    <a:pt x="1507236" y="665988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705599" y="3220211"/>
              <a:ext cx="1507490" cy="814069"/>
            </a:xfrm>
            <a:custGeom>
              <a:avLst/>
              <a:gdLst/>
              <a:ahLst/>
              <a:cxnLst/>
              <a:rect l="l" t="t" r="r" b="b"/>
              <a:pathLst>
                <a:path w="1507490" h="814070">
                  <a:moveTo>
                    <a:pt x="111251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111251" y="147827"/>
                  </a:lnTo>
                  <a:lnTo>
                    <a:pt x="111251" y="0"/>
                  </a:lnTo>
                  <a:close/>
                </a:path>
                <a:path w="1507490" h="814070">
                  <a:moveTo>
                    <a:pt x="702564" y="222503"/>
                  </a:moveTo>
                  <a:lnTo>
                    <a:pt x="356616" y="222503"/>
                  </a:lnTo>
                  <a:lnTo>
                    <a:pt x="356616" y="370332"/>
                  </a:lnTo>
                  <a:lnTo>
                    <a:pt x="702564" y="370332"/>
                  </a:lnTo>
                  <a:lnTo>
                    <a:pt x="702564" y="222503"/>
                  </a:lnTo>
                  <a:close/>
                </a:path>
                <a:path w="1507490" h="814070">
                  <a:moveTo>
                    <a:pt x="947927" y="445007"/>
                  </a:moveTo>
                  <a:lnTo>
                    <a:pt x="509016" y="445007"/>
                  </a:lnTo>
                  <a:lnTo>
                    <a:pt x="509016" y="592836"/>
                  </a:lnTo>
                  <a:lnTo>
                    <a:pt x="947927" y="592836"/>
                  </a:lnTo>
                  <a:lnTo>
                    <a:pt x="947927" y="445007"/>
                  </a:lnTo>
                  <a:close/>
                </a:path>
                <a:path w="1507490" h="814070">
                  <a:moveTo>
                    <a:pt x="1507235" y="665988"/>
                  </a:moveTo>
                  <a:lnTo>
                    <a:pt x="864107" y="665988"/>
                  </a:lnTo>
                  <a:lnTo>
                    <a:pt x="864107" y="813815"/>
                  </a:lnTo>
                  <a:lnTo>
                    <a:pt x="1507235" y="813815"/>
                  </a:lnTo>
                  <a:lnTo>
                    <a:pt x="1507235" y="66598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638543" y="3183635"/>
              <a:ext cx="0" cy="889000"/>
            </a:xfrm>
            <a:custGeom>
              <a:avLst/>
              <a:gdLst/>
              <a:ahLst/>
              <a:cxnLst/>
              <a:rect l="l" t="t" r="r" b="b"/>
              <a:pathLst>
                <a:path w="0" h="889000">
                  <a:moveTo>
                    <a:pt x="0" y="0"/>
                  </a:moveTo>
                  <a:lnTo>
                    <a:pt x="0" y="88849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7008621" y="3865245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146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320548" y="2087397"/>
            <a:ext cx="1171575" cy="1289050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  <a:tabLst>
                <a:tab pos="321310" algn="l"/>
              </a:tabLst>
            </a:pPr>
            <a:r>
              <a:rPr dirty="0" baseline="2777" sz="1500" spc="-37">
                <a:latin typeface="Calibri"/>
                <a:cs typeface="Calibri"/>
              </a:rPr>
              <a:t>'00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69</a:t>
            </a:r>
            <a:r>
              <a:rPr dirty="0" sz="10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121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651510" algn="l"/>
              </a:tabLst>
            </a:pPr>
            <a:r>
              <a:rPr dirty="0" baseline="2777" sz="1500" spc="-37">
                <a:latin typeface="Calibri"/>
                <a:cs typeface="Calibri"/>
              </a:rPr>
              <a:t>'19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371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783590" algn="l"/>
              </a:tabLst>
            </a:pPr>
            <a:r>
              <a:rPr dirty="0" baseline="2777" sz="1500" spc="-37">
                <a:latin typeface="Calibri"/>
                <a:cs typeface="Calibri"/>
              </a:rPr>
              <a:t>'21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481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5"/>
              </a:spcBef>
              <a:tabLst>
                <a:tab pos="965835" algn="l"/>
              </a:tabLst>
            </a:pPr>
            <a:r>
              <a:rPr dirty="0" baseline="2777" sz="1500" spc="-37">
                <a:latin typeface="Calibri"/>
                <a:cs typeface="Calibri"/>
              </a:rPr>
              <a:t>'22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632</a:t>
            </a:r>
            <a:endParaRPr sz="1000">
              <a:latin typeface="Calibri"/>
              <a:cs typeface="Calibri"/>
            </a:endParaRPr>
          </a:p>
          <a:p>
            <a:pPr algn="ctr" marR="460375">
              <a:lnSpc>
                <a:spcPts val="1150"/>
              </a:lnSpc>
              <a:spcBef>
                <a:spcPts val="660"/>
              </a:spcBef>
            </a:pPr>
            <a:r>
              <a:rPr dirty="0" sz="1000" spc="-25">
                <a:solidFill>
                  <a:srgbClr val="C00000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  <a:p>
            <a:pPr algn="ctr" marL="15240">
              <a:lnSpc>
                <a:spcPts val="1150"/>
              </a:lnSpc>
            </a:pPr>
            <a:r>
              <a:rPr dirty="0" sz="1000" spc="-25">
                <a:latin typeface="Calibri"/>
                <a:cs typeface="Calibri"/>
              </a:rPr>
              <a:t>18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786626" y="3351393"/>
            <a:ext cx="525780" cy="46926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  <a:tabLst>
                <a:tab pos="384175" algn="l"/>
              </a:tabLst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66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latin typeface="Calibri"/>
                <a:cs typeface="Calibri"/>
              </a:rPr>
              <a:t>54</a:t>
            </a:r>
            <a:endParaRPr sz="10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545"/>
              </a:spcBef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370318" y="3642817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69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795259" y="3865245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101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36169" y="3121685"/>
            <a:ext cx="168910" cy="91376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0"/>
              </a:spcBef>
            </a:pPr>
            <a:r>
              <a:rPr dirty="0" sz="1000" spc="-25">
                <a:latin typeface="Calibri"/>
                <a:cs typeface="Calibri"/>
              </a:rPr>
              <a:t>'00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r>
              <a:rPr dirty="0" sz="1000" spc="-25">
                <a:latin typeface="Calibri"/>
                <a:cs typeface="Calibri"/>
              </a:rPr>
              <a:t>'19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r>
              <a:rPr dirty="0" sz="1000" spc="-25">
                <a:latin typeface="Calibri"/>
                <a:cs typeface="Calibri"/>
              </a:rPr>
              <a:t>'21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r>
              <a:rPr dirty="0" sz="1000" spc="-25">
                <a:latin typeface="Calibri"/>
                <a:cs typeface="Calibri"/>
              </a:rPr>
              <a:t>'22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633781" y="4224528"/>
            <a:ext cx="2477135" cy="889000"/>
            <a:chOff x="6633781" y="4224528"/>
            <a:chExt cx="2477135" cy="889000"/>
          </a:xfrm>
        </p:grpSpPr>
        <p:sp>
          <p:nvSpPr>
            <p:cNvPr id="35" name="object 35" descr=""/>
            <p:cNvSpPr/>
            <p:nvPr/>
          </p:nvSpPr>
          <p:spPr>
            <a:xfrm>
              <a:off x="6638543" y="4262628"/>
              <a:ext cx="1671955" cy="814069"/>
            </a:xfrm>
            <a:custGeom>
              <a:avLst/>
              <a:gdLst/>
              <a:ahLst/>
              <a:cxnLst/>
              <a:rect l="l" t="t" r="r" b="b"/>
              <a:pathLst>
                <a:path w="1671954" h="814070">
                  <a:moveTo>
                    <a:pt x="135636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135636" y="147828"/>
                  </a:lnTo>
                  <a:lnTo>
                    <a:pt x="135636" y="0"/>
                  </a:lnTo>
                  <a:close/>
                </a:path>
                <a:path w="1671954" h="814070">
                  <a:moveTo>
                    <a:pt x="1065276" y="220980"/>
                  </a:moveTo>
                  <a:lnTo>
                    <a:pt x="0" y="220980"/>
                  </a:lnTo>
                  <a:lnTo>
                    <a:pt x="0" y="368808"/>
                  </a:lnTo>
                  <a:lnTo>
                    <a:pt x="1065276" y="368808"/>
                  </a:lnTo>
                  <a:lnTo>
                    <a:pt x="1065276" y="220980"/>
                  </a:lnTo>
                  <a:close/>
                </a:path>
                <a:path w="1671954" h="814070">
                  <a:moveTo>
                    <a:pt x="1374648" y="443484"/>
                  </a:moveTo>
                  <a:lnTo>
                    <a:pt x="0" y="443484"/>
                  </a:lnTo>
                  <a:lnTo>
                    <a:pt x="0" y="591312"/>
                  </a:lnTo>
                  <a:lnTo>
                    <a:pt x="1374648" y="591312"/>
                  </a:lnTo>
                  <a:lnTo>
                    <a:pt x="1374648" y="443484"/>
                  </a:lnTo>
                  <a:close/>
                </a:path>
                <a:path w="1671954" h="814070">
                  <a:moveTo>
                    <a:pt x="1671828" y="665988"/>
                  </a:moveTo>
                  <a:lnTo>
                    <a:pt x="0" y="665988"/>
                  </a:lnTo>
                  <a:lnTo>
                    <a:pt x="0" y="813816"/>
                  </a:lnTo>
                  <a:lnTo>
                    <a:pt x="1671828" y="813816"/>
                  </a:lnTo>
                  <a:lnTo>
                    <a:pt x="1671828" y="6659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774179" y="4262628"/>
              <a:ext cx="2331720" cy="814069"/>
            </a:xfrm>
            <a:custGeom>
              <a:avLst/>
              <a:gdLst/>
              <a:ahLst/>
              <a:cxnLst/>
              <a:rect l="l" t="t" r="r" b="b"/>
              <a:pathLst>
                <a:path w="2331720" h="814070">
                  <a:moveTo>
                    <a:pt x="316992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316992" y="147828"/>
                  </a:lnTo>
                  <a:lnTo>
                    <a:pt x="316992" y="0"/>
                  </a:lnTo>
                  <a:close/>
                </a:path>
                <a:path w="2331720" h="814070">
                  <a:moveTo>
                    <a:pt x="1459992" y="220980"/>
                  </a:moveTo>
                  <a:lnTo>
                    <a:pt x="929640" y="220980"/>
                  </a:lnTo>
                  <a:lnTo>
                    <a:pt x="929640" y="368808"/>
                  </a:lnTo>
                  <a:lnTo>
                    <a:pt x="1459992" y="368808"/>
                  </a:lnTo>
                  <a:lnTo>
                    <a:pt x="1459992" y="220980"/>
                  </a:lnTo>
                  <a:close/>
                </a:path>
                <a:path w="2331720" h="814070">
                  <a:moveTo>
                    <a:pt x="1859280" y="443484"/>
                  </a:moveTo>
                  <a:lnTo>
                    <a:pt x="1239012" y="443484"/>
                  </a:lnTo>
                  <a:lnTo>
                    <a:pt x="1239012" y="591312"/>
                  </a:lnTo>
                  <a:lnTo>
                    <a:pt x="1859280" y="591312"/>
                  </a:lnTo>
                  <a:lnTo>
                    <a:pt x="1859280" y="443484"/>
                  </a:lnTo>
                  <a:close/>
                </a:path>
                <a:path w="2331720" h="814070">
                  <a:moveTo>
                    <a:pt x="2331720" y="665988"/>
                  </a:moveTo>
                  <a:lnTo>
                    <a:pt x="1536192" y="665988"/>
                  </a:lnTo>
                  <a:lnTo>
                    <a:pt x="1536192" y="813816"/>
                  </a:lnTo>
                  <a:lnTo>
                    <a:pt x="2331720" y="813816"/>
                  </a:lnTo>
                  <a:lnTo>
                    <a:pt x="2331720" y="665988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774179" y="4262628"/>
              <a:ext cx="2331720" cy="814069"/>
            </a:xfrm>
            <a:custGeom>
              <a:avLst/>
              <a:gdLst/>
              <a:ahLst/>
              <a:cxnLst/>
              <a:rect l="l" t="t" r="r" b="b"/>
              <a:pathLst>
                <a:path w="2331720" h="814070">
                  <a:moveTo>
                    <a:pt x="316992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316992" y="147828"/>
                  </a:lnTo>
                  <a:lnTo>
                    <a:pt x="316992" y="0"/>
                  </a:lnTo>
                  <a:close/>
                </a:path>
                <a:path w="2331720" h="814070">
                  <a:moveTo>
                    <a:pt x="1459992" y="220980"/>
                  </a:moveTo>
                  <a:lnTo>
                    <a:pt x="929640" y="220980"/>
                  </a:lnTo>
                  <a:lnTo>
                    <a:pt x="929640" y="368808"/>
                  </a:lnTo>
                  <a:lnTo>
                    <a:pt x="1459992" y="368808"/>
                  </a:lnTo>
                  <a:lnTo>
                    <a:pt x="1459992" y="220980"/>
                  </a:lnTo>
                  <a:close/>
                </a:path>
                <a:path w="2331720" h="814070">
                  <a:moveTo>
                    <a:pt x="1859279" y="443484"/>
                  </a:moveTo>
                  <a:lnTo>
                    <a:pt x="1239012" y="443484"/>
                  </a:lnTo>
                  <a:lnTo>
                    <a:pt x="1239012" y="591312"/>
                  </a:lnTo>
                  <a:lnTo>
                    <a:pt x="1859279" y="591312"/>
                  </a:lnTo>
                  <a:lnTo>
                    <a:pt x="1859279" y="443484"/>
                  </a:lnTo>
                  <a:close/>
                </a:path>
                <a:path w="2331720" h="814070">
                  <a:moveTo>
                    <a:pt x="2331720" y="665988"/>
                  </a:moveTo>
                  <a:lnTo>
                    <a:pt x="1536192" y="665988"/>
                  </a:lnTo>
                  <a:lnTo>
                    <a:pt x="1536192" y="813816"/>
                  </a:lnTo>
                  <a:lnTo>
                    <a:pt x="2331720" y="813816"/>
                  </a:lnTo>
                  <a:lnTo>
                    <a:pt x="2331720" y="665988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638543" y="4224528"/>
              <a:ext cx="0" cy="889000"/>
            </a:xfrm>
            <a:custGeom>
              <a:avLst/>
              <a:gdLst/>
              <a:ahLst/>
              <a:cxnLst/>
              <a:rect l="l" t="t" r="r" b="b"/>
              <a:pathLst>
                <a:path w="0" h="889000">
                  <a:moveTo>
                    <a:pt x="0" y="0"/>
                  </a:moveTo>
                  <a:lnTo>
                    <a:pt x="0" y="88849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7075678" y="4392193"/>
            <a:ext cx="508634" cy="69215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0"/>
              </a:spcBef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177</a:t>
            </a:r>
            <a:endParaRPr sz="1000">
              <a:latin typeface="Calibri"/>
              <a:cs typeface="Calibri"/>
            </a:endParaRPr>
          </a:p>
          <a:p>
            <a:pPr marL="154305">
              <a:lnSpc>
                <a:spcPct val="100000"/>
              </a:lnSpc>
              <a:spcBef>
                <a:spcPts val="550"/>
              </a:spcBef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229</a:t>
            </a:r>
            <a:endParaRPr sz="1000">
              <a:latin typeface="Calibri"/>
              <a:cs typeface="Calibri"/>
            </a:endParaRPr>
          </a:p>
          <a:p>
            <a:pPr marL="302895">
              <a:lnSpc>
                <a:spcPct val="100000"/>
              </a:lnSpc>
              <a:spcBef>
                <a:spcPts val="545"/>
              </a:spcBef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278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905242" y="4462653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88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228076" y="4684903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103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612378" y="4906467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132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336169" y="4177690"/>
            <a:ext cx="673100" cy="899794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90"/>
              </a:spcBef>
              <a:tabLst>
                <a:tab pos="306070" algn="l"/>
              </a:tabLst>
            </a:pPr>
            <a:r>
              <a:rPr dirty="0" baseline="2777" sz="1500" spc="-37">
                <a:latin typeface="Calibri"/>
                <a:cs typeface="Calibri"/>
              </a:rPr>
              <a:t>'00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r>
              <a:rPr dirty="0" sz="1000" spc="14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000" spc="-25">
                <a:latin typeface="Calibri"/>
                <a:cs typeface="Calibri"/>
              </a:rPr>
              <a:t>53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r>
              <a:rPr dirty="0" sz="1000" spc="-25">
                <a:latin typeface="Calibri"/>
                <a:cs typeface="Calibri"/>
              </a:rPr>
              <a:t>'19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r>
              <a:rPr dirty="0" sz="1000" spc="-25">
                <a:latin typeface="Calibri"/>
                <a:cs typeface="Calibri"/>
              </a:rPr>
              <a:t>'21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r>
              <a:rPr dirty="0" sz="1000" spc="-25">
                <a:latin typeface="Calibri"/>
                <a:cs typeface="Calibri"/>
              </a:rPr>
              <a:t>'22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6618541" y="5266944"/>
            <a:ext cx="1424305" cy="887094"/>
            <a:chOff x="6618541" y="5266944"/>
            <a:chExt cx="1424305" cy="887094"/>
          </a:xfrm>
        </p:grpSpPr>
        <p:sp>
          <p:nvSpPr>
            <p:cNvPr id="45" name="object 45" descr=""/>
            <p:cNvSpPr/>
            <p:nvPr/>
          </p:nvSpPr>
          <p:spPr>
            <a:xfrm>
              <a:off x="6623304" y="5303519"/>
              <a:ext cx="847725" cy="814069"/>
            </a:xfrm>
            <a:custGeom>
              <a:avLst/>
              <a:gdLst/>
              <a:ahLst/>
              <a:cxnLst/>
              <a:rect l="l" t="t" r="r" b="b"/>
              <a:pathLst>
                <a:path w="847725" h="814070">
                  <a:moveTo>
                    <a:pt x="182880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182880" y="147828"/>
                  </a:lnTo>
                  <a:lnTo>
                    <a:pt x="182880" y="0"/>
                  </a:lnTo>
                  <a:close/>
                </a:path>
                <a:path w="847725" h="814070">
                  <a:moveTo>
                    <a:pt x="594360" y="222504"/>
                  </a:moveTo>
                  <a:lnTo>
                    <a:pt x="0" y="222504"/>
                  </a:lnTo>
                  <a:lnTo>
                    <a:pt x="0" y="370332"/>
                  </a:lnTo>
                  <a:lnTo>
                    <a:pt x="594360" y="370332"/>
                  </a:lnTo>
                  <a:lnTo>
                    <a:pt x="594360" y="222504"/>
                  </a:lnTo>
                  <a:close/>
                </a:path>
                <a:path w="847725" h="814070">
                  <a:moveTo>
                    <a:pt x="719328" y="443484"/>
                  </a:moveTo>
                  <a:lnTo>
                    <a:pt x="0" y="443484"/>
                  </a:lnTo>
                  <a:lnTo>
                    <a:pt x="0" y="591312"/>
                  </a:lnTo>
                  <a:lnTo>
                    <a:pt x="719328" y="591312"/>
                  </a:lnTo>
                  <a:lnTo>
                    <a:pt x="719328" y="443484"/>
                  </a:lnTo>
                  <a:close/>
                </a:path>
                <a:path w="847725" h="814070">
                  <a:moveTo>
                    <a:pt x="847344" y="665988"/>
                  </a:moveTo>
                  <a:lnTo>
                    <a:pt x="0" y="665988"/>
                  </a:lnTo>
                  <a:lnTo>
                    <a:pt x="0" y="813816"/>
                  </a:lnTo>
                  <a:lnTo>
                    <a:pt x="847344" y="813816"/>
                  </a:lnTo>
                  <a:lnTo>
                    <a:pt x="847344" y="6659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806184" y="5303519"/>
              <a:ext cx="1231900" cy="814069"/>
            </a:xfrm>
            <a:custGeom>
              <a:avLst/>
              <a:gdLst/>
              <a:ahLst/>
              <a:cxnLst/>
              <a:rect l="l" t="t" r="r" b="b"/>
              <a:pathLst>
                <a:path w="1231900" h="814070">
                  <a:moveTo>
                    <a:pt x="147828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147828" y="147828"/>
                  </a:lnTo>
                  <a:lnTo>
                    <a:pt x="147828" y="0"/>
                  </a:lnTo>
                  <a:close/>
                </a:path>
                <a:path w="1231900" h="814070">
                  <a:moveTo>
                    <a:pt x="822960" y="222504"/>
                  </a:moveTo>
                  <a:lnTo>
                    <a:pt x="411480" y="222504"/>
                  </a:lnTo>
                  <a:lnTo>
                    <a:pt x="411480" y="370332"/>
                  </a:lnTo>
                  <a:lnTo>
                    <a:pt x="822960" y="370332"/>
                  </a:lnTo>
                  <a:lnTo>
                    <a:pt x="822960" y="222504"/>
                  </a:lnTo>
                  <a:close/>
                </a:path>
                <a:path w="1231900" h="814070">
                  <a:moveTo>
                    <a:pt x="954024" y="443484"/>
                  </a:moveTo>
                  <a:lnTo>
                    <a:pt x="536448" y="443484"/>
                  </a:lnTo>
                  <a:lnTo>
                    <a:pt x="536448" y="591312"/>
                  </a:lnTo>
                  <a:lnTo>
                    <a:pt x="954024" y="591312"/>
                  </a:lnTo>
                  <a:lnTo>
                    <a:pt x="954024" y="443484"/>
                  </a:lnTo>
                  <a:close/>
                </a:path>
                <a:path w="1231900" h="814070">
                  <a:moveTo>
                    <a:pt x="1231392" y="665988"/>
                  </a:moveTo>
                  <a:lnTo>
                    <a:pt x="664464" y="665988"/>
                  </a:lnTo>
                  <a:lnTo>
                    <a:pt x="664464" y="813816"/>
                  </a:lnTo>
                  <a:lnTo>
                    <a:pt x="1231392" y="813816"/>
                  </a:lnTo>
                  <a:lnTo>
                    <a:pt x="1231392" y="665988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806184" y="5303520"/>
              <a:ext cx="1231900" cy="814069"/>
            </a:xfrm>
            <a:custGeom>
              <a:avLst/>
              <a:gdLst/>
              <a:ahLst/>
              <a:cxnLst/>
              <a:rect l="l" t="t" r="r" b="b"/>
              <a:pathLst>
                <a:path w="1231900" h="814070">
                  <a:moveTo>
                    <a:pt x="147827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147827" y="147827"/>
                  </a:lnTo>
                  <a:lnTo>
                    <a:pt x="147827" y="0"/>
                  </a:lnTo>
                  <a:close/>
                </a:path>
                <a:path w="1231900" h="814070">
                  <a:moveTo>
                    <a:pt x="822960" y="222503"/>
                  </a:moveTo>
                  <a:lnTo>
                    <a:pt x="411480" y="222503"/>
                  </a:lnTo>
                  <a:lnTo>
                    <a:pt x="411480" y="370331"/>
                  </a:lnTo>
                  <a:lnTo>
                    <a:pt x="822960" y="370331"/>
                  </a:lnTo>
                  <a:lnTo>
                    <a:pt x="822960" y="222503"/>
                  </a:lnTo>
                  <a:close/>
                </a:path>
                <a:path w="1231900" h="814070">
                  <a:moveTo>
                    <a:pt x="954024" y="443483"/>
                  </a:moveTo>
                  <a:lnTo>
                    <a:pt x="536448" y="443483"/>
                  </a:lnTo>
                  <a:lnTo>
                    <a:pt x="536448" y="591311"/>
                  </a:lnTo>
                  <a:lnTo>
                    <a:pt x="954024" y="591311"/>
                  </a:lnTo>
                  <a:lnTo>
                    <a:pt x="954024" y="443483"/>
                  </a:lnTo>
                  <a:close/>
                </a:path>
                <a:path w="1231900" h="814070">
                  <a:moveTo>
                    <a:pt x="1231392" y="665987"/>
                  </a:moveTo>
                  <a:lnTo>
                    <a:pt x="664464" y="665987"/>
                  </a:lnTo>
                  <a:lnTo>
                    <a:pt x="664464" y="813815"/>
                  </a:lnTo>
                  <a:lnTo>
                    <a:pt x="1231392" y="813815"/>
                  </a:lnTo>
                  <a:lnTo>
                    <a:pt x="1231392" y="66598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623304" y="5266944"/>
              <a:ext cx="0" cy="887094"/>
            </a:xfrm>
            <a:custGeom>
              <a:avLst/>
              <a:gdLst/>
              <a:ahLst/>
              <a:cxnLst/>
              <a:rect l="l" t="t" r="r" b="b"/>
              <a:pathLst>
                <a:path w="0" h="887095">
                  <a:moveTo>
                    <a:pt x="0" y="0"/>
                  </a:moveTo>
                  <a:lnTo>
                    <a:pt x="0" y="886967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7359395" y="5434380"/>
            <a:ext cx="268605" cy="46926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45"/>
              </a:spcBef>
            </a:pPr>
            <a:r>
              <a:rPr dirty="0" sz="1000" spc="-25">
                <a:latin typeface="Calibri"/>
                <a:cs typeface="Calibri"/>
              </a:rPr>
              <a:t>68</a:t>
            </a:r>
            <a:endParaRPr sz="1000">
              <a:latin typeface="Calibri"/>
              <a:cs typeface="Calibri"/>
            </a:endParaRPr>
          </a:p>
          <a:p>
            <a:pPr marL="127635">
              <a:lnSpc>
                <a:spcPct val="100000"/>
              </a:lnSpc>
              <a:spcBef>
                <a:spcPts val="550"/>
              </a:spcBef>
            </a:pPr>
            <a:r>
              <a:rPr dirty="0" sz="1000" spc="-25">
                <a:latin typeface="Calibri"/>
                <a:cs typeface="Calibri"/>
              </a:rPr>
              <a:t>69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689850" y="5948578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93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320548" y="5211927"/>
            <a:ext cx="835660" cy="91440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0"/>
              </a:spcBef>
              <a:tabLst>
                <a:tab pos="330200" algn="l"/>
              </a:tabLst>
            </a:pPr>
            <a:r>
              <a:rPr dirty="0" baseline="2777" sz="1500" spc="-37">
                <a:latin typeface="Calibri"/>
                <a:cs typeface="Calibri"/>
              </a:rPr>
              <a:t>'00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r>
              <a:rPr dirty="0" sz="10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24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535305" algn="l"/>
              </a:tabLst>
            </a:pPr>
            <a:r>
              <a:rPr dirty="0" baseline="2777" sz="1500" spc="-37">
                <a:latin typeface="Calibri"/>
                <a:cs typeface="Calibri"/>
              </a:rPr>
              <a:t>'19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98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5"/>
              </a:spcBef>
              <a:tabLst>
                <a:tab pos="565785" algn="l"/>
              </a:tabLst>
            </a:pPr>
            <a:r>
              <a:rPr dirty="0" baseline="2777" sz="1500" spc="-37">
                <a:latin typeface="Calibri"/>
                <a:cs typeface="Calibri"/>
              </a:rPr>
              <a:t>'21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118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629920" algn="l"/>
              </a:tabLst>
            </a:pPr>
            <a:r>
              <a:rPr dirty="0" baseline="2777" sz="1500" spc="-37">
                <a:latin typeface="Calibri"/>
                <a:cs typeface="Calibri"/>
              </a:rPr>
              <a:t>'22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139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6693407" y="2348483"/>
            <a:ext cx="53340" cy="704215"/>
          </a:xfrm>
          <a:custGeom>
            <a:avLst/>
            <a:gdLst/>
            <a:ahLst/>
            <a:cxnLst/>
            <a:rect l="l" t="t" r="r" b="b"/>
            <a:pathLst>
              <a:path w="53340" h="704214">
                <a:moveTo>
                  <a:pt x="53340" y="0"/>
                </a:moveTo>
                <a:lnTo>
                  <a:pt x="0" y="0"/>
                </a:lnTo>
                <a:lnTo>
                  <a:pt x="0" y="704088"/>
                </a:lnTo>
                <a:lnTo>
                  <a:pt x="53340" y="704088"/>
                </a:lnTo>
                <a:lnTo>
                  <a:pt x="53340" y="0"/>
                </a:lnTo>
                <a:close/>
              </a:path>
            </a:pathLst>
          </a:custGeom>
          <a:solidFill>
            <a:srgbClr val="FAFBF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3" name="object 5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7464" y="2459735"/>
            <a:ext cx="251460" cy="252984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7464" y="4543044"/>
            <a:ext cx="251460" cy="251460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17464" y="3502152"/>
            <a:ext cx="251460" cy="251460"/>
          </a:xfrm>
          <a:prstGeom prst="rect">
            <a:avLst/>
          </a:prstGeom>
        </p:spPr>
      </p:pic>
      <p:sp>
        <p:nvSpPr>
          <p:cNvPr id="56" name="object 56" descr=""/>
          <p:cNvSpPr/>
          <p:nvPr/>
        </p:nvSpPr>
        <p:spPr>
          <a:xfrm>
            <a:off x="5594603" y="5584190"/>
            <a:ext cx="297180" cy="252729"/>
          </a:xfrm>
          <a:custGeom>
            <a:avLst/>
            <a:gdLst/>
            <a:ahLst/>
            <a:cxnLst/>
            <a:rect l="l" t="t" r="r" b="b"/>
            <a:pathLst>
              <a:path w="297179" h="252729">
                <a:moveTo>
                  <a:pt x="247776" y="251460"/>
                </a:moveTo>
                <a:lnTo>
                  <a:pt x="49403" y="251460"/>
                </a:lnTo>
                <a:lnTo>
                  <a:pt x="50800" y="252730"/>
                </a:lnTo>
                <a:lnTo>
                  <a:pt x="246380" y="252730"/>
                </a:lnTo>
                <a:lnTo>
                  <a:pt x="247776" y="251460"/>
                </a:lnTo>
                <a:close/>
              </a:path>
              <a:path w="297179" h="252729">
                <a:moveTo>
                  <a:pt x="156718" y="0"/>
                </a:moveTo>
                <a:lnTo>
                  <a:pt x="116459" y="15240"/>
                </a:lnTo>
                <a:lnTo>
                  <a:pt x="95123" y="50800"/>
                </a:lnTo>
                <a:lnTo>
                  <a:pt x="94742" y="60960"/>
                </a:lnTo>
                <a:lnTo>
                  <a:pt x="96138" y="69850"/>
                </a:lnTo>
                <a:lnTo>
                  <a:pt x="98298" y="77470"/>
                </a:lnTo>
                <a:lnTo>
                  <a:pt x="100837" y="85090"/>
                </a:lnTo>
                <a:lnTo>
                  <a:pt x="102997" y="91440"/>
                </a:lnTo>
                <a:lnTo>
                  <a:pt x="101600" y="100330"/>
                </a:lnTo>
                <a:lnTo>
                  <a:pt x="101282" y="106680"/>
                </a:lnTo>
                <a:lnTo>
                  <a:pt x="101314" y="109220"/>
                </a:lnTo>
                <a:lnTo>
                  <a:pt x="101600" y="113030"/>
                </a:lnTo>
                <a:lnTo>
                  <a:pt x="102743" y="116840"/>
                </a:lnTo>
                <a:lnTo>
                  <a:pt x="104140" y="120650"/>
                </a:lnTo>
                <a:lnTo>
                  <a:pt x="104901" y="121920"/>
                </a:lnTo>
                <a:lnTo>
                  <a:pt x="105537" y="121920"/>
                </a:lnTo>
                <a:lnTo>
                  <a:pt x="107442" y="124460"/>
                </a:lnTo>
                <a:lnTo>
                  <a:pt x="109982" y="128270"/>
                </a:lnTo>
                <a:lnTo>
                  <a:pt x="112141" y="132080"/>
                </a:lnTo>
                <a:lnTo>
                  <a:pt x="115062" y="137160"/>
                </a:lnTo>
                <a:lnTo>
                  <a:pt x="116840" y="142240"/>
                </a:lnTo>
                <a:lnTo>
                  <a:pt x="118237" y="149860"/>
                </a:lnTo>
                <a:lnTo>
                  <a:pt x="119380" y="158750"/>
                </a:lnTo>
                <a:lnTo>
                  <a:pt x="118237" y="167640"/>
                </a:lnTo>
                <a:lnTo>
                  <a:pt x="116078" y="173990"/>
                </a:lnTo>
                <a:lnTo>
                  <a:pt x="112522" y="179070"/>
                </a:lnTo>
                <a:lnTo>
                  <a:pt x="108838" y="184150"/>
                </a:lnTo>
                <a:lnTo>
                  <a:pt x="104901" y="186690"/>
                </a:lnTo>
                <a:lnTo>
                  <a:pt x="101219" y="189230"/>
                </a:lnTo>
                <a:lnTo>
                  <a:pt x="97917" y="190500"/>
                </a:lnTo>
                <a:lnTo>
                  <a:pt x="95376" y="190500"/>
                </a:lnTo>
                <a:lnTo>
                  <a:pt x="95123" y="191770"/>
                </a:lnTo>
                <a:lnTo>
                  <a:pt x="90043" y="194310"/>
                </a:lnTo>
                <a:lnTo>
                  <a:pt x="84200" y="195580"/>
                </a:lnTo>
                <a:lnTo>
                  <a:pt x="77978" y="198120"/>
                </a:lnTo>
                <a:lnTo>
                  <a:pt x="50800" y="226060"/>
                </a:lnTo>
                <a:lnTo>
                  <a:pt x="47498" y="246380"/>
                </a:lnTo>
                <a:lnTo>
                  <a:pt x="47498" y="247650"/>
                </a:lnTo>
                <a:lnTo>
                  <a:pt x="47879" y="248920"/>
                </a:lnTo>
                <a:lnTo>
                  <a:pt x="47879" y="250190"/>
                </a:lnTo>
                <a:lnTo>
                  <a:pt x="49022" y="251460"/>
                </a:lnTo>
                <a:lnTo>
                  <a:pt x="248538" y="251460"/>
                </a:lnTo>
                <a:lnTo>
                  <a:pt x="249300" y="250190"/>
                </a:lnTo>
                <a:lnTo>
                  <a:pt x="249300" y="248920"/>
                </a:lnTo>
                <a:lnTo>
                  <a:pt x="250062" y="247650"/>
                </a:lnTo>
                <a:lnTo>
                  <a:pt x="250062" y="246380"/>
                </a:lnTo>
                <a:lnTo>
                  <a:pt x="249205" y="238760"/>
                </a:lnTo>
                <a:lnTo>
                  <a:pt x="61341" y="238760"/>
                </a:lnTo>
                <a:lnTo>
                  <a:pt x="63881" y="232410"/>
                </a:lnTo>
                <a:lnTo>
                  <a:pt x="67183" y="224790"/>
                </a:lnTo>
                <a:lnTo>
                  <a:pt x="71882" y="219710"/>
                </a:lnTo>
                <a:lnTo>
                  <a:pt x="77597" y="214630"/>
                </a:lnTo>
                <a:lnTo>
                  <a:pt x="84200" y="212090"/>
                </a:lnTo>
                <a:lnTo>
                  <a:pt x="91440" y="208280"/>
                </a:lnTo>
                <a:lnTo>
                  <a:pt x="98298" y="204470"/>
                </a:lnTo>
                <a:lnTo>
                  <a:pt x="98679" y="204470"/>
                </a:lnTo>
                <a:lnTo>
                  <a:pt x="103759" y="203200"/>
                </a:lnTo>
                <a:lnTo>
                  <a:pt x="131699" y="170180"/>
                </a:lnTo>
                <a:lnTo>
                  <a:pt x="132461" y="158750"/>
                </a:lnTo>
                <a:lnTo>
                  <a:pt x="131699" y="148590"/>
                </a:lnTo>
                <a:lnTo>
                  <a:pt x="116078" y="114300"/>
                </a:lnTo>
                <a:lnTo>
                  <a:pt x="116078" y="113030"/>
                </a:lnTo>
                <a:lnTo>
                  <a:pt x="115443" y="113030"/>
                </a:lnTo>
                <a:lnTo>
                  <a:pt x="115062" y="110490"/>
                </a:lnTo>
                <a:lnTo>
                  <a:pt x="115062" y="101600"/>
                </a:lnTo>
                <a:lnTo>
                  <a:pt x="116459" y="93980"/>
                </a:lnTo>
                <a:lnTo>
                  <a:pt x="116840" y="90170"/>
                </a:lnTo>
                <a:lnTo>
                  <a:pt x="116078" y="85090"/>
                </a:lnTo>
                <a:lnTo>
                  <a:pt x="115443" y="85090"/>
                </a:lnTo>
                <a:lnTo>
                  <a:pt x="113157" y="78740"/>
                </a:lnTo>
                <a:lnTo>
                  <a:pt x="110362" y="72390"/>
                </a:lnTo>
                <a:lnTo>
                  <a:pt x="108838" y="63500"/>
                </a:lnTo>
                <a:lnTo>
                  <a:pt x="108458" y="54610"/>
                </a:lnTo>
                <a:lnTo>
                  <a:pt x="110362" y="46990"/>
                </a:lnTo>
                <a:lnTo>
                  <a:pt x="133858" y="20320"/>
                </a:lnTo>
                <a:lnTo>
                  <a:pt x="136017" y="19050"/>
                </a:lnTo>
                <a:lnTo>
                  <a:pt x="138557" y="17780"/>
                </a:lnTo>
                <a:lnTo>
                  <a:pt x="143383" y="16510"/>
                </a:lnTo>
                <a:lnTo>
                  <a:pt x="149860" y="15240"/>
                </a:lnTo>
                <a:lnTo>
                  <a:pt x="156718" y="13970"/>
                </a:lnTo>
                <a:lnTo>
                  <a:pt x="185801" y="13970"/>
                </a:lnTo>
                <a:lnTo>
                  <a:pt x="181737" y="8890"/>
                </a:lnTo>
                <a:lnTo>
                  <a:pt x="176403" y="5080"/>
                </a:lnTo>
                <a:lnTo>
                  <a:pt x="170180" y="2540"/>
                </a:lnTo>
                <a:lnTo>
                  <a:pt x="156718" y="0"/>
                </a:lnTo>
                <a:close/>
              </a:path>
              <a:path w="297179" h="252729">
                <a:moveTo>
                  <a:pt x="185801" y="13970"/>
                </a:moveTo>
                <a:lnTo>
                  <a:pt x="156718" y="13970"/>
                </a:lnTo>
                <a:lnTo>
                  <a:pt x="163957" y="15240"/>
                </a:lnTo>
                <a:lnTo>
                  <a:pt x="169418" y="16510"/>
                </a:lnTo>
                <a:lnTo>
                  <a:pt x="188722" y="57150"/>
                </a:lnTo>
                <a:lnTo>
                  <a:pt x="189026" y="67310"/>
                </a:lnTo>
                <a:lnTo>
                  <a:pt x="188722" y="72390"/>
                </a:lnTo>
                <a:lnTo>
                  <a:pt x="187198" y="77470"/>
                </a:lnTo>
                <a:lnTo>
                  <a:pt x="181483" y="88900"/>
                </a:lnTo>
                <a:lnTo>
                  <a:pt x="181483" y="95250"/>
                </a:lnTo>
                <a:lnTo>
                  <a:pt x="182880" y="101600"/>
                </a:lnTo>
                <a:lnTo>
                  <a:pt x="182880" y="109220"/>
                </a:lnTo>
                <a:lnTo>
                  <a:pt x="182499" y="111760"/>
                </a:lnTo>
                <a:lnTo>
                  <a:pt x="181737" y="113030"/>
                </a:lnTo>
                <a:lnTo>
                  <a:pt x="181483" y="114300"/>
                </a:lnTo>
                <a:lnTo>
                  <a:pt x="179578" y="115570"/>
                </a:lnTo>
                <a:lnTo>
                  <a:pt x="176657" y="120650"/>
                </a:lnTo>
                <a:lnTo>
                  <a:pt x="173482" y="124460"/>
                </a:lnTo>
                <a:lnTo>
                  <a:pt x="170180" y="130810"/>
                </a:lnTo>
                <a:lnTo>
                  <a:pt x="167640" y="138430"/>
                </a:lnTo>
                <a:lnTo>
                  <a:pt x="165862" y="148590"/>
                </a:lnTo>
                <a:lnTo>
                  <a:pt x="164719" y="158750"/>
                </a:lnTo>
                <a:lnTo>
                  <a:pt x="165862" y="170180"/>
                </a:lnTo>
                <a:lnTo>
                  <a:pt x="193801" y="203200"/>
                </a:lnTo>
                <a:lnTo>
                  <a:pt x="198500" y="204470"/>
                </a:lnTo>
                <a:lnTo>
                  <a:pt x="199262" y="204470"/>
                </a:lnTo>
                <a:lnTo>
                  <a:pt x="206121" y="208280"/>
                </a:lnTo>
                <a:lnTo>
                  <a:pt x="213360" y="212090"/>
                </a:lnTo>
                <a:lnTo>
                  <a:pt x="219837" y="214630"/>
                </a:lnTo>
                <a:lnTo>
                  <a:pt x="225679" y="219710"/>
                </a:lnTo>
                <a:lnTo>
                  <a:pt x="230378" y="224790"/>
                </a:lnTo>
                <a:lnTo>
                  <a:pt x="233680" y="232410"/>
                </a:lnTo>
                <a:lnTo>
                  <a:pt x="236220" y="238760"/>
                </a:lnTo>
                <a:lnTo>
                  <a:pt x="249205" y="238760"/>
                </a:lnTo>
                <a:lnTo>
                  <a:pt x="226060" y="201930"/>
                </a:lnTo>
                <a:lnTo>
                  <a:pt x="207518" y="194310"/>
                </a:lnTo>
                <a:lnTo>
                  <a:pt x="202437" y="191770"/>
                </a:lnTo>
                <a:lnTo>
                  <a:pt x="201803" y="190500"/>
                </a:lnTo>
                <a:lnTo>
                  <a:pt x="199517" y="190500"/>
                </a:lnTo>
                <a:lnTo>
                  <a:pt x="196342" y="189230"/>
                </a:lnTo>
                <a:lnTo>
                  <a:pt x="178181" y="158750"/>
                </a:lnTo>
                <a:lnTo>
                  <a:pt x="179197" y="149860"/>
                </a:lnTo>
                <a:lnTo>
                  <a:pt x="180721" y="142240"/>
                </a:lnTo>
                <a:lnTo>
                  <a:pt x="182499" y="137160"/>
                </a:lnTo>
                <a:lnTo>
                  <a:pt x="185420" y="132080"/>
                </a:lnTo>
                <a:lnTo>
                  <a:pt x="187579" y="128270"/>
                </a:lnTo>
                <a:lnTo>
                  <a:pt x="190119" y="124460"/>
                </a:lnTo>
                <a:lnTo>
                  <a:pt x="191897" y="121920"/>
                </a:lnTo>
                <a:lnTo>
                  <a:pt x="193801" y="120650"/>
                </a:lnTo>
                <a:lnTo>
                  <a:pt x="194818" y="116840"/>
                </a:lnTo>
                <a:lnTo>
                  <a:pt x="196723" y="107950"/>
                </a:lnTo>
                <a:lnTo>
                  <a:pt x="196342" y="100330"/>
                </a:lnTo>
                <a:lnTo>
                  <a:pt x="194818" y="91440"/>
                </a:lnTo>
                <a:lnTo>
                  <a:pt x="198500" y="85090"/>
                </a:lnTo>
                <a:lnTo>
                  <a:pt x="201422" y="76200"/>
                </a:lnTo>
                <a:lnTo>
                  <a:pt x="202437" y="67310"/>
                </a:lnTo>
                <a:lnTo>
                  <a:pt x="202437" y="57150"/>
                </a:lnTo>
                <a:lnTo>
                  <a:pt x="199898" y="45720"/>
                </a:lnTo>
                <a:lnTo>
                  <a:pt x="195580" y="33020"/>
                </a:lnTo>
                <a:lnTo>
                  <a:pt x="191643" y="22860"/>
                </a:lnTo>
                <a:lnTo>
                  <a:pt x="186817" y="15240"/>
                </a:lnTo>
                <a:lnTo>
                  <a:pt x="185801" y="13970"/>
                </a:lnTo>
                <a:close/>
              </a:path>
              <a:path w="297179" h="252729">
                <a:moveTo>
                  <a:pt x="80899" y="29210"/>
                </a:moveTo>
                <a:lnTo>
                  <a:pt x="67183" y="29210"/>
                </a:lnTo>
                <a:lnTo>
                  <a:pt x="60960" y="30480"/>
                </a:lnTo>
                <a:lnTo>
                  <a:pt x="55118" y="33020"/>
                </a:lnTo>
                <a:lnTo>
                  <a:pt x="51562" y="34290"/>
                </a:lnTo>
                <a:lnTo>
                  <a:pt x="27178" y="69850"/>
                </a:lnTo>
                <a:lnTo>
                  <a:pt x="27559" y="78740"/>
                </a:lnTo>
                <a:lnTo>
                  <a:pt x="29083" y="86360"/>
                </a:lnTo>
                <a:lnTo>
                  <a:pt x="31623" y="92710"/>
                </a:lnTo>
                <a:lnTo>
                  <a:pt x="33782" y="99060"/>
                </a:lnTo>
                <a:lnTo>
                  <a:pt x="33020" y="106680"/>
                </a:lnTo>
                <a:lnTo>
                  <a:pt x="32258" y="113030"/>
                </a:lnTo>
                <a:lnTo>
                  <a:pt x="33400" y="118110"/>
                </a:lnTo>
                <a:lnTo>
                  <a:pt x="35179" y="123190"/>
                </a:lnTo>
                <a:lnTo>
                  <a:pt x="35560" y="123190"/>
                </a:lnTo>
                <a:lnTo>
                  <a:pt x="36957" y="125730"/>
                </a:lnTo>
                <a:lnTo>
                  <a:pt x="43942" y="152400"/>
                </a:lnTo>
                <a:lnTo>
                  <a:pt x="43180" y="158750"/>
                </a:lnTo>
                <a:lnTo>
                  <a:pt x="41401" y="165100"/>
                </a:lnTo>
                <a:lnTo>
                  <a:pt x="39243" y="168910"/>
                </a:lnTo>
                <a:lnTo>
                  <a:pt x="36322" y="171450"/>
                </a:lnTo>
                <a:lnTo>
                  <a:pt x="33782" y="173990"/>
                </a:lnTo>
                <a:lnTo>
                  <a:pt x="30861" y="175260"/>
                </a:lnTo>
                <a:lnTo>
                  <a:pt x="29337" y="176530"/>
                </a:lnTo>
                <a:lnTo>
                  <a:pt x="28701" y="176530"/>
                </a:lnTo>
                <a:lnTo>
                  <a:pt x="1143" y="208280"/>
                </a:lnTo>
                <a:lnTo>
                  <a:pt x="0" y="218440"/>
                </a:lnTo>
                <a:lnTo>
                  <a:pt x="0" y="219710"/>
                </a:lnTo>
                <a:lnTo>
                  <a:pt x="762" y="220980"/>
                </a:lnTo>
                <a:lnTo>
                  <a:pt x="1143" y="222250"/>
                </a:lnTo>
                <a:lnTo>
                  <a:pt x="1397" y="222250"/>
                </a:lnTo>
                <a:lnTo>
                  <a:pt x="2540" y="223520"/>
                </a:lnTo>
                <a:lnTo>
                  <a:pt x="3301" y="224790"/>
                </a:lnTo>
                <a:lnTo>
                  <a:pt x="4699" y="224790"/>
                </a:lnTo>
                <a:lnTo>
                  <a:pt x="6858" y="226060"/>
                </a:lnTo>
                <a:lnTo>
                  <a:pt x="36957" y="226060"/>
                </a:lnTo>
                <a:lnTo>
                  <a:pt x="39878" y="218440"/>
                </a:lnTo>
                <a:lnTo>
                  <a:pt x="43180" y="210820"/>
                </a:lnTo>
                <a:lnTo>
                  <a:pt x="14478" y="210820"/>
                </a:lnTo>
                <a:lnTo>
                  <a:pt x="15621" y="204470"/>
                </a:lnTo>
                <a:lnTo>
                  <a:pt x="36957" y="187960"/>
                </a:lnTo>
                <a:lnTo>
                  <a:pt x="41401" y="185420"/>
                </a:lnTo>
                <a:lnTo>
                  <a:pt x="57658" y="152400"/>
                </a:lnTo>
                <a:lnTo>
                  <a:pt x="57023" y="142240"/>
                </a:lnTo>
                <a:lnTo>
                  <a:pt x="46862" y="115570"/>
                </a:lnTo>
                <a:lnTo>
                  <a:pt x="46100" y="113030"/>
                </a:lnTo>
                <a:lnTo>
                  <a:pt x="46100" y="107950"/>
                </a:lnTo>
                <a:lnTo>
                  <a:pt x="47117" y="102870"/>
                </a:lnTo>
                <a:lnTo>
                  <a:pt x="47498" y="97790"/>
                </a:lnTo>
                <a:lnTo>
                  <a:pt x="46100" y="92710"/>
                </a:lnTo>
                <a:lnTo>
                  <a:pt x="42418" y="83820"/>
                </a:lnTo>
                <a:lnTo>
                  <a:pt x="41021" y="77470"/>
                </a:lnTo>
                <a:lnTo>
                  <a:pt x="41021" y="72390"/>
                </a:lnTo>
                <a:lnTo>
                  <a:pt x="41783" y="66040"/>
                </a:lnTo>
                <a:lnTo>
                  <a:pt x="44576" y="59690"/>
                </a:lnTo>
                <a:lnTo>
                  <a:pt x="47117" y="54610"/>
                </a:lnTo>
                <a:lnTo>
                  <a:pt x="49022" y="52070"/>
                </a:lnTo>
                <a:lnTo>
                  <a:pt x="51562" y="50800"/>
                </a:lnTo>
                <a:lnTo>
                  <a:pt x="53721" y="48260"/>
                </a:lnTo>
                <a:lnTo>
                  <a:pt x="57023" y="46990"/>
                </a:lnTo>
                <a:lnTo>
                  <a:pt x="59182" y="46990"/>
                </a:lnTo>
                <a:lnTo>
                  <a:pt x="60960" y="44450"/>
                </a:lnTo>
                <a:lnTo>
                  <a:pt x="64643" y="43180"/>
                </a:lnTo>
                <a:lnTo>
                  <a:pt x="68961" y="43180"/>
                </a:lnTo>
                <a:lnTo>
                  <a:pt x="74041" y="41910"/>
                </a:lnTo>
                <a:lnTo>
                  <a:pt x="83438" y="41910"/>
                </a:lnTo>
                <a:lnTo>
                  <a:pt x="83820" y="40640"/>
                </a:lnTo>
                <a:lnTo>
                  <a:pt x="85217" y="36830"/>
                </a:lnTo>
                <a:lnTo>
                  <a:pt x="85979" y="34290"/>
                </a:lnTo>
                <a:lnTo>
                  <a:pt x="87503" y="30480"/>
                </a:lnTo>
                <a:lnTo>
                  <a:pt x="80899" y="29210"/>
                </a:lnTo>
                <a:close/>
              </a:path>
              <a:path w="297179" h="252729">
                <a:moveTo>
                  <a:pt x="257460" y="41910"/>
                </a:moveTo>
                <a:lnTo>
                  <a:pt x="223138" y="41910"/>
                </a:lnTo>
                <a:lnTo>
                  <a:pt x="228600" y="43180"/>
                </a:lnTo>
                <a:lnTo>
                  <a:pt x="232537" y="43180"/>
                </a:lnTo>
                <a:lnTo>
                  <a:pt x="236600" y="44450"/>
                </a:lnTo>
                <a:lnTo>
                  <a:pt x="238379" y="46990"/>
                </a:lnTo>
                <a:lnTo>
                  <a:pt x="240157" y="46990"/>
                </a:lnTo>
                <a:lnTo>
                  <a:pt x="243840" y="48260"/>
                </a:lnTo>
                <a:lnTo>
                  <a:pt x="245999" y="50800"/>
                </a:lnTo>
                <a:lnTo>
                  <a:pt x="248538" y="52070"/>
                </a:lnTo>
                <a:lnTo>
                  <a:pt x="250317" y="54610"/>
                </a:lnTo>
                <a:lnTo>
                  <a:pt x="252603" y="59690"/>
                </a:lnTo>
                <a:lnTo>
                  <a:pt x="255397" y="66040"/>
                </a:lnTo>
                <a:lnTo>
                  <a:pt x="256540" y="72390"/>
                </a:lnTo>
                <a:lnTo>
                  <a:pt x="256540" y="77470"/>
                </a:lnTo>
                <a:lnTo>
                  <a:pt x="255143" y="83820"/>
                </a:lnTo>
                <a:lnTo>
                  <a:pt x="251460" y="92710"/>
                </a:lnTo>
                <a:lnTo>
                  <a:pt x="250062" y="97790"/>
                </a:lnTo>
                <a:lnTo>
                  <a:pt x="250317" y="102870"/>
                </a:lnTo>
                <a:lnTo>
                  <a:pt x="251460" y="107950"/>
                </a:lnTo>
                <a:lnTo>
                  <a:pt x="251460" y="113030"/>
                </a:lnTo>
                <a:lnTo>
                  <a:pt x="250698" y="115570"/>
                </a:lnTo>
                <a:lnTo>
                  <a:pt x="250317" y="115570"/>
                </a:lnTo>
                <a:lnTo>
                  <a:pt x="248538" y="118110"/>
                </a:lnTo>
                <a:lnTo>
                  <a:pt x="239903" y="152400"/>
                </a:lnTo>
                <a:lnTo>
                  <a:pt x="240919" y="161290"/>
                </a:lnTo>
                <a:lnTo>
                  <a:pt x="264541" y="189230"/>
                </a:lnTo>
                <a:lnTo>
                  <a:pt x="270001" y="191770"/>
                </a:lnTo>
                <a:lnTo>
                  <a:pt x="274700" y="194310"/>
                </a:lnTo>
                <a:lnTo>
                  <a:pt x="278257" y="198120"/>
                </a:lnTo>
                <a:lnTo>
                  <a:pt x="281559" y="204470"/>
                </a:lnTo>
                <a:lnTo>
                  <a:pt x="283083" y="210820"/>
                </a:lnTo>
                <a:lnTo>
                  <a:pt x="254000" y="210820"/>
                </a:lnTo>
                <a:lnTo>
                  <a:pt x="257683" y="218440"/>
                </a:lnTo>
                <a:lnTo>
                  <a:pt x="260223" y="226060"/>
                </a:lnTo>
                <a:lnTo>
                  <a:pt x="290703" y="226060"/>
                </a:lnTo>
                <a:lnTo>
                  <a:pt x="292481" y="224790"/>
                </a:lnTo>
                <a:lnTo>
                  <a:pt x="293878" y="224790"/>
                </a:lnTo>
                <a:lnTo>
                  <a:pt x="295021" y="223520"/>
                </a:lnTo>
                <a:lnTo>
                  <a:pt x="296037" y="222250"/>
                </a:lnTo>
                <a:lnTo>
                  <a:pt x="296418" y="222250"/>
                </a:lnTo>
                <a:lnTo>
                  <a:pt x="297180" y="219710"/>
                </a:lnTo>
                <a:lnTo>
                  <a:pt x="297180" y="218440"/>
                </a:lnTo>
                <a:lnTo>
                  <a:pt x="278257" y="180340"/>
                </a:lnTo>
                <a:lnTo>
                  <a:pt x="268859" y="176530"/>
                </a:lnTo>
                <a:lnTo>
                  <a:pt x="267843" y="176530"/>
                </a:lnTo>
                <a:lnTo>
                  <a:pt x="266319" y="175260"/>
                </a:lnTo>
                <a:lnTo>
                  <a:pt x="263779" y="173990"/>
                </a:lnTo>
                <a:lnTo>
                  <a:pt x="261238" y="171450"/>
                </a:lnTo>
                <a:lnTo>
                  <a:pt x="258318" y="168910"/>
                </a:lnTo>
                <a:lnTo>
                  <a:pt x="256159" y="165100"/>
                </a:lnTo>
                <a:lnTo>
                  <a:pt x="254000" y="158750"/>
                </a:lnTo>
                <a:lnTo>
                  <a:pt x="253619" y="152400"/>
                </a:lnTo>
                <a:lnTo>
                  <a:pt x="254000" y="143510"/>
                </a:lnTo>
                <a:lnTo>
                  <a:pt x="255143" y="138430"/>
                </a:lnTo>
                <a:lnTo>
                  <a:pt x="256540" y="132080"/>
                </a:lnTo>
                <a:lnTo>
                  <a:pt x="258318" y="128270"/>
                </a:lnTo>
                <a:lnTo>
                  <a:pt x="260223" y="125730"/>
                </a:lnTo>
                <a:lnTo>
                  <a:pt x="261620" y="123190"/>
                </a:lnTo>
                <a:lnTo>
                  <a:pt x="262382" y="123190"/>
                </a:lnTo>
                <a:lnTo>
                  <a:pt x="263017" y="120650"/>
                </a:lnTo>
                <a:lnTo>
                  <a:pt x="264160" y="118110"/>
                </a:lnTo>
                <a:lnTo>
                  <a:pt x="264922" y="113030"/>
                </a:lnTo>
                <a:lnTo>
                  <a:pt x="264541" y="106680"/>
                </a:lnTo>
                <a:lnTo>
                  <a:pt x="263779" y="99060"/>
                </a:lnTo>
                <a:lnTo>
                  <a:pt x="265938" y="92710"/>
                </a:lnTo>
                <a:lnTo>
                  <a:pt x="268478" y="86360"/>
                </a:lnTo>
                <a:lnTo>
                  <a:pt x="270001" y="78740"/>
                </a:lnTo>
                <a:lnTo>
                  <a:pt x="270383" y="69850"/>
                </a:lnTo>
                <a:lnTo>
                  <a:pt x="267843" y="60960"/>
                </a:lnTo>
                <a:lnTo>
                  <a:pt x="264160" y="52070"/>
                </a:lnTo>
                <a:lnTo>
                  <a:pt x="260223" y="45720"/>
                </a:lnTo>
                <a:lnTo>
                  <a:pt x="257460" y="41910"/>
                </a:lnTo>
                <a:close/>
              </a:path>
              <a:path w="297179" h="252729">
                <a:moveTo>
                  <a:pt x="83438" y="41910"/>
                </a:moveTo>
                <a:lnTo>
                  <a:pt x="74041" y="41910"/>
                </a:lnTo>
                <a:lnTo>
                  <a:pt x="79121" y="43180"/>
                </a:lnTo>
                <a:lnTo>
                  <a:pt x="82676" y="44450"/>
                </a:lnTo>
                <a:lnTo>
                  <a:pt x="83438" y="41910"/>
                </a:lnTo>
                <a:close/>
              </a:path>
              <a:path w="297179" h="252729">
                <a:moveTo>
                  <a:pt x="230378" y="29210"/>
                </a:moveTo>
                <a:lnTo>
                  <a:pt x="216281" y="29210"/>
                </a:lnTo>
                <a:lnTo>
                  <a:pt x="209423" y="30480"/>
                </a:lnTo>
                <a:lnTo>
                  <a:pt x="213741" y="44450"/>
                </a:lnTo>
                <a:lnTo>
                  <a:pt x="214122" y="44450"/>
                </a:lnTo>
                <a:lnTo>
                  <a:pt x="218059" y="43180"/>
                </a:lnTo>
                <a:lnTo>
                  <a:pt x="223138" y="41910"/>
                </a:lnTo>
                <a:lnTo>
                  <a:pt x="257460" y="41910"/>
                </a:lnTo>
                <a:lnTo>
                  <a:pt x="256540" y="40640"/>
                </a:lnTo>
                <a:lnTo>
                  <a:pt x="251841" y="36830"/>
                </a:lnTo>
                <a:lnTo>
                  <a:pt x="245999" y="34290"/>
                </a:lnTo>
                <a:lnTo>
                  <a:pt x="242443" y="33020"/>
                </a:lnTo>
                <a:lnTo>
                  <a:pt x="236600" y="30480"/>
                </a:lnTo>
                <a:lnTo>
                  <a:pt x="230378" y="2921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5916802" y="2379773"/>
            <a:ext cx="304800" cy="4152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32384">
              <a:lnSpc>
                <a:spcPts val="1045"/>
              </a:lnSpc>
            </a:pP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import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ogółem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920739" y="3105963"/>
            <a:ext cx="304800" cy="10401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1045"/>
              </a:lnSpc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materiały</a:t>
            </a:r>
            <a:r>
              <a:rPr dirty="0" sz="1000" spc="-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przemysł.</a:t>
            </a:r>
            <a:endParaRPr sz="1000">
              <a:latin typeface="Calibri"/>
              <a:cs typeface="Calibri"/>
            </a:endParaRPr>
          </a:p>
          <a:p>
            <a:pPr algn="ctr" marL="2540">
              <a:lnSpc>
                <a:spcPct val="100000"/>
              </a:lnSpc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r>
              <a:rPr dirty="0" sz="1000" spc="-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części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920740" y="4350182"/>
            <a:ext cx="304800" cy="6388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1045"/>
              </a:lnSpc>
            </a:pP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dobra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kapitałowe</a:t>
            </a:r>
            <a:r>
              <a:rPr dirty="0" baseline="25641" sz="975" spc="-15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baseline="25641" sz="975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920740" y="5327436"/>
            <a:ext cx="304800" cy="7721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1045"/>
              </a:lnSpc>
            </a:pP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dobra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konsumpcyjne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9376409" y="1732025"/>
            <a:ext cx="8629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 marR="30480" indent="226695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Jako</a:t>
            </a:r>
            <a:r>
              <a:rPr dirty="0" sz="10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585858"/>
                </a:solidFill>
                <a:latin typeface="Calibri"/>
                <a:cs typeface="Calibri"/>
              </a:rPr>
              <a:t>%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 importu</a:t>
            </a:r>
            <a:r>
              <a:rPr dirty="0" sz="10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UE-</a:t>
            </a: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27</a:t>
            </a:r>
            <a:r>
              <a:rPr dirty="0" baseline="25641" sz="975" spc="-37">
                <a:solidFill>
                  <a:srgbClr val="585858"/>
                </a:solidFill>
                <a:latin typeface="Calibri"/>
                <a:cs typeface="Calibri"/>
              </a:rPr>
              <a:t>3</a:t>
            </a:r>
            <a:endParaRPr baseline="25641" sz="975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592689" y="1732025"/>
            <a:ext cx="9575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 indent="635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Jako</a:t>
            </a:r>
            <a:r>
              <a:rPr dirty="0" sz="10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%</a:t>
            </a:r>
            <a:r>
              <a:rPr dirty="0" sz="10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obrotów wewnątrzunijnych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6083553" y="1724914"/>
            <a:ext cx="174625" cy="111760"/>
            <a:chOff x="6083553" y="1724914"/>
            <a:chExt cx="174625" cy="111760"/>
          </a:xfrm>
        </p:grpSpPr>
        <p:sp>
          <p:nvSpPr>
            <p:cNvPr id="64" name="object 64" descr=""/>
            <p:cNvSpPr/>
            <p:nvPr/>
          </p:nvSpPr>
          <p:spPr>
            <a:xfrm>
              <a:off x="6089903" y="1731264"/>
              <a:ext cx="161925" cy="99060"/>
            </a:xfrm>
            <a:custGeom>
              <a:avLst/>
              <a:gdLst/>
              <a:ahLst/>
              <a:cxnLst/>
              <a:rect l="l" t="t" r="r" b="b"/>
              <a:pathLst>
                <a:path w="161925" h="99060">
                  <a:moveTo>
                    <a:pt x="161544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161544" y="9906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089903" y="1731264"/>
              <a:ext cx="161925" cy="99060"/>
            </a:xfrm>
            <a:custGeom>
              <a:avLst/>
              <a:gdLst/>
              <a:ahLst/>
              <a:cxnLst/>
              <a:rect l="l" t="t" r="r" b="b"/>
              <a:pathLst>
                <a:path w="161925" h="99060">
                  <a:moveTo>
                    <a:pt x="0" y="99060"/>
                  </a:moveTo>
                  <a:lnTo>
                    <a:pt x="161544" y="99060"/>
                  </a:lnTo>
                  <a:lnTo>
                    <a:pt x="161544" y="0"/>
                  </a:lnTo>
                  <a:lnTo>
                    <a:pt x="0" y="0"/>
                  </a:lnTo>
                  <a:lnTo>
                    <a:pt x="0" y="9906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7389621" y="1724914"/>
            <a:ext cx="174625" cy="111760"/>
            <a:chOff x="7389621" y="1724914"/>
            <a:chExt cx="174625" cy="111760"/>
          </a:xfrm>
        </p:grpSpPr>
        <p:sp>
          <p:nvSpPr>
            <p:cNvPr id="67" name="object 67" descr=""/>
            <p:cNvSpPr/>
            <p:nvPr/>
          </p:nvSpPr>
          <p:spPr>
            <a:xfrm>
              <a:off x="7395971" y="1731264"/>
              <a:ext cx="161925" cy="99060"/>
            </a:xfrm>
            <a:custGeom>
              <a:avLst/>
              <a:gdLst/>
              <a:ahLst/>
              <a:cxnLst/>
              <a:rect l="l" t="t" r="r" b="b"/>
              <a:pathLst>
                <a:path w="161925" h="99060">
                  <a:moveTo>
                    <a:pt x="161544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161544" y="99060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395971" y="1731264"/>
              <a:ext cx="161925" cy="99060"/>
            </a:xfrm>
            <a:custGeom>
              <a:avLst/>
              <a:gdLst/>
              <a:ahLst/>
              <a:cxnLst/>
              <a:rect l="l" t="t" r="r" b="b"/>
              <a:pathLst>
                <a:path w="161925" h="99060">
                  <a:moveTo>
                    <a:pt x="0" y="99060"/>
                  </a:moveTo>
                  <a:lnTo>
                    <a:pt x="161544" y="99060"/>
                  </a:lnTo>
                  <a:lnTo>
                    <a:pt x="161544" y="0"/>
                  </a:lnTo>
                  <a:lnTo>
                    <a:pt x="0" y="0"/>
                  </a:lnTo>
                  <a:lnTo>
                    <a:pt x="0" y="99060"/>
                  </a:lnTo>
                  <a:close/>
                </a:path>
              </a:pathLst>
            </a:custGeom>
            <a:ln w="12700">
              <a:solidFill>
                <a:srgbClr val="FFA7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6359652" y="1690878"/>
            <a:ext cx="8858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Chiny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+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Hong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Kong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602473" y="1638548"/>
            <a:ext cx="1343660" cy="42481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509"/>
              </a:spcBef>
            </a:pPr>
            <a:r>
              <a:rPr dirty="0" sz="900" spc="-10">
                <a:latin typeface="Calibri"/>
                <a:cs typeface="Calibri"/>
              </a:rPr>
              <a:t>pozostała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Azja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Wschodnia</a:t>
            </a:r>
            <a:r>
              <a:rPr dirty="0" baseline="27777" sz="900" spc="-15">
                <a:latin typeface="Calibri"/>
                <a:cs typeface="Calibri"/>
              </a:rPr>
              <a:t>1</a:t>
            </a:r>
            <a:endParaRPr baseline="27777" sz="9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455"/>
              </a:spcBef>
            </a:pP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Wartość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428353" y="208282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7%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19%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23%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21%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953497" y="208282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12%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14%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14%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0692383" y="208282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5%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12%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14%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15%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1217529" y="208282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9%</a:t>
            </a:r>
            <a:endParaRPr sz="10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9%</a:t>
            </a:r>
            <a:endParaRPr sz="10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9%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428353" y="311914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5%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16%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18%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22%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9953497" y="311914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9%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13%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14%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0692383" y="311914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3%</a:t>
            </a:r>
            <a:endParaRPr sz="10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8%</a:t>
            </a:r>
            <a:endParaRPr sz="100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9%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12%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1249532" y="3119145"/>
            <a:ext cx="168910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4%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7%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7%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428353" y="4165244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8%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40%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46%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46%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953497" y="4165244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19%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20%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21%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22%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0692383" y="4165244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7%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29%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34%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37%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1217529" y="4165244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18%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15%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16%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9428353" y="520162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24%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33%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38%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37%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9953497" y="520162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19%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23%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22%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25%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692383" y="520162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17%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21%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22%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23%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1217529" y="5201625"/>
            <a:ext cx="233045" cy="91948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13%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14%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13%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5" b="1">
                <a:solidFill>
                  <a:srgbClr val="FFA7A7"/>
                </a:solidFill>
                <a:latin typeface="Calibri"/>
                <a:cs typeface="Calibri"/>
              </a:rPr>
              <a:t>16%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5541264" y="3064764"/>
            <a:ext cx="6038215" cy="0"/>
          </a:xfrm>
          <a:custGeom>
            <a:avLst/>
            <a:gdLst/>
            <a:ahLst/>
            <a:cxnLst/>
            <a:rect l="l" t="t" r="r" b="b"/>
            <a:pathLst>
              <a:path w="6038215" h="0">
                <a:moveTo>
                  <a:pt x="0" y="0"/>
                </a:moveTo>
                <a:lnTo>
                  <a:pt x="6037707" y="0"/>
                </a:lnTo>
              </a:path>
            </a:pathLst>
          </a:custGeom>
          <a:ln w="6350">
            <a:solidFill>
              <a:srgbClr val="5858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5541264" y="4165091"/>
            <a:ext cx="6038215" cy="0"/>
          </a:xfrm>
          <a:custGeom>
            <a:avLst/>
            <a:gdLst/>
            <a:ahLst/>
            <a:cxnLst/>
            <a:rect l="l" t="t" r="r" b="b"/>
            <a:pathLst>
              <a:path w="6038215" h="0">
                <a:moveTo>
                  <a:pt x="0" y="0"/>
                </a:moveTo>
                <a:lnTo>
                  <a:pt x="6037707" y="0"/>
                </a:lnTo>
              </a:path>
            </a:pathLst>
          </a:custGeom>
          <a:ln w="6350">
            <a:solidFill>
              <a:srgbClr val="5858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5541264" y="5199888"/>
            <a:ext cx="6038215" cy="0"/>
          </a:xfrm>
          <a:custGeom>
            <a:avLst/>
            <a:gdLst/>
            <a:ahLst/>
            <a:cxnLst/>
            <a:rect l="l" t="t" r="r" b="b"/>
            <a:pathLst>
              <a:path w="6038215" h="0">
                <a:moveTo>
                  <a:pt x="0" y="0"/>
                </a:moveTo>
                <a:lnTo>
                  <a:pt x="6037707" y="0"/>
                </a:lnTo>
              </a:path>
            </a:pathLst>
          </a:custGeom>
          <a:ln w="6350">
            <a:solidFill>
              <a:srgbClr val="58585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90" name="object 90" descr=""/>
          <p:cNvGrpSpPr/>
          <p:nvPr/>
        </p:nvGrpSpPr>
        <p:grpSpPr>
          <a:xfrm>
            <a:off x="5538047" y="1694603"/>
            <a:ext cx="305435" cy="234950"/>
            <a:chOff x="5538047" y="1694603"/>
            <a:chExt cx="305435" cy="234950"/>
          </a:xfrm>
        </p:grpSpPr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8047" y="1694603"/>
              <a:ext cx="305162" cy="23489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8027" y="1714499"/>
              <a:ext cx="214884" cy="144779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5556376" y="1712848"/>
              <a:ext cx="218440" cy="147955"/>
            </a:xfrm>
            <a:custGeom>
              <a:avLst/>
              <a:gdLst/>
              <a:ahLst/>
              <a:cxnLst/>
              <a:rect l="l" t="t" r="r" b="b"/>
              <a:pathLst>
                <a:path w="218439" h="147955">
                  <a:moveTo>
                    <a:pt x="0" y="147954"/>
                  </a:moveTo>
                  <a:lnTo>
                    <a:pt x="218059" y="147954"/>
                  </a:lnTo>
                  <a:lnTo>
                    <a:pt x="218059" y="0"/>
                  </a:lnTo>
                  <a:lnTo>
                    <a:pt x="0" y="0"/>
                  </a:lnTo>
                  <a:lnTo>
                    <a:pt x="0" y="14795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2.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31535" y="1175003"/>
            <a:ext cx="6280785" cy="5095240"/>
          </a:xfrm>
          <a:custGeom>
            <a:avLst/>
            <a:gdLst/>
            <a:ahLst/>
            <a:cxnLst/>
            <a:rect l="l" t="t" r="r" b="b"/>
            <a:pathLst>
              <a:path w="6280784" h="5095240">
                <a:moveTo>
                  <a:pt x="0" y="5094732"/>
                </a:moveTo>
                <a:lnTo>
                  <a:pt x="6280404" y="5094732"/>
                </a:lnTo>
                <a:lnTo>
                  <a:pt x="6280404" y="0"/>
                </a:lnTo>
                <a:lnTo>
                  <a:pt x="0" y="0"/>
                </a:lnTo>
                <a:lnTo>
                  <a:pt x="0" y="509473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52118" y="382650"/>
            <a:ext cx="1384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C00000"/>
                </a:solidFill>
                <a:latin typeface="Tahoma"/>
                <a:cs typeface="Tahoma"/>
              </a:rPr>
              <a:t>Deglobalizacja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52118" y="626490"/>
            <a:ext cx="62141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Tahoma"/>
                <a:cs typeface="Tahoma"/>
              </a:rPr>
              <a:t>Pełny</a:t>
            </a:r>
            <a:r>
              <a:rPr dirty="0" sz="1400" spc="1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reshoring</a:t>
            </a:r>
            <a:r>
              <a:rPr dirty="0" sz="1400" spc="1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produkcji</a:t>
            </a:r>
            <a:r>
              <a:rPr dirty="0" sz="1400" spc="9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strategicznych</a:t>
            </a:r>
            <a:r>
              <a:rPr dirty="0" sz="1400" spc="8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wyrobów</a:t>
            </a:r>
            <a:r>
              <a:rPr dirty="0" sz="1400" spc="14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byłby</a:t>
            </a:r>
            <a:r>
              <a:rPr dirty="0" sz="1400" spc="1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bardzo</a:t>
            </a:r>
            <a:r>
              <a:rPr dirty="0" sz="1400" spc="13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kosztowny…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550777" y="6590486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99973" y="6375603"/>
            <a:ext cx="10988675" cy="48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Bangladesz,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Indie,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Indonezja,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Kambodża,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Korea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Płd.,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Laos,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Sri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Lanka,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Mjanma,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Malezja,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Papua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Nowa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Gwinea,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Filipiny,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Pakistan,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Singapur,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Tajlandia,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Tajwan,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Wietnam</a:t>
            </a:r>
            <a:r>
              <a:rPr dirty="0" sz="750" spc="240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Trzeba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brać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poprawkę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 fakt,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że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przedstawione na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tym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slajdzie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 nie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oddają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różnic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strukturze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handlu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poziomie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wąskich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kategorii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produktowych,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gdzie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import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Azji </a:t>
            </a:r>
            <a:r>
              <a:rPr dirty="0" sz="750" spc="-10">
                <a:latin typeface="Calibri"/>
                <a:cs typeface="Calibri"/>
              </a:rPr>
              <a:t>koncentruje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się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często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relatywnie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prostszych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(i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przez to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siłą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rzeczy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tańszych)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wyrobach,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podczas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gdy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produkcja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Europie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obejmuje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zazwyczaj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wyroby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bardziej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zaawansowane </a:t>
            </a:r>
            <a:r>
              <a:rPr dirty="0" sz="750">
                <a:latin typeface="Calibri"/>
                <a:cs typeface="Calibri"/>
              </a:rPr>
              <a:t>(i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przez to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naturalny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sposób</a:t>
            </a:r>
            <a:r>
              <a:rPr dirty="0" sz="750" spc="-10">
                <a:latin typeface="Calibri"/>
                <a:cs typeface="Calibri"/>
              </a:rPr>
              <a:t> droższe).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Nie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zmienia</a:t>
            </a:r>
            <a:r>
              <a:rPr dirty="0" sz="750" spc="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to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faktu,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że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koszty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produkcji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porównywalnych wyrobów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 Azji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względem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Unii </a:t>
            </a:r>
            <a:r>
              <a:rPr dirty="0" sz="750" spc="-10">
                <a:latin typeface="Calibri"/>
                <a:cs typeface="Calibri"/>
              </a:rPr>
              <a:t>Europejskiej </a:t>
            </a:r>
            <a:r>
              <a:rPr dirty="0" sz="750">
                <a:latin typeface="Calibri"/>
                <a:cs typeface="Calibri"/>
              </a:rPr>
              <a:t>są w </a:t>
            </a:r>
            <a:r>
              <a:rPr dirty="0" sz="750" spc="-10">
                <a:latin typeface="Calibri"/>
                <a:cs typeface="Calibri"/>
              </a:rPr>
              <a:t>wyszczególnionych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szerokich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kategoriach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produktowych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zazwyczaj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kilkadziesiąt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procent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niższe.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Eurostat,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0059" y="1175003"/>
            <a:ext cx="4628515" cy="509651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just" marL="258445">
              <a:lnSpc>
                <a:spcPct val="100000"/>
              </a:lnSpc>
              <a:spcBef>
                <a:spcPts val="32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Pełny</a:t>
            </a:r>
            <a:r>
              <a:rPr dirty="0" sz="1100" spc="39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reshoring</a:t>
            </a:r>
            <a:r>
              <a:rPr dirty="0" sz="1100" spc="40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produkcji</a:t>
            </a:r>
            <a:r>
              <a:rPr dirty="0" sz="1100" spc="39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do</a:t>
            </a:r>
            <a:r>
              <a:rPr dirty="0" sz="1100" spc="38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UE-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27</a:t>
            </a:r>
            <a:r>
              <a:rPr dirty="0" sz="1100" spc="40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musiałby</a:t>
            </a:r>
            <a:r>
              <a:rPr dirty="0" sz="1100" spc="39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wiązać</a:t>
            </a:r>
            <a:r>
              <a:rPr dirty="0" sz="1100" spc="39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się</a:t>
            </a:r>
            <a:r>
              <a:rPr dirty="0" sz="1100" spc="39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albo</a:t>
            </a:r>
            <a:r>
              <a:rPr dirty="0" sz="1100" spc="37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ze</a:t>
            </a:r>
            <a:endParaRPr sz="1100">
              <a:latin typeface="Calibri"/>
              <a:cs typeface="Calibri"/>
            </a:endParaRPr>
          </a:p>
          <a:p>
            <a:pPr algn="just" marL="258445">
              <a:lnSpc>
                <a:spcPct val="100000"/>
              </a:lnSpc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znaczącym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wzrostem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cen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produktów,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albo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</a:t>
            </a:r>
            <a:r>
              <a:rPr dirty="0" sz="1100" spc="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koniecznością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dopłat</a:t>
            </a:r>
            <a:endParaRPr sz="1100">
              <a:latin typeface="Calibri"/>
              <a:cs typeface="Calibri"/>
            </a:endParaRPr>
          </a:p>
          <a:p>
            <a:pPr algn="just" marL="429259" marR="240029" indent="-17145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Silne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uzależnienie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Unii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Europejskiej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innych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Azji </a:t>
            </a:r>
            <a:r>
              <a:rPr dirty="0" sz="1000" spc="-2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Wschodniej</a:t>
            </a:r>
            <a:r>
              <a:rPr dirty="0" sz="1000" spc="2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obejmuje</a:t>
            </a:r>
            <a:r>
              <a:rPr dirty="0" sz="1000" spc="2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obecnie</a:t>
            </a:r>
            <a:r>
              <a:rPr dirty="0" sz="1000" spc="2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szereg</a:t>
            </a:r>
            <a:r>
              <a:rPr dirty="0" sz="1000" spc="28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produktów</a:t>
            </a:r>
            <a:r>
              <a:rPr dirty="0" sz="1000" spc="2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kluczowych</a:t>
            </a:r>
            <a:r>
              <a:rPr dirty="0" sz="1000" spc="280">
                <a:latin typeface="Calibri"/>
                <a:cs typeface="Calibri"/>
              </a:rPr>
              <a:t>  </a:t>
            </a:r>
            <a:r>
              <a:rPr dirty="0" sz="1000" spc="-25">
                <a:latin typeface="Calibri"/>
                <a:cs typeface="Calibri"/>
              </a:rPr>
              <a:t>dla</a:t>
            </a:r>
            <a:r>
              <a:rPr dirty="0" sz="1000">
                <a:latin typeface="Calibri"/>
                <a:cs typeface="Calibri"/>
              </a:rPr>
              <a:t> 	codziennego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funkcjonowania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gospodarki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społeczeństwa,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szczególności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elektronikę (nie tylko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użytkową,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profesjonalną,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 części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	jej</a:t>
            </a:r>
            <a:r>
              <a:rPr dirty="0" sz="1000" spc="2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montażu),</a:t>
            </a:r>
            <a:r>
              <a:rPr dirty="0" sz="1000" spc="2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odzież</a:t>
            </a:r>
            <a:r>
              <a:rPr dirty="0" sz="1000" spc="2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obuwie,</a:t>
            </a:r>
            <a:r>
              <a:rPr dirty="0" sz="1000" spc="2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wyposażenie</a:t>
            </a:r>
            <a:r>
              <a:rPr dirty="0" sz="1000" spc="2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elektryczne</a:t>
            </a:r>
            <a:r>
              <a:rPr dirty="0" sz="1000" spc="270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(sprzęt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oświetleniowy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AGD,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baterie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akumulatory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silniki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elektryczne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części),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substancje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wykorzystywane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leków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(tzw.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podstawowe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czynne),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sprzęt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medyczny,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maszyny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ogólnego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przeznaczenia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meble.</a:t>
            </a:r>
            <a:endParaRPr sz="1000">
              <a:latin typeface="Calibri"/>
              <a:cs typeface="Calibri"/>
            </a:endParaRPr>
          </a:p>
          <a:p>
            <a:pPr algn="just" marL="430530" marR="240665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większości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wymienionych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kategorii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produktów,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ceny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importu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kilkadziesiąt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reguły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przedziale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10-</a:t>
            </a:r>
            <a:r>
              <a:rPr dirty="0" sz="1000">
                <a:latin typeface="Calibri"/>
                <a:cs typeface="Calibri"/>
              </a:rPr>
              <a:t>50%)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niższe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od</a:t>
            </a:r>
            <a:r>
              <a:rPr dirty="0" sz="1000">
                <a:latin typeface="Calibri"/>
                <a:cs typeface="Calibri"/>
              </a:rPr>
              <a:t> średnich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obrocie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tymi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samymi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kategoriami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samymi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krajami UE-</a:t>
            </a:r>
            <a:r>
              <a:rPr dirty="0" sz="1000">
                <a:latin typeface="Calibri"/>
                <a:cs typeface="Calibri"/>
              </a:rPr>
              <a:t>27.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tej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relacji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daje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pewne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wyobrażenie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odnośnie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tego,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silny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produktów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towarów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mógłby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przynieść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pełny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reshoring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ich</a:t>
            </a:r>
            <a:r>
              <a:rPr dirty="0" sz="1000">
                <a:latin typeface="Calibri"/>
                <a:cs typeface="Calibri"/>
              </a:rPr>
              <a:t> wytwarzania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terytorium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Wspólnoty</a:t>
            </a:r>
            <a:r>
              <a:rPr dirty="0" baseline="25641" sz="975">
                <a:latin typeface="Calibri"/>
                <a:cs typeface="Calibri"/>
              </a:rPr>
              <a:t>2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Znaczna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część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produktów </a:t>
            </a:r>
            <a:r>
              <a:rPr dirty="0" sz="1000">
                <a:latin typeface="Calibri"/>
                <a:cs typeface="Calibri"/>
              </a:rPr>
              <a:t>byłaby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niekonkurencyjna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kosztowo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rynkach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pozaunijnych.</a:t>
            </a:r>
            <a:endParaRPr sz="1000">
              <a:latin typeface="Calibri"/>
              <a:cs typeface="Calibri"/>
            </a:endParaRPr>
          </a:p>
          <a:p>
            <a:pPr algn="just" marL="429259" marR="241300" indent="-17145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430530" algn="l"/>
              </a:tabLst>
            </a:pPr>
            <a:r>
              <a:rPr dirty="0" sz="1000">
                <a:latin typeface="Calibri"/>
                <a:cs typeface="Calibri"/>
              </a:rPr>
              <a:t>Alternatywą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produktów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byłyby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dopłaty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producentów,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wyrównujące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różnicę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kosztem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wytworzenia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ceną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rynkową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konkurencyjną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względem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wyrobów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Azji.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 ile 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odniesieniu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 </a:t>
            </a:r>
            <a:r>
              <a:rPr dirty="0" sz="1000" spc="-10">
                <a:latin typeface="Calibri"/>
                <a:cs typeface="Calibri"/>
              </a:rPr>
              <a:t>produktów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konsumpcyjnych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działania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prawdopodobne,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nabierają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istotności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kontekście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wyrobów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strategicznym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znaczeniu.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Najlepszym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przykładem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substancje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leków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ile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wyrobów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finalnych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rozwinięta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samej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Unii,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źródłem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surowców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>
                <a:latin typeface="Calibri"/>
                <a:cs typeface="Calibri"/>
              </a:rPr>
              <a:t> 	materiałów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(szacuje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się, </a:t>
            </a:r>
            <a:r>
              <a:rPr dirty="0" sz="1000" spc="-2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pochodzi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stamtąd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80-</a:t>
            </a:r>
            <a:r>
              <a:rPr dirty="0" sz="1000">
                <a:latin typeface="Calibri"/>
                <a:cs typeface="Calibri"/>
              </a:rPr>
              <a:t>90%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podaży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substancji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czynnych).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Obecnie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trwają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intensywne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nad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zwiększeniem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niezależności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Unii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od</a:t>
            </a:r>
            <a:r>
              <a:rPr dirty="0" sz="1000">
                <a:latin typeface="Calibri"/>
                <a:cs typeface="Calibri"/>
              </a:rPr>
              <a:t> 	tego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importu,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utrzymaniu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przystępnego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poziomu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powszechnej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dostępności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leków,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dopłaty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wyrównawcze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elementem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mocno 	postulowanym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przemysł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farmaceutyczny.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5541264" y="1633727"/>
            <a:ext cx="6038215" cy="0"/>
          </a:xfrm>
          <a:custGeom>
            <a:avLst/>
            <a:gdLst/>
            <a:ahLst/>
            <a:cxnLst/>
            <a:rect l="l" t="t" r="r" b="b"/>
            <a:pathLst>
              <a:path w="6038215" h="0">
                <a:moveTo>
                  <a:pt x="0" y="0"/>
                </a:moveTo>
                <a:lnTo>
                  <a:pt x="6037707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5538047" y="1694603"/>
            <a:ext cx="305435" cy="234950"/>
            <a:chOff x="5538047" y="1694603"/>
            <a:chExt cx="305435" cy="23495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8047" y="1694603"/>
              <a:ext cx="305162" cy="23489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8027" y="1714499"/>
              <a:ext cx="214884" cy="144779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556376" y="1712848"/>
              <a:ext cx="218440" cy="147955"/>
            </a:xfrm>
            <a:custGeom>
              <a:avLst/>
              <a:gdLst/>
              <a:ahLst/>
              <a:cxnLst/>
              <a:rect l="l" t="t" r="r" b="b"/>
              <a:pathLst>
                <a:path w="218439" h="147955">
                  <a:moveTo>
                    <a:pt x="0" y="147954"/>
                  </a:moveTo>
                  <a:lnTo>
                    <a:pt x="218059" y="147954"/>
                  </a:lnTo>
                  <a:lnTo>
                    <a:pt x="218059" y="0"/>
                  </a:lnTo>
                  <a:lnTo>
                    <a:pt x="0" y="0"/>
                  </a:lnTo>
                  <a:lnTo>
                    <a:pt x="0" y="14795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5559552" y="2735579"/>
            <a:ext cx="6045835" cy="1082675"/>
            <a:chOff x="5559552" y="2735579"/>
            <a:chExt cx="6045835" cy="1082675"/>
          </a:xfrm>
        </p:grpSpPr>
        <p:sp>
          <p:nvSpPr>
            <p:cNvPr id="19" name="object 19" descr=""/>
            <p:cNvSpPr/>
            <p:nvPr/>
          </p:nvSpPr>
          <p:spPr>
            <a:xfrm>
              <a:off x="5628132" y="2735579"/>
              <a:ext cx="1205865" cy="1077595"/>
            </a:xfrm>
            <a:custGeom>
              <a:avLst/>
              <a:gdLst/>
              <a:ahLst/>
              <a:cxnLst/>
              <a:rect l="l" t="t" r="r" b="b"/>
              <a:pathLst>
                <a:path w="1205865" h="1077595">
                  <a:moveTo>
                    <a:pt x="198120" y="0"/>
                  </a:moveTo>
                  <a:lnTo>
                    <a:pt x="0" y="0"/>
                  </a:lnTo>
                  <a:lnTo>
                    <a:pt x="0" y="1077468"/>
                  </a:lnTo>
                  <a:lnTo>
                    <a:pt x="198120" y="1077468"/>
                  </a:lnTo>
                  <a:lnTo>
                    <a:pt x="198120" y="0"/>
                  </a:lnTo>
                  <a:close/>
                </a:path>
                <a:path w="1205865" h="1077595">
                  <a:moveTo>
                    <a:pt x="533400" y="298704"/>
                  </a:moveTo>
                  <a:lnTo>
                    <a:pt x="335280" y="298704"/>
                  </a:lnTo>
                  <a:lnTo>
                    <a:pt x="335280" y="1077468"/>
                  </a:lnTo>
                  <a:lnTo>
                    <a:pt x="533400" y="1077468"/>
                  </a:lnTo>
                  <a:lnTo>
                    <a:pt x="533400" y="298704"/>
                  </a:lnTo>
                  <a:close/>
                </a:path>
                <a:path w="1205865" h="1077595">
                  <a:moveTo>
                    <a:pt x="870204" y="381000"/>
                  </a:moveTo>
                  <a:lnTo>
                    <a:pt x="672084" y="381000"/>
                  </a:lnTo>
                  <a:lnTo>
                    <a:pt x="672084" y="1077468"/>
                  </a:lnTo>
                  <a:lnTo>
                    <a:pt x="870204" y="1077468"/>
                  </a:lnTo>
                  <a:lnTo>
                    <a:pt x="870204" y="381000"/>
                  </a:lnTo>
                  <a:close/>
                </a:path>
                <a:path w="1205865" h="1077595">
                  <a:moveTo>
                    <a:pt x="1205484" y="562356"/>
                  </a:moveTo>
                  <a:lnTo>
                    <a:pt x="1007364" y="562356"/>
                  </a:lnTo>
                  <a:lnTo>
                    <a:pt x="1007364" y="1077468"/>
                  </a:lnTo>
                  <a:lnTo>
                    <a:pt x="1205484" y="1077468"/>
                  </a:lnTo>
                  <a:lnTo>
                    <a:pt x="1205484" y="56235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972300" y="3310127"/>
              <a:ext cx="2212975" cy="502920"/>
            </a:xfrm>
            <a:custGeom>
              <a:avLst/>
              <a:gdLst/>
              <a:ahLst/>
              <a:cxnLst/>
              <a:rect l="l" t="t" r="r" b="b"/>
              <a:pathLst>
                <a:path w="2212975" h="502920">
                  <a:moveTo>
                    <a:pt x="196596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96596" y="502920"/>
                  </a:lnTo>
                  <a:lnTo>
                    <a:pt x="196596" y="0"/>
                  </a:lnTo>
                  <a:close/>
                </a:path>
                <a:path w="2212975" h="502920">
                  <a:moveTo>
                    <a:pt x="533400" y="19812"/>
                  </a:moveTo>
                  <a:lnTo>
                    <a:pt x="335280" y="19812"/>
                  </a:lnTo>
                  <a:lnTo>
                    <a:pt x="335280" y="502920"/>
                  </a:lnTo>
                  <a:lnTo>
                    <a:pt x="533400" y="502920"/>
                  </a:lnTo>
                  <a:lnTo>
                    <a:pt x="533400" y="19812"/>
                  </a:lnTo>
                  <a:close/>
                </a:path>
                <a:path w="2212975" h="502920">
                  <a:moveTo>
                    <a:pt x="868680" y="76200"/>
                  </a:moveTo>
                  <a:lnTo>
                    <a:pt x="670560" y="76200"/>
                  </a:lnTo>
                  <a:lnTo>
                    <a:pt x="670560" y="502920"/>
                  </a:lnTo>
                  <a:lnTo>
                    <a:pt x="868680" y="502920"/>
                  </a:lnTo>
                  <a:lnTo>
                    <a:pt x="868680" y="76200"/>
                  </a:lnTo>
                  <a:close/>
                </a:path>
                <a:path w="2212975" h="502920">
                  <a:moveTo>
                    <a:pt x="1205484" y="88392"/>
                  </a:moveTo>
                  <a:lnTo>
                    <a:pt x="1007364" y="88392"/>
                  </a:lnTo>
                  <a:lnTo>
                    <a:pt x="1007364" y="502920"/>
                  </a:lnTo>
                  <a:lnTo>
                    <a:pt x="1205484" y="502920"/>
                  </a:lnTo>
                  <a:lnTo>
                    <a:pt x="1205484" y="88392"/>
                  </a:lnTo>
                  <a:close/>
                </a:path>
                <a:path w="2212975" h="502920">
                  <a:moveTo>
                    <a:pt x="1540764" y="192024"/>
                  </a:moveTo>
                  <a:lnTo>
                    <a:pt x="1342644" y="192024"/>
                  </a:lnTo>
                  <a:lnTo>
                    <a:pt x="1342644" y="502920"/>
                  </a:lnTo>
                  <a:lnTo>
                    <a:pt x="1540764" y="502920"/>
                  </a:lnTo>
                  <a:lnTo>
                    <a:pt x="1540764" y="192024"/>
                  </a:lnTo>
                  <a:close/>
                </a:path>
                <a:path w="2212975" h="502920">
                  <a:moveTo>
                    <a:pt x="1876044" y="233172"/>
                  </a:moveTo>
                  <a:lnTo>
                    <a:pt x="1679448" y="233172"/>
                  </a:lnTo>
                  <a:lnTo>
                    <a:pt x="1679448" y="502920"/>
                  </a:lnTo>
                  <a:lnTo>
                    <a:pt x="1876044" y="502920"/>
                  </a:lnTo>
                  <a:lnTo>
                    <a:pt x="1876044" y="233172"/>
                  </a:lnTo>
                  <a:close/>
                </a:path>
                <a:path w="2212975" h="502920">
                  <a:moveTo>
                    <a:pt x="2212848" y="240804"/>
                  </a:moveTo>
                  <a:lnTo>
                    <a:pt x="2014728" y="240804"/>
                  </a:lnTo>
                  <a:lnTo>
                    <a:pt x="2014728" y="502920"/>
                  </a:lnTo>
                  <a:lnTo>
                    <a:pt x="2212848" y="502920"/>
                  </a:lnTo>
                  <a:lnTo>
                    <a:pt x="2212848" y="2408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323832" y="3578351"/>
              <a:ext cx="2212975" cy="234950"/>
            </a:xfrm>
            <a:custGeom>
              <a:avLst/>
              <a:gdLst/>
              <a:ahLst/>
              <a:cxnLst/>
              <a:rect l="l" t="t" r="r" b="b"/>
              <a:pathLst>
                <a:path w="2212975" h="234950">
                  <a:moveTo>
                    <a:pt x="196596" y="0"/>
                  </a:moveTo>
                  <a:lnTo>
                    <a:pt x="0" y="0"/>
                  </a:lnTo>
                  <a:lnTo>
                    <a:pt x="0" y="234696"/>
                  </a:lnTo>
                  <a:lnTo>
                    <a:pt x="196596" y="234696"/>
                  </a:lnTo>
                  <a:lnTo>
                    <a:pt x="196596" y="0"/>
                  </a:lnTo>
                  <a:close/>
                </a:path>
                <a:path w="2212975" h="234950">
                  <a:moveTo>
                    <a:pt x="533400" y="18288"/>
                  </a:moveTo>
                  <a:lnTo>
                    <a:pt x="335280" y="18288"/>
                  </a:lnTo>
                  <a:lnTo>
                    <a:pt x="335280" y="234696"/>
                  </a:lnTo>
                  <a:lnTo>
                    <a:pt x="533400" y="234696"/>
                  </a:lnTo>
                  <a:lnTo>
                    <a:pt x="533400" y="18288"/>
                  </a:lnTo>
                  <a:close/>
                </a:path>
                <a:path w="2212975" h="234950">
                  <a:moveTo>
                    <a:pt x="868680" y="22860"/>
                  </a:moveTo>
                  <a:lnTo>
                    <a:pt x="670560" y="22860"/>
                  </a:lnTo>
                  <a:lnTo>
                    <a:pt x="670560" y="234696"/>
                  </a:lnTo>
                  <a:lnTo>
                    <a:pt x="868680" y="234696"/>
                  </a:lnTo>
                  <a:lnTo>
                    <a:pt x="868680" y="22860"/>
                  </a:lnTo>
                  <a:close/>
                </a:path>
                <a:path w="2212975" h="234950">
                  <a:moveTo>
                    <a:pt x="1203960" y="39624"/>
                  </a:moveTo>
                  <a:lnTo>
                    <a:pt x="1007364" y="39624"/>
                  </a:lnTo>
                  <a:lnTo>
                    <a:pt x="1007364" y="234696"/>
                  </a:lnTo>
                  <a:lnTo>
                    <a:pt x="1203960" y="234696"/>
                  </a:lnTo>
                  <a:lnTo>
                    <a:pt x="1203960" y="39624"/>
                  </a:lnTo>
                  <a:close/>
                </a:path>
                <a:path w="2212975" h="234950">
                  <a:moveTo>
                    <a:pt x="1540764" y="42672"/>
                  </a:moveTo>
                  <a:lnTo>
                    <a:pt x="1342644" y="42672"/>
                  </a:lnTo>
                  <a:lnTo>
                    <a:pt x="1342644" y="234696"/>
                  </a:lnTo>
                  <a:lnTo>
                    <a:pt x="1540764" y="234696"/>
                  </a:lnTo>
                  <a:lnTo>
                    <a:pt x="1540764" y="42672"/>
                  </a:lnTo>
                  <a:close/>
                </a:path>
                <a:path w="2212975" h="234950">
                  <a:moveTo>
                    <a:pt x="1876044" y="44196"/>
                  </a:moveTo>
                  <a:lnTo>
                    <a:pt x="1679448" y="44196"/>
                  </a:lnTo>
                  <a:lnTo>
                    <a:pt x="1679448" y="234696"/>
                  </a:lnTo>
                  <a:lnTo>
                    <a:pt x="1876044" y="234696"/>
                  </a:lnTo>
                  <a:lnTo>
                    <a:pt x="1876044" y="44196"/>
                  </a:lnTo>
                  <a:close/>
                </a:path>
                <a:path w="2212975" h="234950">
                  <a:moveTo>
                    <a:pt x="2212848" y="50292"/>
                  </a:moveTo>
                  <a:lnTo>
                    <a:pt x="2014728" y="50292"/>
                  </a:lnTo>
                  <a:lnTo>
                    <a:pt x="2014728" y="234696"/>
                  </a:lnTo>
                  <a:lnTo>
                    <a:pt x="2212848" y="234696"/>
                  </a:lnTo>
                  <a:lnTo>
                    <a:pt x="2212848" y="50292"/>
                  </a:lnTo>
                  <a:close/>
                </a:path>
              </a:pathLst>
            </a:custGeom>
            <a:solidFill>
              <a:srgbClr val="FF79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59552" y="3813047"/>
              <a:ext cx="6045835" cy="0"/>
            </a:xfrm>
            <a:custGeom>
              <a:avLst/>
              <a:gdLst/>
              <a:ahLst/>
              <a:cxnLst/>
              <a:rect l="l" t="t" r="r" b="b"/>
              <a:pathLst>
                <a:path w="6045834" h="0">
                  <a:moveTo>
                    <a:pt x="0" y="0"/>
                  </a:moveTo>
                  <a:lnTo>
                    <a:pt x="604570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568693" y="3079191"/>
            <a:ext cx="9861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5555" sz="1500">
                <a:latin typeface="Calibri"/>
                <a:cs typeface="Calibri"/>
              </a:rPr>
              <a:t>101%</a:t>
            </a:r>
            <a:r>
              <a:rPr dirty="0" baseline="5555" sz="1500" spc="6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99%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baseline="-8333" sz="1500" spc="-37">
                <a:latin typeface="Calibri"/>
                <a:cs typeface="Calibri"/>
              </a:rPr>
              <a:t>95%</a:t>
            </a:r>
            <a:endParaRPr baseline="-8333" sz="15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633716" y="3155695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84%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969631" y="3168776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81%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305800" y="3272790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61%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641715" y="3313557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53%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977630" y="3321177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51%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313418" y="3347720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46%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623932" y="3370834"/>
            <a:ext cx="12903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2777" sz="1500">
                <a:latin typeface="Calibri"/>
                <a:cs typeface="Calibri"/>
              </a:rPr>
              <a:t>43%</a:t>
            </a:r>
            <a:r>
              <a:rPr dirty="0" baseline="2777" sz="1500" spc="33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42%</a:t>
            </a:r>
            <a:r>
              <a:rPr dirty="0" sz="1000" spc="220">
                <a:latin typeface="Calibri"/>
                <a:cs typeface="Calibri"/>
              </a:rPr>
              <a:t>  </a:t>
            </a:r>
            <a:r>
              <a:rPr dirty="0" baseline="-8333" sz="1500">
                <a:latin typeface="Calibri"/>
                <a:cs typeface="Calibri"/>
              </a:rPr>
              <a:t>38%</a:t>
            </a:r>
            <a:r>
              <a:rPr dirty="0" baseline="-8333" sz="1500" spc="330">
                <a:latin typeface="Calibri"/>
                <a:cs typeface="Calibri"/>
              </a:rPr>
              <a:t>  </a:t>
            </a:r>
            <a:r>
              <a:rPr dirty="0" baseline="-8333" sz="1500" spc="-37">
                <a:latin typeface="Calibri"/>
                <a:cs typeface="Calibri"/>
              </a:rPr>
              <a:t>38%</a:t>
            </a:r>
            <a:endParaRPr baseline="-8333" sz="15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993246" y="3398266"/>
            <a:ext cx="5670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baseline="2777" sz="1500">
                <a:latin typeface="Calibri"/>
                <a:cs typeface="Calibri"/>
              </a:rPr>
              <a:t>37%</a:t>
            </a:r>
            <a:r>
              <a:rPr dirty="0" baseline="2777" sz="1500" spc="330">
                <a:latin typeface="Calibri"/>
                <a:cs typeface="Calibri"/>
              </a:rPr>
              <a:t>  </a:t>
            </a:r>
            <a:r>
              <a:rPr dirty="0" sz="1000" spc="-25">
                <a:latin typeface="Calibri"/>
                <a:cs typeface="Calibri"/>
              </a:rPr>
              <a:t>36%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583935" y="4180604"/>
            <a:ext cx="304800" cy="10502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r" marR="508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Elementy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10">
                <a:latin typeface="Calibri"/>
                <a:cs typeface="Calibri"/>
              </a:rPr>
              <a:t>elektroniczne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(26.1)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996939" y="4180942"/>
            <a:ext cx="152400" cy="14236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Urządzenia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optyczne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(26.7)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333108" y="4179611"/>
            <a:ext cx="152400" cy="75438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Obuwie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(15.2)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669023" y="4179959"/>
            <a:ext cx="152400" cy="7524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Tkaniny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(13.2)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005192" y="4180762"/>
            <a:ext cx="152400" cy="145288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Sprzęt </a:t>
            </a:r>
            <a:r>
              <a:rPr dirty="0" sz="1000" spc="-10">
                <a:latin typeface="Calibri"/>
                <a:cs typeface="Calibri"/>
              </a:rPr>
              <a:t>oświetleniowy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(27.4)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340879" y="4179867"/>
            <a:ext cx="152400" cy="14338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 sz="1000">
                <a:latin typeface="Calibri"/>
                <a:cs typeface="Calibri"/>
              </a:rPr>
              <a:t>Sprzęt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komputerowy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(26.2)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677277" y="4179740"/>
            <a:ext cx="152400" cy="6991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Odzież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(14.1)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013572" y="4180309"/>
            <a:ext cx="152400" cy="11652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Sprzęt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telekom.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(26.3)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272653" y="4180240"/>
            <a:ext cx="304800" cy="12642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r" marR="5080">
              <a:lnSpc>
                <a:spcPts val="1045"/>
              </a:lnSpc>
            </a:pPr>
            <a:r>
              <a:rPr dirty="0" sz="1000" spc="-10">
                <a:latin typeface="Calibri"/>
                <a:cs typeface="Calibri"/>
              </a:rPr>
              <a:t>Podstawowe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substancje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10">
                <a:latin typeface="Calibri"/>
                <a:cs typeface="Calibri"/>
              </a:rPr>
              <a:t>farmaceutyczne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(21.1)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685656" y="4179323"/>
            <a:ext cx="152400" cy="5562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RTV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(26.4)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021826" y="4179301"/>
            <a:ext cx="152400" cy="5854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AGD</a:t>
            </a:r>
            <a:r>
              <a:rPr dirty="0" sz="1000" spc="-10">
                <a:latin typeface="Calibri"/>
                <a:cs typeface="Calibri"/>
              </a:rPr>
              <a:t> (27.5)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357741" y="4180747"/>
            <a:ext cx="152400" cy="12274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Sprzęt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medyczny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(32.5)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9693909" y="4179937"/>
            <a:ext cx="152400" cy="1290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Odlewy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metalowe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(24.5)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030079" y="4180747"/>
            <a:ext cx="152400" cy="14649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Baterie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akumulatory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(27.2)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289158" y="4180609"/>
            <a:ext cx="304800" cy="10807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r" marR="508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Maszyny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ogólnego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10">
                <a:latin typeface="Calibri"/>
                <a:cs typeface="Calibri"/>
              </a:rPr>
              <a:t>przeznaczenia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(28.1)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702163" y="4180348"/>
            <a:ext cx="152400" cy="128079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Nośniki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informacji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(26.8)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038331" y="4180263"/>
            <a:ext cx="152400" cy="12719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Silniki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elektryczne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(27.1)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1374246" y="4179468"/>
            <a:ext cx="152400" cy="5880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Meble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(31)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0403" y="3932618"/>
            <a:ext cx="252984" cy="131889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43371" y="3902964"/>
            <a:ext cx="179831" cy="179831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24828" y="3905962"/>
            <a:ext cx="214883" cy="176833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13354" y="3899642"/>
            <a:ext cx="114948" cy="187461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99959" y="3921252"/>
            <a:ext cx="214884" cy="143256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93380" y="3902964"/>
            <a:ext cx="181355" cy="179831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74038" y="3902964"/>
            <a:ext cx="138652" cy="177962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4088" y="3902964"/>
            <a:ext cx="179831" cy="179831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59368" y="3902964"/>
            <a:ext cx="179831" cy="179831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15983" y="3902964"/>
            <a:ext cx="144780" cy="179831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317735" y="3902964"/>
            <a:ext cx="214884" cy="179831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672828" y="3902964"/>
            <a:ext cx="179831" cy="179831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347959" y="3902964"/>
            <a:ext cx="179832" cy="179831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72571" y="3902964"/>
            <a:ext cx="179831" cy="179831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995659" y="3921252"/>
            <a:ext cx="214884" cy="143256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353800" y="3921252"/>
            <a:ext cx="179831" cy="143256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001827" y="3921962"/>
            <a:ext cx="195908" cy="142824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71032" y="3922267"/>
            <a:ext cx="179831" cy="142239"/>
          </a:xfrm>
          <a:prstGeom prst="rect">
            <a:avLst/>
          </a:prstGeom>
        </p:spPr>
      </p:pic>
      <p:sp>
        <p:nvSpPr>
          <p:cNvPr id="68" name="object 68" descr=""/>
          <p:cNvSpPr/>
          <p:nvPr/>
        </p:nvSpPr>
        <p:spPr>
          <a:xfrm>
            <a:off x="5571744" y="1999488"/>
            <a:ext cx="180340" cy="157480"/>
          </a:xfrm>
          <a:custGeom>
            <a:avLst/>
            <a:gdLst/>
            <a:ahLst/>
            <a:cxnLst/>
            <a:rect l="l" t="t" r="r" b="b"/>
            <a:pathLst>
              <a:path w="180339" h="157480">
                <a:moveTo>
                  <a:pt x="179832" y="0"/>
                </a:moveTo>
                <a:lnTo>
                  <a:pt x="0" y="0"/>
                </a:lnTo>
                <a:lnTo>
                  <a:pt x="0" y="156972"/>
                </a:lnTo>
                <a:lnTo>
                  <a:pt x="179832" y="156972"/>
                </a:lnTo>
                <a:lnTo>
                  <a:pt x="17983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9" name="object 6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568696" y="2223516"/>
            <a:ext cx="179831" cy="144780"/>
          </a:xfrm>
          <a:prstGeom prst="rect">
            <a:avLst/>
          </a:prstGeom>
        </p:spPr>
      </p:pic>
      <p:sp>
        <p:nvSpPr>
          <p:cNvPr id="70" name="object 70" descr=""/>
          <p:cNvSpPr txBox="1"/>
          <p:nvPr/>
        </p:nvSpPr>
        <p:spPr>
          <a:xfrm>
            <a:off x="5523229" y="1246759"/>
            <a:ext cx="5662930" cy="1735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 marR="304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Kategorie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produktów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największej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skali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unijnego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importu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Chin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Azji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Wschodniej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oraz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przybliżona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relacja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ich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średnich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cen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cen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wyrobów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unijnych</a:t>
            </a:r>
            <a:endParaRPr sz="1000">
              <a:latin typeface="Calibri"/>
              <a:cs typeface="Calibri"/>
            </a:endParaRPr>
          </a:p>
          <a:p>
            <a:pPr marL="356235">
              <a:lnSpc>
                <a:spcPct val="100000"/>
              </a:lnSpc>
              <a:spcBef>
                <a:spcPts val="1045"/>
              </a:spcBef>
            </a:pPr>
            <a:r>
              <a:rPr dirty="0" sz="1000" i="1">
                <a:latin typeface="Calibri"/>
                <a:cs typeface="Calibri"/>
              </a:rPr>
              <a:t>w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nawiasach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podano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kody</a:t>
            </a:r>
            <a:r>
              <a:rPr dirty="0" sz="1000" spc="-20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PKWiU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368300">
              <a:lnSpc>
                <a:spcPct val="100000"/>
              </a:lnSpc>
            </a:pPr>
            <a:r>
              <a:rPr dirty="0" sz="900">
                <a:latin typeface="Calibri"/>
                <a:cs typeface="Calibri"/>
              </a:rPr>
              <a:t>Import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UE-27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z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Azji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jako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%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obrotów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między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państwami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unijnymi</a:t>
            </a:r>
            <a:endParaRPr sz="900">
              <a:latin typeface="Calibri"/>
              <a:cs typeface="Calibri"/>
            </a:endParaRPr>
          </a:p>
          <a:p>
            <a:pPr marL="107314">
              <a:lnSpc>
                <a:spcPct val="100000"/>
              </a:lnSpc>
              <a:spcBef>
                <a:spcPts val="635"/>
              </a:spcBef>
              <a:tabLst>
                <a:tab pos="368300" algn="l"/>
              </a:tabLst>
            </a:pPr>
            <a:r>
              <a:rPr dirty="0" sz="900" spc="-5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900">
                <a:latin typeface="Calibri"/>
                <a:cs typeface="Calibri"/>
              </a:rPr>
              <a:t>Średnia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cena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importu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UE-27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z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Azji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jako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%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średniej</a:t>
            </a:r>
            <a:r>
              <a:rPr dirty="0" sz="900" spc="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ceny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w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obrotach</a:t>
            </a:r>
            <a:r>
              <a:rPr dirty="0" sz="900" spc="-4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między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państwami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unijnymi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9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dirty="0" sz="1000" spc="-20">
                <a:latin typeface="Calibri"/>
                <a:cs typeface="Calibri"/>
              </a:rPr>
              <a:t>212%</a:t>
            </a:r>
            <a:endParaRPr sz="1000">
              <a:latin typeface="Calibri"/>
              <a:cs typeface="Calibri"/>
            </a:endParaRPr>
          </a:p>
          <a:p>
            <a:pPr marL="398780">
              <a:lnSpc>
                <a:spcPct val="100000"/>
              </a:lnSpc>
              <a:spcBef>
                <a:spcPts val="1160"/>
              </a:spcBef>
            </a:pPr>
            <a:r>
              <a:rPr dirty="0" sz="1000">
                <a:latin typeface="Calibri"/>
                <a:cs typeface="Calibri"/>
              </a:rPr>
              <a:t>153%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baseline="-36111" sz="1500" spc="-30">
                <a:latin typeface="Calibri"/>
                <a:cs typeface="Calibri"/>
              </a:rPr>
              <a:t>137%</a:t>
            </a:r>
            <a:endParaRPr baseline="-36111" sz="1500">
              <a:latin typeface="Calibri"/>
              <a:cs typeface="Calibri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5585459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89" h="251460">
                <a:moveTo>
                  <a:pt x="144017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7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6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5922264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89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6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6259067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6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6595871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5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6932676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5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7269480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6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7606283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6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7943088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7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7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5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8279892" y="5853684"/>
            <a:ext cx="287020" cy="251460"/>
          </a:xfrm>
          <a:custGeom>
            <a:avLst/>
            <a:gdLst/>
            <a:ahLst/>
            <a:cxnLst/>
            <a:rect l="l" t="t" r="r" b="b"/>
            <a:pathLst>
              <a:path w="287020" h="251460">
                <a:moveTo>
                  <a:pt x="143255" y="0"/>
                </a:moveTo>
                <a:lnTo>
                  <a:pt x="97974" y="6409"/>
                </a:lnTo>
                <a:lnTo>
                  <a:pt x="58649" y="24257"/>
                </a:lnTo>
                <a:lnTo>
                  <a:pt x="27639" y="51473"/>
                </a:lnTo>
                <a:lnTo>
                  <a:pt x="7303" y="85987"/>
                </a:lnTo>
                <a:lnTo>
                  <a:pt x="0" y="125729"/>
                </a:lnTo>
                <a:lnTo>
                  <a:pt x="7303" y="165472"/>
                </a:lnTo>
                <a:lnTo>
                  <a:pt x="27639" y="199986"/>
                </a:lnTo>
                <a:lnTo>
                  <a:pt x="58649" y="227202"/>
                </a:lnTo>
                <a:lnTo>
                  <a:pt x="97974" y="245050"/>
                </a:lnTo>
                <a:lnTo>
                  <a:pt x="143255" y="251459"/>
                </a:lnTo>
                <a:lnTo>
                  <a:pt x="188537" y="245050"/>
                </a:lnTo>
                <a:lnTo>
                  <a:pt x="227862" y="227202"/>
                </a:lnTo>
                <a:lnTo>
                  <a:pt x="258872" y="199986"/>
                </a:lnTo>
                <a:lnTo>
                  <a:pt x="279208" y="165472"/>
                </a:lnTo>
                <a:lnTo>
                  <a:pt x="286511" y="125729"/>
                </a:lnTo>
                <a:lnTo>
                  <a:pt x="279208" y="85987"/>
                </a:lnTo>
                <a:lnTo>
                  <a:pt x="258872" y="51473"/>
                </a:lnTo>
                <a:lnTo>
                  <a:pt x="227862" y="24257"/>
                </a:lnTo>
                <a:lnTo>
                  <a:pt x="188537" y="6409"/>
                </a:lnTo>
                <a:lnTo>
                  <a:pt x="14325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8615171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5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8951976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5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9288780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6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9625583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6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9962388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7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7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5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10299192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7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7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5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10635995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5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10972800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5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11309604" y="5853684"/>
            <a:ext cx="288290" cy="251460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144018" y="0"/>
                </a:moveTo>
                <a:lnTo>
                  <a:pt x="98511" y="6409"/>
                </a:lnTo>
                <a:lnTo>
                  <a:pt x="58978" y="24257"/>
                </a:lnTo>
                <a:lnTo>
                  <a:pt x="27797" y="51473"/>
                </a:lnTo>
                <a:lnTo>
                  <a:pt x="7345" y="85987"/>
                </a:lnTo>
                <a:lnTo>
                  <a:pt x="0" y="125729"/>
                </a:lnTo>
                <a:lnTo>
                  <a:pt x="7345" y="165472"/>
                </a:lnTo>
                <a:lnTo>
                  <a:pt x="27797" y="199986"/>
                </a:lnTo>
                <a:lnTo>
                  <a:pt x="58978" y="227202"/>
                </a:lnTo>
                <a:lnTo>
                  <a:pt x="98511" y="245050"/>
                </a:lnTo>
                <a:lnTo>
                  <a:pt x="144018" y="251459"/>
                </a:lnTo>
                <a:lnTo>
                  <a:pt x="189524" y="245050"/>
                </a:lnTo>
                <a:lnTo>
                  <a:pt x="229057" y="227202"/>
                </a:lnTo>
                <a:lnTo>
                  <a:pt x="260238" y="199986"/>
                </a:lnTo>
                <a:lnTo>
                  <a:pt x="280690" y="165472"/>
                </a:lnTo>
                <a:lnTo>
                  <a:pt x="288036" y="125729"/>
                </a:lnTo>
                <a:lnTo>
                  <a:pt x="280690" y="85987"/>
                </a:lnTo>
                <a:lnTo>
                  <a:pt x="260238" y="51473"/>
                </a:lnTo>
                <a:lnTo>
                  <a:pt x="229057" y="24257"/>
                </a:lnTo>
                <a:lnTo>
                  <a:pt x="189524" y="6409"/>
                </a:lnTo>
                <a:lnTo>
                  <a:pt x="14401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5631179" y="5892190"/>
            <a:ext cx="59645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36550" algn="l"/>
                <a:tab pos="673100" algn="l"/>
                <a:tab pos="1010285" algn="l"/>
                <a:tab pos="1346835" algn="l"/>
                <a:tab pos="3030855" algn="l"/>
                <a:tab pos="3367404" algn="l"/>
                <a:tab pos="3703954" algn="l"/>
                <a:tab pos="4041140" algn="l"/>
                <a:tab pos="5051425" algn="l"/>
                <a:tab pos="5387975" algn="l"/>
              </a:tabLst>
            </a:pP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66%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75%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44%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57%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67%</a:t>
            </a:r>
            <a:r>
              <a:rPr dirty="0" sz="900" spc="22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100%</a:t>
            </a:r>
            <a:r>
              <a:rPr dirty="0" sz="900" spc="229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95%</a:t>
            </a:r>
            <a:r>
              <a:rPr dirty="0" sz="900" spc="22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122%</a:t>
            </a:r>
            <a:r>
              <a:rPr dirty="0" sz="900" spc="229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67%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94%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95%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48%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80%</a:t>
            </a:r>
            <a:r>
              <a:rPr dirty="0" sz="900" spc="22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205%</a:t>
            </a:r>
            <a:r>
              <a:rPr dirty="0" sz="900" spc="229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70%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63%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	90%</a:t>
            </a:r>
            <a:r>
              <a:rPr dirty="0" sz="900" spc="22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900" spc="-20">
                <a:solidFill>
                  <a:srgbClr val="FFFFFF"/>
                </a:solidFill>
                <a:latin typeface="Calibri"/>
                <a:cs typeface="Calibri"/>
              </a:rPr>
              <a:t>106%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2.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31535" y="1175003"/>
            <a:ext cx="6280785" cy="2443480"/>
          </a:xfrm>
          <a:custGeom>
            <a:avLst/>
            <a:gdLst/>
            <a:ahLst/>
            <a:cxnLst/>
            <a:rect l="l" t="t" r="r" b="b"/>
            <a:pathLst>
              <a:path w="6280784" h="2443479">
                <a:moveTo>
                  <a:pt x="0" y="2442972"/>
                </a:moveTo>
                <a:lnTo>
                  <a:pt x="6280404" y="2442972"/>
                </a:lnTo>
                <a:lnTo>
                  <a:pt x="6280404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431535" y="3829811"/>
            <a:ext cx="6280785" cy="2441575"/>
          </a:xfrm>
          <a:custGeom>
            <a:avLst/>
            <a:gdLst/>
            <a:ahLst/>
            <a:cxnLst/>
            <a:rect l="l" t="t" r="r" b="b"/>
            <a:pathLst>
              <a:path w="6280784" h="2441575">
                <a:moveTo>
                  <a:pt x="0" y="2441448"/>
                </a:moveTo>
                <a:lnTo>
                  <a:pt x="6280404" y="2441448"/>
                </a:lnTo>
                <a:lnTo>
                  <a:pt x="6280404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52118" y="382650"/>
            <a:ext cx="1384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C00000"/>
                </a:solidFill>
                <a:latin typeface="Tahoma"/>
                <a:cs typeface="Tahoma"/>
              </a:rPr>
              <a:t>Deglobalizacja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52118" y="626490"/>
            <a:ext cx="75298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125">
                <a:latin typeface="Tahoma"/>
                <a:cs typeface="Tahoma"/>
              </a:rPr>
              <a:t>…a</a:t>
            </a:r>
            <a:r>
              <a:rPr dirty="0" sz="1400" spc="-1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przy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tym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musiałby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zmierzyć</a:t>
            </a:r>
            <a:r>
              <a:rPr dirty="0" sz="1400" spc="-5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się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poważnymi</a:t>
            </a:r>
            <a:r>
              <a:rPr dirty="0" sz="140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barierami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strukturalnymi</a:t>
            </a:r>
            <a:r>
              <a:rPr dirty="0" sz="1400" spc="-4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unijnego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przemysłu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0059" y="1175003"/>
            <a:ext cx="4628515" cy="509651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algn="just" marL="135890" marR="171450">
              <a:lnSpc>
                <a:spcPct val="100000"/>
              </a:lnSpc>
              <a:spcBef>
                <a:spcPts val="23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Nasz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region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mógłby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jedynie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częściowo</a:t>
            </a:r>
            <a:r>
              <a:rPr dirty="0" sz="11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ograniczyć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wzrost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kosztów,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pod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warunkiem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obniżenia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barier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kadrowych</a:t>
            </a:r>
            <a:r>
              <a:rPr dirty="0" sz="11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szerokich</a:t>
            </a:r>
            <a:r>
              <a:rPr dirty="0" sz="11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inwestycji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przemyśle</a:t>
            </a:r>
            <a:endParaRPr sz="1100">
              <a:latin typeface="Calibri"/>
              <a:cs typeface="Calibri"/>
            </a:endParaRPr>
          </a:p>
          <a:p>
            <a:pPr algn="just" marL="307975" marR="167640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307975" algn="l"/>
              </a:tabLst>
            </a:pPr>
            <a:r>
              <a:rPr dirty="0" sz="1000">
                <a:latin typeface="Calibri"/>
                <a:cs typeface="Calibri"/>
              </a:rPr>
              <a:t>Kwestia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reshoringu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rozbudziła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dyskusje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temat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potencjalnej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tym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procesie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Europy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Środkowo-</a:t>
            </a:r>
            <a:r>
              <a:rPr dirty="0" sz="1000">
                <a:latin typeface="Calibri"/>
                <a:cs typeface="Calibri"/>
              </a:rPr>
              <a:t>Wschodniej.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Publikowane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BCG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indeksy </a:t>
            </a:r>
            <a:r>
              <a:rPr dirty="0" sz="1000">
                <a:latin typeface="Calibri"/>
                <a:cs typeface="Calibri"/>
              </a:rPr>
              <a:t>poziomu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kosztów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sugerują,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naszym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regionie</a:t>
            </a:r>
            <a:r>
              <a:rPr dirty="0" sz="1000" spc="-25">
                <a:latin typeface="Calibri"/>
                <a:cs typeface="Calibri"/>
              </a:rPr>
              <a:t> są</a:t>
            </a:r>
            <a:r>
              <a:rPr dirty="0" sz="1000">
                <a:latin typeface="Calibri"/>
                <a:cs typeface="Calibri"/>
              </a:rPr>
              <a:t> obecnie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podobne,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Chinach</a:t>
            </a:r>
            <a:r>
              <a:rPr dirty="0" baseline="25641" sz="975">
                <a:latin typeface="Calibri"/>
                <a:cs typeface="Calibri"/>
              </a:rPr>
              <a:t>4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praktyce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informacje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płynące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polskiego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przemysłu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świadczą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tym,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znaczna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część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chińskich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produktów </a:t>
            </a:r>
            <a:r>
              <a:rPr dirty="0" sz="1000">
                <a:latin typeface="Calibri"/>
                <a:cs typeface="Calibri"/>
              </a:rPr>
              <a:t>pozostaje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atrakcyjna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kosztowo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względem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krajowych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odpowiedników,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a</a:t>
            </a:r>
            <a:r>
              <a:rPr dirty="0" sz="1000">
                <a:latin typeface="Calibri"/>
                <a:cs typeface="Calibri"/>
              </a:rPr>
              <a:t> nasze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wyroby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uzyskują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nad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nimi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przewagę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względem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jakości.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Co</a:t>
            </a:r>
            <a:r>
              <a:rPr dirty="0" sz="1000">
                <a:latin typeface="Calibri"/>
                <a:cs typeface="Calibri"/>
              </a:rPr>
              <a:t> więcej,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szeregu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innych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Azji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Wschodniej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koszty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pozostają </a:t>
            </a:r>
            <a:r>
              <a:rPr dirty="0" sz="1000">
                <a:latin typeface="Calibri"/>
                <a:cs typeface="Calibri"/>
              </a:rPr>
              <a:t>znacznie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niższe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porównaniu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Europą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Środkowo-</a:t>
            </a:r>
            <a:r>
              <a:rPr dirty="0" sz="1000">
                <a:latin typeface="Calibri"/>
                <a:cs typeface="Calibri"/>
              </a:rPr>
              <a:t>Wschodnią.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Nasz </a:t>
            </a:r>
            <a:r>
              <a:rPr dirty="0" sz="1000">
                <a:latin typeface="Calibri"/>
                <a:cs typeface="Calibri"/>
              </a:rPr>
              <a:t>region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mógłby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zatem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jedynie częściowo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ograniczyć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problem wzrostu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kosztów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wyniku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reshoringu,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rozwiązać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całkowicie.</a:t>
            </a:r>
            <a:endParaRPr sz="1000">
              <a:latin typeface="Calibri"/>
              <a:cs typeface="Calibri"/>
            </a:endParaRPr>
          </a:p>
          <a:p>
            <a:pPr algn="just" marL="307975" marR="167640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307975" algn="l"/>
              </a:tabLst>
            </a:pPr>
            <a:r>
              <a:rPr dirty="0" sz="1000">
                <a:latin typeface="Calibri"/>
                <a:cs typeface="Calibri"/>
              </a:rPr>
              <a:t>Osobną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kwestią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zdolność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absorpcji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dodatkowych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wolumenów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produkcji, </a:t>
            </a:r>
            <a:r>
              <a:rPr dirty="0" sz="1000">
                <a:latin typeface="Calibri"/>
                <a:cs typeface="Calibri"/>
              </a:rPr>
              <a:t>pozwalających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odczuwalnym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stopniu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zastąpić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azjatyckie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źródła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dostaw.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kontekście</a:t>
            </a:r>
            <a:r>
              <a:rPr dirty="0" sz="1000" spc="15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Polski</a:t>
            </a:r>
            <a:r>
              <a:rPr dirty="0" sz="1000" spc="15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wyzwaniem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byłaby</a:t>
            </a:r>
            <a:r>
              <a:rPr dirty="0" sz="1000" spc="15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choćby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dostępność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kadr.</a:t>
            </a:r>
            <a:r>
              <a:rPr dirty="0" sz="1000" spc="15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Badania </a:t>
            </a:r>
            <a:r>
              <a:rPr dirty="0" sz="1000">
                <a:latin typeface="Calibri"/>
                <a:cs typeface="Calibri"/>
              </a:rPr>
              <a:t>koniunktury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przemyśle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wskazują,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brak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wykwalifikowanych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pracowników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istotną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barierą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rozwojową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1/3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firm.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Dynamika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wynagrodzeń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od</a:t>
            </a:r>
            <a:r>
              <a:rPr dirty="0" sz="1000">
                <a:latin typeface="Calibri"/>
                <a:cs typeface="Calibri"/>
              </a:rPr>
              <a:t> dawna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pozostaje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wysoka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(nawet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biorąc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uwagę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wpływ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skokowego </a:t>
            </a:r>
            <a:r>
              <a:rPr dirty="0" sz="1000">
                <a:latin typeface="Calibri"/>
                <a:cs typeface="Calibri"/>
              </a:rPr>
              <a:t>przyspieszenia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inflacji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ubiegłym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roku),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dodatkowe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zapotrzebowanie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pracę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(przy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rekordowo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niskim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bezrobociu</a:t>
            </a:r>
            <a:r>
              <a:rPr dirty="0" sz="1000" spc="4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BAEL),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wynikające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wzrostu </a:t>
            </a:r>
            <a:r>
              <a:rPr dirty="0" sz="1000">
                <a:latin typeface="Calibri"/>
                <a:cs typeface="Calibri"/>
              </a:rPr>
              <a:t>wolumenów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produkcji,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mogłoby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podbić.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Zaangażowanie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naszego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kraju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reshoringu wymagałoby zatem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pierwszej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kolejności </a:t>
            </a:r>
            <a:r>
              <a:rPr dirty="0" sz="1000">
                <a:latin typeface="Calibri"/>
                <a:cs typeface="Calibri"/>
              </a:rPr>
              <a:t>rozwiązania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problemu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kurczących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zasobów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pracy,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poprzez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poprawę </a:t>
            </a:r>
            <a:r>
              <a:rPr dirty="0" sz="1000">
                <a:latin typeface="Calibri"/>
                <a:cs typeface="Calibri"/>
              </a:rPr>
              <a:t>wydajności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pomocą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przemyślanej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konsekwentnej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polityki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migracyjnej.</a:t>
            </a:r>
            <a:endParaRPr sz="1000">
              <a:latin typeface="Calibri"/>
              <a:cs typeface="Calibri"/>
            </a:endParaRPr>
          </a:p>
          <a:p>
            <a:pPr algn="just" marL="307975" marR="168275" indent="-17272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307975" algn="l"/>
              </a:tabLst>
            </a:pPr>
            <a:r>
              <a:rPr dirty="0" sz="1000">
                <a:latin typeface="Calibri"/>
                <a:cs typeface="Calibri"/>
              </a:rPr>
              <a:t>Drugim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istotnym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wątkiem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dostosowanie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samego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przemysłu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potrzeb </a:t>
            </a:r>
            <a:r>
              <a:rPr dirty="0" sz="1000">
                <a:latin typeface="Calibri"/>
                <a:cs typeface="Calibri"/>
              </a:rPr>
              <a:t>reshoringu. Relokacja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objęła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 tylko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wyroby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finalne,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całe </a:t>
            </a:r>
            <a:r>
              <a:rPr dirty="0" sz="1000">
                <a:latin typeface="Calibri"/>
                <a:cs typeface="Calibri"/>
              </a:rPr>
              <a:t>łańcuchy,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łącznie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materiałami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półproduktami,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poskutkowało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likwidacją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lub</a:t>
            </a:r>
            <a:r>
              <a:rPr dirty="0" sz="1000">
                <a:latin typeface="Calibri"/>
                <a:cs typeface="Calibri"/>
              </a:rPr>
              <a:t> znacznym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ograniczeniem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produkcyjnych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Europie.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Zagwarantowanie bezpieczeństwa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wymagałoby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zatem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odbudowy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ogniw,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dodatkowo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 spc="-10">
                <a:latin typeface="Calibri"/>
                <a:cs typeface="Calibri"/>
              </a:rPr>
              <a:t> zapewnieniem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alternatywnych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względem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Wschodniej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surowców.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594603" y="3899153"/>
            <a:ext cx="51244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Koszty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pośrednie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wybranych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gałęzi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chińskiego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przemysłu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wraz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ich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głównymi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źródłami</a:t>
            </a:r>
            <a:r>
              <a:rPr dirty="0" baseline="25641" sz="975" b="1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2021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618988" y="4120896"/>
            <a:ext cx="5919470" cy="0"/>
          </a:xfrm>
          <a:custGeom>
            <a:avLst/>
            <a:gdLst/>
            <a:ahLst/>
            <a:cxnLst/>
            <a:rect l="l" t="t" r="r" b="b"/>
            <a:pathLst>
              <a:path w="5919470" h="0">
                <a:moveTo>
                  <a:pt x="0" y="0"/>
                </a:moveTo>
                <a:lnTo>
                  <a:pt x="591896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499973" y="6375603"/>
            <a:ext cx="10847705" cy="48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bazie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wyników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badań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ankietowych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Komisji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Europejskiej</a:t>
            </a:r>
            <a:r>
              <a:rPr dirty="0" sz="750" spc="250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Według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badań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aktywności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ekonomicznej</a:t>
            </a:r>
            <a:r>
              <a:rPr dirty="0" sz="750">
                <a:latin typeface="Calibri"/>
                <a:cs typeface="Calibri"/>
              </a:rPr>
              <a:t> ludności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 wieku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15-74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lata,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relacji do części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populacji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aktywnej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zawodowo,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zgodnie danymi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Eurostatu</a:t>
            </a:r>
            <a:r>
              <a:rPr dirty="0" sz="750" spc="254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3)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bazie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tabeli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przepływów międzygałęziowych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według</a:t>
            </a:r>
            <a:endParaRPr sz="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danych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OECD</a:t>
            </a:r>
            <a:r>
              <a:rPr dirty="0" sz="750" spc="245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4)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Wyrażone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relacji do wartości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produkcji</a:t>
            </a:r>
            <a:r>
              <a:rPr dirty="0" sz="750" spc="250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5)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Widać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to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wykresie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 slajdzie 2.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Wykres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ten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pokazuje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wprawdzie porównanie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kosztów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wyrobów</a:t>
            </a:r>
            <a:r>
              <a:rPr dirty="0" sz="750" spc="-10">
                <a:latin typeface="Calibri"/>
                <a:cs typeface="Calibri"/>
              </a:rPr>
              <a:t> przemysłowych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dostarczanych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do USA (a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zatem z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uwzględnieniem</a:t>
            </a:r>
            <a:r>
              <a:rPr dirty="0" sz="750" spc="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kosztów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transportu),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biorąc jednak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pod </a:t>
            </a:r>
            <a:r>
              <a:rPr dirty="0" sz="750" spc="-10">
                <a:latin typeface="Calibri"/>
                <a:cs typeface="Calibri"/>
              </a:rPr>
              <a:t>uwagę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odległości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między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USA,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Chinami i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Europą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oraz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różnice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poziomie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stawek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frachtu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trasach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pacyficznych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</a:t>
            </a:r>
            <a:r>
              <a:rPr dirty="0" sz="750" spc="-10">
                <a:latin typeface="Calibri"/>
                <a:cs typeface="Calibri"/>
              </a:rPr>
              <a:t> atlantyckich,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czynnik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ten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można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uznać za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mało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istotne</a:t>
            </a:r>
            <a:r>
              <a:rPr dirty="0" sz="750" spc="-10">
                <a:latin typeface="Calibri"/>
                <a:cs typeface="Calibri"/>
              </a:rPr>
              <a:t> zniekształcenie.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Eurostat,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Komisja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Europejska,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OECD,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615813" y="4201540"/>
            <a:ext cx="1090295" cy="552450"/>
            <a:chOff x="5615813" y="4201540"/>
            <a:chExt cx="1090295" cy="552450"/>
          </a:xfrm>
        </p:grpSpPr>
        <p:sp>
          <p:nvSpPr>
            <p:cNvPr id="17" name="object 17" descr=""/>
            <p:cNvSpPr/>
            <p:nvPr/>
          </p:nvSpPr>
          <p:spPr>
            <a:xfrm>
              <a:off x="5618480" y="4205223"/>
              <a:ext cx="1084580" cy="548640"/>
            </a:xfrm>
            <a:custGeom>
              <a:avLst/>
              <a:gdLst/>
              <a:ahLst/>
              <a:cxnLst/>
              <a:rect l="l" t="t" r="r" b="b"/>
              <a:pathLst>
                <a:path w="1084579" h="548639">
                  <a:moveTo>
                    <a:pt x="1083957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1083957" y="548639"/>
                  </a:lnTo>
                  <a:lnTo>
                    <a:pt x="108395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18988" y="4204715"/>
              <a:ext cx="1083945" cy="544830"/>
            </a:xfrm>
            <a:custGeom>
              <a:avLst/>
              <a:gdLst/>
              <a:ahLst/>
              <a:cxnLst/>
              <a:rect l="l" t="t" r="r" b="b"/>
              <a:pathLst>
                <a:path w="1083945" h="544829">
                  <a:moveTo>
                    <a:pt x="0" y="0"/>
                  </a:moveTo>
                  <a:lnTo>
                    <a:pt x="1083944" y="544575"/>
                  </a:lnTo>
                </a:path>
              </a:pathLst>
            </a:custGeom>
            <a:ln w="634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5618479" y="4205223"/>
          <a:ext cx="6036945" cy="1918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945"/>
                <a:gridCol w="619125"/>
                <a:gridCol w="851534"/>
                <a:gridCol w="851535"/>
                <a:gridCol w="851535"/>
                <a:gridCol w="851535"/>
                <a:gridCol w="851535"/>
              </a:tblGrid>
              <a:tr h="548005">
                <a:tc>
                  <a:txBody>
                    <a:bodyPr/>
                    <a:lstStyle/>
                    <a:p>
                      <a:pPr marL="673100">
                        <a:lnSpc>
                          <a:spcPts val="118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Koszty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  <a:tabLst>
                          <a:tab pos="572135" algn="l"/>
                        </a:tabLst>
                      </a:pPr>
                      <a:r>
                        <a:rPr dirty="0" baseline="-25000" sz="15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gałąź</a:t>
                      </a:r>
                      <a:r>
                        <a:rPr dirty="0" baseline="-25000" sz="15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pośred.</a:t>
                      </a:r>
                      <a:r>
                        <a:rPr dirty="0" baseline="25641" sz="975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baseline="25641" sz="975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przemysłu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Ogółem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Udział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130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własny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9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Rolnictwo,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leśnictwo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9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Chemiczny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Hutnictwo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metalowy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9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Elektronika,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sprzęt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elektryczny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r" marR="825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Tekstylny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86%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57%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FF7979"/>
                          </a:solidFill>
                          <a:latin typeface="Calibri"/>
                          <a:cs typeface="Calibri"/>
                        </a:rPr>
                        <a:t>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A6A6A6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A6A6A6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Farmaceutyczny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70%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36%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18%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FF7979"/>
                          </a:solidFill>
                          <a:latin typeface="Calibri"/>
                          <a:cs typeface="Calibri"/>
                        </a:rPr>
                        <a:t>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A6A6A6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A6A6A6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Elektroniczny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85%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54%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A6A6A6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FFA7A7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FF7979"/>
                          </a:solidFill>
                          <a:latin typeface="Calibri"/>
                          <a:cs typeface="Calibri"/>
                        </a:rPr>
                        <a:t>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Sprzęt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r" marR="83185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elektryczny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80%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9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000" spc="-25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9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000" spc="-25">
                          <a:solidFill>
                            <a:srgbClr val="A6A6A6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9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000" spc="-25">
                          <a:solidFill>
                            <a:srgbClr val="FFA7A7"/>
                          </a:solidFill>
                          <a:latin typeface="Calibri"/>
                          <a:cs typeface="Calibri"/>
                        </a:rPr>
                        <a:t>4%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9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000" spc="-25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30%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9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000" spc="-25">
                          <a:solidFill>
                            <a:srgbClr val="FF7979"/>
                          </a:solidFill>
                          <a:latin typeface="Calibri"/>
                          <a:cs typeface="Calibri"/>
                        </a:rPr>
                        <a:t>8%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935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Maszynowy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80%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24%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A6A6A6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FFA7A7"/>
                          </a:solidFill>
                          <a:latin typeface="Calibri"/>
                          <a:cs typeface="Calibri"/>
                        </a:rPr>
                        <a:t>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26%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-25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BEBEBE"/>
                      </a:solidFill>
                      <a:prstDash val="solid"/>
                    </a:lnL>
                    <a:lnT w="6350">
                      <a:solidFill>
                        <a:srgbClr val="BEBEBE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0" name="object 20" descr=""/>
          <p:cNvSpPr txBox="1"/>
          <p:nvPr/>
        </p:nvSpPr>
        <p:spPr>
          <a:xfrm>
            <a:off x="5619241" y="1264666"/>
            <a:ext cx="4407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Dostępność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zasobów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pracy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ich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koszty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jako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bariera</a:t>
            </a:r>
            <a:r>
              <a:rPr dirty="0" sz="1000" spc="-5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rozwojowa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polskiego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przemysłu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618988" y="1475232"/>
            <a:ext cx="5919470" cy="0"/>
          </a:xfrm>
          <a:custGeom>
            <a:avLst/>
            <a:gdLst/>
            <a:ahLst/>
            <a:cxnLst/>
            <a:rect l="l" t="t" r="r" b="b"/>
            <a:pathLst>
              <a:path w="5919470" h="0">
                <a:moveTo>
                  <a:pt x="0" y="0"/>
                </a:moveTo>
                <a:lnTo>
                  <a:pt x="591896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8980931" y="1549908"/>
            <a:ext cx="2557780" cy="399415"/>
          </a:xfrm>
          <a:prstGeom prst="rect">
            <a:avLst/>
          </a:prstGeom>
          <a:solidFill>
            <a:srgbClr val="CFEDF9"/>
          </a:solidFill>
        </p:spPr>
        <p:txBody>
          <a:bodyPr wrap="square" lIns="0" tIns="37465" rIns="0" bIns="0" rtlCol="0" vert="horz">
            <a:spAutoFit/>
          </a:bodyPr>
          <a:lstStyle/>
          <a:p>
            <a:pPr marL="174625" marR="91440" indent="-79375">
              <a:lnSpc>
                <a:spcPct val="100000"/>
              </a:lnSpc>
              <a:spcBef>
                <a:spcPts val="295"/>
              </a:spcBef>
            </a:pPr>
            <a:r>
              <a:rPr dirty="0" sz="1000">
                <a:latin typeface="Calibri"/>
                <a:cs typeface="Calibri"/>
              </a:rPr>
              <a:t>Stopa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bezrobocia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dynamika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r/r</a:t>
            </a:r>
            <a:r>
              <a:rPr dirty="0" sz="1000" spc="-10">
                <a:latin typeface="Calibri"/>
                <a:cs typeface="Calibri"/>
              </a:rPr>
              <a:t> wynagrodzeń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sektorze </a:t>
            </a:r>
            <a:r>
              <a:rPr dirty="0" sz="1000" spc="-10">
                <a:latin typeface="Calibri"/>
                <a:cs typeface="Calibri"/>
              </a:rPr>
              <a:t>przedsiębiorstw,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kwartalnie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(%)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952744" y="1549908"/>
            <a:ext cx="2909570" cy="399415"/>
          </a:xfrm>
          <a:prstGeom prst="rect">
            <a:avLst/>
          </a:prstGeom>
          <a:solidFill>
            <a:srgbClr val="CFEDF9"/>
          </a:solidFill>
        </p:spPr>
        <p:txBody>
          <a:bodyPr wrap="square" lIns="0" tIns="374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95"/>
              </a:spcBef>
            </a:pPr>
            <a:r>
              <a:rPr dirty="0" sz="1000">
                <a:latin typeface="Calibri"/>
                <a:cs typeface="Calibri"/>
              </a:rPr>
              <a:t>Odsetek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firm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wskazujących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niedobór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specjalistów</a:t>
            </a:r>
            <a:endParaRPr sz="1000">
              <a:latin typeface="Calibri"/>
              <a:cs typeface="Calibri"/>
            </a:endParaRPr>
          </a:p>
          <a:p>
            <a:pPr algn="ctr" marL="317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istotne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bariery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rozwoju</a:t>
            </a:r>
            <a:r>
              <a:rPr dirty="0" baseline="25641" sz="975" spc="-15">
                <a:latin typeface="Calibri"/>
                <a:cs typeface="Calibri"/>
              </a:rPr>
              <a:t>1</a:t>
            </a:r>
            <a:endParaRPr baseline="25641" sz="975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198108" y="2086355"/>
            <a:ext cx="2641600" cy="0"/>
          </a:xfrm>
          <a:custGeom>
            <a:avLst/>
            <a:gdLst/>
            <a:ahLst/>
            <a:cxnLst/>
            <a:rect l="l" t="t" r="r" b="b"/>
            <a:pathLst>
              <a:path w="2641600" h="0">
                <a:moveTo>
                  <a:pt x="0" y="0"/>
                </a:moveTo>
                <a:lnTo>
                  <a:pt x="2641091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6198108" y="2664142"/>
            <a:ext cx="2641600" cy="676910"/>
            <a:chOff x="6198108" y="2664142"/>
            <a:chExt cx="2641600" cy="676910"/>
          </a:xfrm>
        </p:grpSpPr>
        <p:sp>
          <p:nvSpPr>
            <p:cNvPr id="26" name="object 26" descr=""/>
            <p:cNvSpPr/>
            <p:nvPr/>
          </p:nvSpPr>
          <p:spPr>
            <a:xfrm>
              <a:off x="6198108" y="2836163"/>
              <a:ext cx="2641600" cy="250190"/>
            </a:xfrm>
            <a:custGeom>
              <a:avLst/>
              <a:gdLst/>
              <a:ahLst/>
              <a:cxnLst/>
              <a:rect l="l" t="t" r="r" b="b"/>
              <a:pathLst>
                <a:path w="2641600" h="250189">
                  <a:moveTo>
                    <a:pt x="0" y="249936"/>
                  </a:moveTo>
                  <a:lnTo>
                    <a:pt x="2641091" y="249936"/>
                  </a:lnTo>
                </a:path>
                <a:path w="2641600" h="250189">
                  <a:moveTo>
                    <a:pt x="0" y="0"/>
                  </a:moveTo>
                  <a:lnTo>
                    <a:pt x="2641091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198108" y="3336035"/>
              <a:ext cx="2641600" cy="0"/>
            </a:xfrm>
            <a:custGeom>
              <a:avLst/>
              <a:gdLst/>
              <a:ahLst/>
              <a:cxnLst/>
              <a:rect l="l" t="t" r="r" b="b"/>
              <a:pathLst>
                <a:path w="2641600" h="0">
                  <a:moveTo>
                    <a:pt x="0" y="0"/>
                  </a:moveTo>
                  <a:lnTo>
                    <a:pt x="2641091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215634" y="2678429"/>
              <a:ext cx="2606040" cy="620395"/>
            </a:xfrm>
            <a:custGeom>
              <a:avLst/>
              <a:gdLst/>
              <a:ahLst/>
              <a:cxnLst/>
              <a:rect l="l" t="t" r="r" b="b"/>
              <a:pathLst>
                <a:path w="2606040" h="620395">
                  <a:moveTo>
                    <a:pt x="0" y="109728"/>
                  </a:moveTo>
                  <a:lnTo>
                    <a:pt x="36575" y="120396"/>
                  </a:lnTo>
                  <a:lnTo>
                    <a:pt x="73151" y="170687"/>
                  </a:lnTo>
                  <a:lnTo>
                    <a:pt x="111251" y="156972"/>
                  </a:lnTo>
                  <a:lnTo>
                    <a:pt x="147827" y="128016"/>
                  </a:lnTo>
                  <a:lnTo>
                    <a:pt x="184403" y="120396"/>
                  </a:lnTo>
                  <a:lnTo>
                    <a:pt x="220979" y="65532"/>
                  </a:lnTo>
                  <a:lnTo>
                    <a:pt x="257555" y="47244"/>
                  </a:lnTo>
                  <a:lnTo>
                    <a:pt x="294132" y="62484"/>
                  </a:lnTo>
                  <a:lnTo>
                    <a:pt x="330708" y="45720"/>
                  </a:lnTo>
                  <a:lnTo>
                    <a:pt x="367284" y="38100"/>
                  </a:lnTo>
                  <a:lnTo>
                    <a:pt x="403860" y="0"/>
                  </a:lnTo>
                  <a:lnTo>
                    <a:pt x="440436" y="97536"/>
                  </a:lnTo>
                  <a:lnTo>
                    <a:pt x="477012" y="152400"/>
                  </a:lnTo>
                  <a:lnTo>
                    <a:pt x="513588" y="164592"/>
                  </a:lnTo>
                  <a:lnTo>
                    <a:pt x="550163" y="198120"/>
                  </a:lnTo>
                  <a:lnTo>
                    <a:pt x="588263" y="123444"/>
                  </a:lnTo>
                  <a:lnTo>
                    <a:pt x="624839" y="117348"/>
                  </a:lnTo>
                  <a:lnTo>
                    <a:pt x="661415" y="192024"/>
                  </a:lnTo>
                  <a:lnTo>
                    <a:pt x="697991" y="152400"/>
                  </a:lnTo>
                  <a:lnTo>
                    <a:pt x="734567" y="129540"/>
                  </a:lnTo>
                  <a:lnTo>
                    <a:pt x="771143" y="147828"/>
                  </a:lnTo>
                  <a:lnTo>
                    <a:pt x="807719" y="117348"/>
                  </a:lnTo>
                  <a:lnTo>
                    <a:pt x="844295" y="167640"/>
                  </a:lnTo>
                  <a:lnTo>
                    <a:pt x="880871" y="97536"/>
                  </a:lnTo>
                  <a:lnTo>
                    <a:pt x="917447" y="195072"/>
                  </a:lnTo>
                  <a:lnTo>
                    <a:pt x="954023" y="233172"/>
                  </a:lnTo>
                  <a:lnTo>
                    <a:pt x="990599" y="562356"/>
                  </a:lnTo>
                  <a:lnTo>
                    <a:pt x="1028699" y="620268"/>
                  </a:lnTo>
                  <a:lnTo>
                    <a:pt x="1065275" y="553212"/>
                  </a:lnTo>
                  <a:lnTo>
                    <a:pt x="1101851" y="484632"/>
                  </a:lnTo>
                  <a:lnTo>
                    <a:pt x="1138427" y="422148"/>
                  </a:lnTo>
                  <a:lnTo>
                    <a:pt x="1175004" y="408432"/>
                  </a:lnTo>
                  <a:lnTo>
                    <a:pt x="1211580" y="420624"/>
                  </a:lnTo>
                  <a:lnTo>
                    <a:pt x="1248156" y="449580"/>
                  </a:lnTo>
                  <a:lnTo>
                    <a:pt x="1284732" y="400812"/>
                  </a:lnTo>
                  <a:lnTo>
                    <a:pt x="1321308" y="428244"/>
                  </a:lnTo>
                  <a:lnTo>
                    <a:pt x="1357884" y="390144"/>
                  </a:lnTo>
                  <a:lnTo>
                    <a:pt x="1394460" y="402336"/>
                  </a:lnTo>
                  <a:lnTo>
                    <a:pt x="1431036" y="381000"/>
                  </a:lnTo>
                  <a:lnTo>
                    <a:pt x="1467612" y="345948"/>
                  </a:lnTo>
                  <a:lnTo>
                    <a:pt x="1505712" y="289560"/>
                  </a:lnTo>
                  <a:lnTo>
                    <a:pt x="1542288" y="347472"/>
                  </a:lnTo>
                  <a:lnTo>
                    <a:pt x="1578864" y="280416"/>
                  </a:lnTo>
                  <a:lnTo>
                    <a:pt x="1615439" y="312420"/>
                  </a:lnTo>
                  <a:lnTo>
                    <a:pt x="1652015" y="254508"/>
                  </a:lnTo>
                  <a:lnTo>
                    <a:pt x="1688591" y="284988"/>
                  </a:lnTo>
                  <a:lnTo>
                    <a:pt x="1725167" y="303275"/>
                  </a:lnTo>
                  <a:lnTo>
                    <a:pt x="1761743" y="252984"/>
                  </a:lnTo>
                  <a:lnTo>
                    <a:pt x="1798319" y="284988"/>
                  </a:lnTo>
                  <a:lnTo>
                    <a:pt x="1834895" y="323088"/>
                  </a:lnTo>
                  <a:lnTo>
                    <a:pt x="1871471" y="335280"/>
                  </a:lnTo>
                  <a:lnTo>
                    <a:pt x="1908047" y="303275"/>
                  </a:lnTo>
                  <a:lnTo>
                    <a:pt x="1946147" y="288036"/>
                  </a:lnTo>
                  <a:lnTo>
                    <a:pt x="1982723" y="332232"/>
                  </a:lnTo>
                  <a:lnTo>
                    <a:pt x="2019299" y="307848"/>
                  </a:lnTo>
                  <a:lnTo>
                    <a:pt x="2055875" y="315468"/>
                  </a:lnTo>
                  <a:lnTo>
                    <a:pt x="2092451" y="370332"/>
                  </a:lnTo>
                  <a:lnTo>
                    <a:pt x="2129027" y="324612"/>
                  </a:lnTo>
                  <a:lnTo>
                    <a:pt x="2165604" y="355092"/>
                  </a:lnTo>
                  <a:lnTo>
                    <a:pt x="2202180" y="318516"/>
                  </a:lnTo>
                  <a:lnTo>
                    <a:pt x="2238756" y="370332"/>
                  </a:lnTo>
                  <a:lnTo>
                    <a:pt x="2275332" y="387096"/>
                  </a:lnTo>
                  <a:lnTo>
                    <a:pt x="2311908" y="335280"/>
                  </a:lnTo>
                  <a:lnTo>
                    <a:pt x="2348484" y="355092"/>
                  </a:lnTo>
                  <a:lnTo>
                    <a:pt x="2385060" y="310896"/>
                  </a:lnTo>
                  <a:lnTo>
                    <a:pt x="2423160" y="304800"/>
                  </a:lnTo>
                  <a:lnTo>
                    <a:pt x="2459736" y="297180"/>
                  </a:lnTo>
                  <a:lnTo>
                    <a:pt x="2496312" y="342900"/>
                  </a:lnTo>
                  <a:lnTo>
                    <a:pt x="2532888" y="284988"/>
                  </a:lnTo>
                  <a:lnTo>
                    <a:pt x="2569464" y="320040"/>
                  </a:lnTo>
                  <a:lnTo>
                    <a:pt x="2606040" y="272796"/>
                  </a:lnTo>
                </a:path>
              </a:pathLst>
            </a:custGeom>
            <a:ln w="28575">
              <a:solidFill>
                <a:srgbClr val="D6181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6198108" y="2203894"/>
            <a:ext cx="2641600" cy="396240"/>
            <a:chOff x="6198108" y="2203894"/>
            <a:chExt cx="2641600" cy="396240"/>
          </a:xfrm>
        </p:grpSpPr>
        <p:sp>
          <p:nvSpPr>
            <p:cNvPr id="30" name="object 30" descr=""/>
            <p:cNvSpPr/>
            <p:nvPr/>
          </p:nvSpPr>
          <p:spPr>
            <a:xfrm>
              <a:off x="6198108" y="2336292"/>
              <a:ext cx="2641600" cy="250190"/>
            </a:xfrm>
            <a:custGeom>
              <a:avLst/>
              <a:gdLst/>
              <a:ahLst/>
              <a:cxnLst/>
              <a:rect l="l" t="t" r="r" b="b"/>
              <a:pathLst>
                <a:path w="2641600" h="250189">
                  <a:moveTo>
                    <a:pt x="0" y="249936"/>
                  </a:moveTo>
                  <a:lnTo>
                    <a:pt x="2641091" y="249936"/>
                  </a:lnTo>
                </a:path>
                <a:path w="2641600" h="250189">
                  <a:moveTo>
                    <a:pt x="0" y="0"/>
                  </a:moveTo>
                  <a:lnTo>
                    <a:pt x="2641091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15634" y="2218182"/>
              <a:ext cx="2606040" cy="367665"/>
            </a:xfrm>
            <a:custGeom>
              <a:avLst/>
              <a:gdLst/>
              <a:ahLst/>
              <a:cxnLst/>
              <a:rect l="l" t="t" r="r" b="b"/>
              <a:pathLst>
                <a:path w="2606040" h="367664">
                  <a:moveTo>
                    <a:pt x="0" y="367283"/>
                  </a:moveTo>
                  <a:lnTo>
                    <a:pt x="36575" y="335279"/>
                  </a:lnTo>
                  <a:lnTo>
                    <a:pt x="73151" y="205739"/>
                  </a:lnTo>
                  <a:lnTo>
                    <a:pt x="111251" y="257555"/>
                  </a:lnTo>
                  <a:lnTo>
                    <a:pt x="147827" y="283463"/>
                  </a:lnTo>
                  <a:lnTo>
                    <a:pt x="184403" y="248412"/>
                  </a:lnTo>
                  <a:lnTo>
                    <a:pt x="220979" y="272795"/>
                  </a:lnTo>
                  <a:lnTo>
                    <a:pt x="257555" y="217931"/>
                  </a:lnTo>
                  <a:lnTo>
                    <a:pt x="294132" y="210312"/>
                  </a:lnTo>
                  <a:lnTo>
                    <a:pt x="330708" y="228600"/>
                  </a:lnTo>
                  <a:lnTo>
                    <a:pt x="367284" y="220979"/>
                  </a:lnTo>
                  <a:lnTo>
                    <a:pt x="403860" y="131063"/>
                  </a:lnTo>
                  <a:lnTo>
                    <a:pt x="440436" y="155447"/>
                  </a:lnTo>
                  <a:lnTo>
                    <a:pt x="477012" y="175259"/>
                  </a:lnTo>
                  <a:lnTo>
                    <a:pt x="513588" y="70103"/>
                  </a:lnTo>
                  <a:lnTo>
                    <a:pt x="550163" y="117347"/>
                  </a:lnTo>
                  <a:lnTo>
                    <a:pt x="588263" y="144779"/>
                  </a:lnTo>
                  <a:lnTo>
                    <a:pt x="624839" y="80771"/>
                  </a:lnTo>
                  <a:lnTo>
                    <a:pt x="661415" y="67055"/>
                  </a:lnTo>
                  <a:lnTo>
                    <a:pt x="697991" y="80771"/>
                  </a:lnTo>
                  <a:lnTo>
                    <a:pt x="734567" y="70103"/>
                  </a:lnTo>
                  <a:lnTo>
                    <a:pt x="771143" y="92963"/>
                  </a:lnTo>
                  <a:lnTo>
                    <a:pt x="807719" y="117347"/>
                  </a:lnTo>
                  <a:lnTo>
                    <a:pt x="844295" y="12191"/>
                  </a:lnTo>
                  <a:lnTo>
                    <a:pt x="880871" y="15239"/>
                  </a:lnTo>
                  <a:lnTo>
                    <a:pt x="917447" y="3047"/>
                  </a:lnTo>
                  <a:lnTo>
                    <a:pt x="954023" y="0"/>
                  </a:lnTo>
                  <a:lnTo>
                    <a:pt x="990599" y="358139"/>
                  </a:lnTo>
                  <a:lnTo>
                    <a:pt x="1028699" y="277367"/>
                  </a:lnTo>
                  <a:lnTo>
                    <a:pt x="1065275" y="291083"/>
                  </a:lnTo>
                  <a:lnTo>
                    <a:pt x="1101851" y="280415"/>
                  </a:lnTo>
                  <a:lnTo>
                    <a:pt x="1138427" y="304800"/>
                  </a:lnTo>
                  <a:lnTo>
                    <a:pt x="1175004" y="237743"/>
                  </a:lnTo>
                  <a:lnTo>
                    <a:pt x="1211580" y="284988"/>
                  </a:lnTo>
                  <a:lnTo>
                    <a:pt x="1248156" y="272795"/>
                  </a:lnTo>
                  <a:lnTo>
                    <a:pt x="1284732" y="234695"/>
                  </a:lnTo>
                  <a:lnTo>
                    <a:pt x="1321308" y="260603"/>
                  </a:lnTo>
                  <a:lnTo>
                    <a:pt x="1357884" y="222503"/>
                  </a:lnTo>
                  <a:lnTo>
                    <a:pt x="1394460" y="252983"/>
                  </a:lnTo>
                  <a:lnTo>
                    <a:pt x="1431036" y="234695"/>
                  </a:lnTo>
                  <a:lnTo>
                    <a:pt x="1467612" y="257555"/>
                  </a:lnTo>
                  <a:lnTo>
                    <a:pt x="1505712" y="304800"/>
                  </a:lnTo>
                  <a:lnTo>
                    <a:pt x="1542288" y="320039"/>
                  </a:lnTo>
                  <a:lnTo>
                    <a:pt x="1578864" y="291083"/>
                  </a:lnTo>
                  <a:lnTo>
                    <a:pt x="1615439" y="292607"/>
                  </a:lnTo>
                  <a:lnTo>
                    <a:pt x="1652015" y="335279"/>
                  </a:lnTo>
                  <a:lnTo>
                    <a:pt x="1688591" y="297179"/>
                  </a:lnTo>
                  <a:lnTo>
                    <a:pt x="1725167" y="327659"/>
                  </a:lnTo>
                  <a:lnTo>
                    <a:pt x="1761743" y="260603"/>
                  </a:lnTo>
                  <a:lnTo>
                    <a:pt x="1798319" y="228600"/>
                  </a:lnTo>
                  <a:lnTo>
                    <a:pt x="1834895" y="284988"/>
                  </a:lnTo>
                  <a:lnTo>
                    <a:pt x="1871471" y="277367"/>
                  </a:lnTo>
                  <a:lnTo>
                    <a:pt x="1908047" y="332231"/>
                  </a:lnTo>
                  <a:lnTo>
                    <a:pt x="1946147" y="265175"/>
                  </a:lnTo>
                  <a:lnTo>
                    <a:pt x="1982723" y="272795"/>
                  </a:lnTo>
                  <a:lnTo>
                    <a:pt x="2019299" y="318515"/>
                  </a:lnTo>
                  <a:lnTo>
                    <a:pt x="2055875" y="277367"/>
                  </a:lnTo>
                  <a:lnTo>
                    <a:pt x="2092451" y="269747"/>
                  </a:lnTo>
                  <a:lnTo>
                    <a:pt x="2129027" y="300227"/>
                  </a:lnTo>
                  <a:lnTo>
                    <a:pt x="2165604" y="217931"/>
                  </a:lnTo>
                  <a:lnTo>
                    <a:pt x="2202180" y="195071"/>
                  </a:lnTo>
                  <a:lnTo>
                    <a:pt x="2238756" y="202691"/>
                  </a:lnTo>
                  <a:lnTo>
                    <a:pt x="2275332" y="178307"/>
                  </a:lnTo>
                  <a:lnTo>
                    <a:pt x="2311908" y="225551"/>
                  </a:lnTo>
                  <a:lnTo>
                    <a:pt x="2348484" y="158495"/>
                  </a:lnTo>
                  <a:lnTo>
                    <a:pt x="2385060" y="182879"/>
                  </a:lnTo>
                  <a:lnTo>
                    <a:pt x="2423160" y="187451"/>
                  </a:lnTo>
                  <a:lnTo>
                    <a:pt x="2459736" y="213359"/>
                  </a:lnTo>
                  <a:lnTo>
                    <a:pt x="2496312" y="202691"/>
                  </a:lnTo>
                  <a:lnTo>
                    <a:pt x="2532888" y="167639"/>
                  </a:lnTo>
                  <a:lnTo>
                    <a:pt x="2569464" y="230123"/>
                  </a:lnTo>
                  <a:lnTo>
                    <a:pt x="2606040" y="199643"/>
                  </a:lnTo>
                </a:path>
              </a:pathLst>
            </a:custGeom>
            <a:ln w="28574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5951854" y="2483357"/>
            <a:ext cx="140970" cy="427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r>
              <a:rPr dirty="0" sz="1000" spc="-25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951854" y="1983104"/>
            <a:ext cx="140970" cy="427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70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r>
              <a:rPr dirty="0" sz="1000" spc="-25">
                <a:latin typeface="Calibri"/>
                <a:cs typeface="Calibri"/>
              </a:rPr>
              <a:t>60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951854" y="2983737"/>
            <a:ext cx="2633345" cy="592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30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r>
              <a:rPr dirty="0" sz="1000" spc="-25"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  <a:p>
            <a:pPr marL="111760">
              <a:lnSpc>
                <a:spcPct val="100000"/>
              </a:lnSpc>
              <a:spcBef>
                <a:spcPts val="105"/>
              </a:spcBef>
              <a:tabLst>
                <a:tab pos="551815" algn="l"/>
                <a:tab pos="992505" algn="l"/>
                <a:tab pos="1432560" algn="l"/>
                <a:tab pos="1872614" algn="l"/>
                <a:tab pos="2313305" algn="l"/>
              </a:tabLst>
            </a:pPr>
            <a:r>
              <a:rPr dirty="0" sz="1000" spc="-10">
                <a:latin typeface="Calibri"/>
                <a:cs typeface="Calibri"/>
              </a:rPr>
              <a:t>sty'18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sty'19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sty'20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sty'21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sty'22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sty'23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360919" y="2598800"/>
            <a:ext cx="15144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6985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C00000"/>
                </a:solidFill>
                <a:latin typeface="Calibri"/>
                <a:cs typeface="Calibri"/>
              </a:rPr>
              <a:t>niedobór</a:t>
            </a:r>
            <a:r>
              <a:rPr dirty="0" sz="1000" spc="-45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C00000"/>
                </a:solidFill>
                <a:latin typeface="Calibri"/>
                <a:cs typeface="Calibri"/>
              </a:rPr>
              <a:t>wykwalifikowanych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10">
                <a:solidFill>
                  <a:srgbClr val="C00000"/>
                </a:solidFill>
                <a:latin typeface="Calibri"/>
                <a:cs typeface="Calibri"/>
              </a:rPr>
              <a:t>pracowników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862316" y="2158364"/>
            <a:ext cx="10115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koszty</a:t>
            </a:r>
            <a:r>
              <a:rPr dirty="0" sz="1000" spc="-4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zatrudnienia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5599007" y="1539076"/>
            <a:ext cx="305435" cy="233679"/>
            <a:chOff x="5599007" y="1539076"/>
            <a:chExt cx="305435" cy="233679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9007" y="1539076"/>
              <a:ext cx="305162" cy="23349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8988" y="1559051"/>
              <a:ext cx="214884" cy="143255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5617337" y="1557527"/>
              <a:ext cx="218440" cy="146685"/>
            </a:xfrm>
            <a:custGeom>
              <a:avLst/>
              <a:gdLst/>
              <a:ahLst/>
              <a:cxnLst/>
              <a:rect l="l" t="t" r="r" b="b"/>
              <a:pathLst>
                <a:path w="218439" h="146685">
                  <a:moveTo>
                    <a:pt x="0" y="146430"/>
                  </a:moveTo>
                  <a:lnTo>
                    <a:pt x="218059" y="146430"/>
                  </a:lnTo>
                  <a:lnTo>
                    <a:pt x="218059" y="0"/>
                  </a:lnTo>
                  <a:lnTo>
                    <a:pt x="0" y="0"/>
                  </a:lnTo>
                  <a:lnTo>
                    <a:pt x="0" y="146430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/>
          <p:nvPr/>
        </p:nvSpPr>
        <p:spPr>
          <a:xfrm>
            <a:off x="9262871" y="2234183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9262871" y="3331464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3" name="object 43" descr=""/>
          <p:cNvGrpSpPr/>
          <p:nvPr/>
        </p:nvGrpSpPr>
        <p:grpSpPr>
          <a:xfrm>
            <a:off x="9262871" y="2334958"/>
            <a:ext cx="2270760" cy="864235"/>
            <a:chOff x="9262871" y="2334958"/>
            <a:chExt cx="2270760" cy="864235"/>
          </a:xfrm>
        </p:grpSpPr>
        <p:sp>
          <p:nvSpPr>
            <p:cNvPr id="44" name="object 44" descr=""/>
            <p:cNvSpPr/>
            <p:nvPr/>
          </p:nvSpPr>
          <p:spPr>
            <a:xfrm>
              <a:off x="9262871" y="2371343"/>
              <a:ext cx="2270760" cy="822960"/>
            </a:xfrm>
            <a:custGeom>
              <a:avLst/>
              <a:gdLst/>
              <a:ahLst/>
              <a:cxnLst/>
              <a:rect l="l" t="t" r="r" b="b"/>
              <a:pathLst>
                <a:path w="2270759" h="822960">
                  <a:moveTo>
                    <a:pt x="0" y="822959"/>
                  </a:moveTo>
                  <a:lnTo>
                    <a:pt x="2270759" y="822959"/>
                  </a:lnTo>
                </a:path>
                <a:path w="2270759" h="822960">
                  <a:moveTo>
                    <a:pt x="0" y="685800"/>
                  </a:moveTo>
                  <a:lnTo>
                    <a:pt x="2270759" y="685800"/>
                  </a:lnTo>
                </a:path>
                <a:path w="2270759" h="822960">
                  <a:moveTo>
                    <a:pt x="0" y="548639"/>
                  </a:moveTo>
                  <a:lnTo>
                    <a:pt x="2270759" y="548639"/>
                  </a:lnTo>
                </a:path>
                <a:path w="2270759" h="822960">
                  <a:moveTo>
                    <a:pt x="0" y="411479"/>
                  </a:moveTo>
                  <a:lnTo>
                    <a:pt x="2270759" y="411479"/>
                  </a:lnTo>
                </a:path>
                <a:path w="2270759" h="822960">
                  <a:moveTo>
                    <a:pt x="0" y="274319"/>
                  </a:moveTo>
                  <a:lnTo>
                    <a:pt x="2270759" y="274319"/>
                  </a:lnTo>
                </a:path>
                <a:path w="2270759" h="822960">
                  <a:moveTo>
                    <a:pt x="0" y="137159"/>
                  </a:moveTo>
                  <a:lnTo>
                    <a:pt x="2270759" y="137159"/>
                  </a:lnTo>
                </a:path>
                <a:path w="2270759" h="822960">
                  <a:moveTo>
                    <a:pt x="0" y="0"/>
                  </a:moveTo>
                  <a:lnTo>
                    <a:pt x="2270759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320021" y="2852165"/>
              <a:ext cx="2156460" cy="137160"/>
            </a:xfrm>
            <a:custGeom>
              <a:avLst/>
              <a:gdLst/>
              <a:ahLst/>
              <a:cxnLst/>
              <a:rect l="l" t="t" r="r" b="b"/>
              <a:pathLst>
                <a:path w="2156459" h="137160">
                  <a:moveTo>
                    <a:pt x="0" y="65532"/>
                  </a:moveTo>
                  <a:lnTo>
                    <a:pt x="114300" y="106680"/>
                  </a:lnTo>
                  <a:lnTo>
                    <a:pt x="227075" y="124968"/>
                  </a:lnTo>
                  <a:lnTo>
                    <a:pt x="341375" y="129539"/>
                  </a:lnTo>
                  <a:lnTo>
                    <a:pt x="454151" y="105156"/>
                  </a:lnTo>
                  <a:lnTo>
                    <a:pt x="568451" y="70104"/>
                  </a:lnTo>
                  <a:lnTo>
                    <a:pt x="681227" y="60960"/>
                  </a:lnTo>
                  <a:lnTo>
                    <a:pt x="795527" y="45720"/>
                  </a:lnTo>
                  <a:lnTo>
                    <a:pt x="908303" y="0"/>
                  </a:lnTo>
                  <a:lnTo>
                    <a:pt x="1022603" y="27432"/>
                  </a:lnTo>
                  <a:lnTo>
                    <a:pt x="1135379" y="54863"/>
                  </a:lnTo>
                  <a:lnTo>
                    <a:pt x="1249679" y="79248"/>
                  </a:lnTo>
                  <a:lnTo>
                    <a:pt x="1362455" y="77724"/>
                  </a:lnTo>
                  <a:lnTo>
                    <a:pt x="1476755" y="109728"/>
                  </a:lnTo>
                  <a:lnTo>
                    <a:pt x="1589531" y="124968"/>
                  </a:lnTo>
                  <a:lnTo>
                    <a:pt x="1702307" y="128016"/>
                  </a:lnTo>
                  <a:lnTo>
                    <a:pt x="1816607" y="105156"/>
                  </a:lnTo>
                  <a:lnTo>
                    <a:pt x="1929383" y="129539"/>
                  </a:lnTo>
                  <a:lnTo>
                    <a:pt x="2043683" y="137160"/>
                  </a:lnTo>
                  <a:lnTo>
                    <a:pt x="2156459" y="134112"/>
                  </a:lnTo>
                </a:path>
              </a:pathLst>
            </a:custGeom>
            <a:ln w="28575">
              <a:solidFill>
                <a:srgbClr val="FFCC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320021" y="3057905"/>
              <a:ext cx="2156460" cy="96520"/>
            </a:xfrm>
            <a:custGeom>
              <a:avLst/>
              <a:gdLst/>
              <a:ahLst/>
              <a:cxnLst/>
              <a:rect l="l" t="t" r="r" b="b"/>
              <a:pathLst>
                <a:path w="2156459" h="96519">
                  <a:moveTo>
                    <a:pt x="0" y="6096"/>
                  </a:moveTo>
                  <a:lnTo>
                    <a:pt x="114300" y="54864"/>
                  </a:lnTo>
                  <a:lnTo>
                    <a:pt x="227075" y="60960"/>
                  </a:lnTo>
                  <a:lnTo>
                    <a:pt x="341375" y="74676"/>
                  </a:lnTo>
                  <a:lnTo>
                    <a:pt x="454151" y="60960"/>
                  </a:lnTo>
                  <a:lnTo>
                    <a:pt x="568451" y="60960"/>
                  </a:lnTo>
                  <a:lnTo>
                    <a:pt x="681227" y="47244"/>
                  </a:lnTo>
                  <a:lnTo>
                    <a:pt x="795527" y="60960"/>
                  </a:lnTo>
                  <a:lnTo>
                    <a:pt x="908303" y="0"/>
                  </a:lnTo>
                  <a:lnTo>
                    <a:pt x="1022603" y="33528"/>
                  </a:lnTo>
                  <a:lnTo>
                    <a:pt x="1135379" y="68580"/>
                  </a:lnTo>
                  <a:lnTo>
                    <a:pt x="1249679" y="74676"/>
                  </a:lnTo>
                  <a:lnTo>
                    <a:pt x="1362455" y="60960"/>
                  </a:lnTo>
                  <a:lnTo>
                    <a:pt x="1476755" y="96012"/>
                  </a:lnTo>
                  <a:lnTo>
                    <a:pt x="1589531" y="74676"/>
                  </a:lnTo>
                  <a:lnTo>
                    <a:pt x="1702307" y="74676"/>
                  </a:lnTo>
                  <a:lnTo>
                    <a:pt x="1816607" y="74676"/>
                  </a:lnTo>
                  <a:lnTo>
                    <a:pt x="1929383" y="96012"/>
                  </a:lnTo>
                  <a:lnTo>
                    <a:pt x="2043683" y="88392"/>
                  </a:lnTo>
                  <a:lnTo>
                    <a:pt x="2156459" y="92964"/>
                  </a:lnTo>
                </a:path>
              </a:pathLst>
            </a:custGeom>
            <a:ln w="2857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320021" y="2349245"/>
              <a:ext cx="2156460" cy="830580"/>
            </a:xfrm>
            <a:custGeom>
              <a:avLst/>
              <a:gdLst/>
              <a:ahLst/>
              <a:cxnLst/>
              <a:rect l="l" t="t" r="r" b="b"/>
              <a:pathLst>
                <a:path w="2156459" h="830580">
                  <a:moveTo>
                    <a:pt x="0" y="510539"/>
                  </a:moveTo>
                  <a:lnTo>
                    <a:pt x="114300" y="524255"/>
                  </a:lnTo>
                  <a:lnTo>
                    <a:pt x="227075" y="507491"/>
                  </a:lnTo>
                  <a:lnTo>
                    <a:pt x="341375" y="583691"/>
                  </a:lnTo>
                  <a:lnTo>
                    <a:pt x="454151" y="501395"/>
                  </a:lnTo>
                  <a:lnTo>
                    <a:pt x="568451" y="830579"/>
                  </a:lnTo>
                  <a:lnTo>
                    <a:pt x="681227" y="670559"/>
                  </a:lnTo>
                  <a:lnTo>
                    <a:pt x="795527" y="611124"/>
                  </a:lnTo>
                  <a:lnTo>
                    <a:pt x="908303" y="585215"/>
                  </a:lnTo>
                  <a:lnTo>
                    <a:pt x="1022603" y="303275"/>
                  </a:lnTo>
                  <a:lnTo>
                    <a:pt x="1135379" y="367283"/>
                  </a:lnTo>
                  <a:lnTo>
                    <a:pt x="1249679" y="307848"/>
                  </a:lnTo>
                  <a:lnTo>
                    <a:pt x="1362455" y="213359"/>
                  </a:lnTo>
                  <a:lnTo>
                    <a:pt x="1476755" y="53339"/>
                  </a:lnTo>
                  <a:lnTo>
                    <a:pt x="1589531" y="0"/>
                  </a:lnTo>
                  <a:lnTo>
                    <a:pt x="1702307" y="132587"/>
                  </a:lnTo>
                  <a:lnTo>
                    <a:pt x="1816607" y="74675"/>
                  </a:lnTo>
                  <a:lnTo>
                    <a:pt x="1929383" y="153924"/>
                  </a:lnTo>
                  <a:lnTo>
                    <a:pt x="2043683" y="234695"/>
                  </a:lnTo>
                  <a:lnTo>
                    <a:pt x="2156459" y="155448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9017761" y="2132202"/>
            <a:ext cx="141605" cy="1275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715">
              <a:lnSpc>
                <a:spcPts val="1140"/>
              </a:lnSpc>
              <a:spcBef>
                <a:spcPts val="95"/>
              </a:spcBef>
            </a:pPr>
            <a:r>
              <a:rPr dirty="0" sz="1000" spc="-35">
                <a:latin typeface="Calibri"/>
                <a:cs typeface="Calibri"/>
              </a:rPr>
              <a:t>16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1080"/>
              </a:lnSpc>
            </a:pPr>
            <a:r>
              <a:rPr dirty="0" sz="1000" spc="-35">
                <a:latin typeface="Calibri"/>
                <a:cs typeface="Calibri"/>
              </a:rPr>
              <a:t>14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1080"/>
              </a:lnSpc>
            </a:pPr>
            <a:r>
              <a:rPr dirty="0" sz="1000" spc="-35">
                <a:latin typeface="Calibri"/>
                <a:cs typeface="Calibri"/>
              </a:rPr>
              <a:t>12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1080"/>
              </a:lnSpc>
            </a:pPr>
            <a:r>
              <a:rPr dirty="0" sz="1000" spc="-35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ts val="1080"/>
              </a:lnSpc>
            </a:pPr>
            <a:r>
              <a:rPr dirty="0" sz="1000" spc="-50"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ts val="1080"/>
              </a:lnSpc>
            </a:pPr>
            <a:r>
              <a:rPr dirty="0" sz="1000" spc="-5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ts val="1080"/>
              </a:lnSpc>
            </a:pPr>
            <a:r>
              <a:rPr dirty="0" sz="1000" spc="-50"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ts val="1080"/>
              </a:lnSpc>
            </a:pPr>
            <a:r>
              <a:rPr dirty="0" sz="1000" spc="-50"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ts val="1140"/>
              </a:lnSpc>
            </a:pPr>
            <a:r>
              <a:rPr dirty="0" sz="1000" spc="-50"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754614" y="2100452"/>
            <a:ext cx="795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wynagrodzenia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855452" y="2625979"/>
            <a:ext cx="6959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 indent="112395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7B80"/>
                </a:solidFill>
                <a:latin typeface="Calibri"/>
                <a:cs typeface="Calibri"/>
              </a:rPr>
              <a:t>bezrobocie rejestrowane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182100" y="3094609"/>
            <a:ext cx="2367915" cy="47752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497965">
              <a:lnSpc>
                <a:spcPct val="100000"/>
              </a:lnSpc>
              <a:spcBef>
                <a:spcPts val="675"/>
              </a:spcBef>
            </a:pPr>
            <a:r>
              <a:rPr dirty="0" sz="1000">
                <a:solidFill>
                  <a:srgbClr val="C00000"/>
                </a:solidFill>
                <a:latin typeface="Calibri"/>
                <a:cs typeface="Calibri"/>
              </a:rPr>
              <a:t>bezrobocie</a:t>
            </a:r>
            <a:r>
              <a:rPr dirty="0" sz="1000" spc="-5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C00000"/>
                </a:solidFill>
                <a:latin typeface="Calibri"/>
                <a:cs typeface="Calibri"/>
              </a:rPr>
              <a:t>BAEL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80"/>
              </a:spcBef>
              <a:tabLst>
                <a:tab pos="454025" algn="l"/>
                <a:tab pos="908050" algn="l"/>
                <a:tab pos="1362075" algn="l"/>
                <a:tab pos="1816100" algn="l"/>
              </a:tabLst>
            </a:pPr>
            <a:r>
              <a:rPr dirty="0" sz="1000" spc="-20">
                <a:latin typeface="Calibri"/>
                <a:cs typeface="Calibri"/>
              </a:rPr>
              <a:t>1Q19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1Q20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1Q21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1Q22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1Q23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2.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09488" y="1175003"/>
            <a:ext cx="5902960" cy="5095240"/>
          </a:xfrm>
          <a:custGeom>
            <a:avLst/>
            <a:gdLst/>
            <a:ahLst/>
            <a:cxnLst/>
            <a:rect l="l" t="t" r="r" b="b"/>
            <a:pathLst>
              <a:path w="5902959" h="5095240">
                <a:moveTo>
                  <a:pt x="0" y="5094732"/>
                </a:moveTo>
                <a:lnTo>
                  <a:pt x="5902452" y="5094732"/>
                </a:lnTo>
                <a:lnTo>
                  <a:pt x="5902452" y="0"/>
                </a:lnTo>
                <a:lnTo>
                  <a:pt x="0" y="0"/>
                </a:lnTo>
                <a:lnTo>
                  <a:pt x="0" y="509473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80059" y="1175003"/>
            <a:ext cx="4983480" cy="5096510"/>
          </a:xfrm>
          <a:custGeom>
            <a:avLst/>
            <a:gdLst/>
            <a:ahLst/>
            <a:cxnLst/>
            <a:rect l="l" t="t" r="r" b="b"/>
            <a:pathLst>
              <a:path w="4983480" h="5096510">
                <a:moveTo>
                  <a:pt x="0" y="5096256"/>
                </a:moveTo>
                <a:lnTo>
                  <a:pt x="4983480" y="5096256"/>
                </a:lnTo>
                <a:lnTo>
                  <a:pt x="4983480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52118" y="382650"/>
            <a:ext cx="1384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C00000"/>
                </a:solidFill>
                <a:latin typeface="Tahoma"/>
                <a:cs typeface="Tahoma"/>
              </a:rPr>
              <a:t>Deglobalizacja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52118" y="626490"/>
            <a:ext cx="87058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Działania</a:t>
            </a:r>
            <a:r>
              <a:rPr dirty="0" sz="1400" spc="5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stymulujące</a:t>
            </a:r>
            <a:r>
              <a:rPr dirty="0" sz="1400" spc="7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reshoring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mogłyby</a:t>
            </a:r>
            <a:r>
              <a:rPr dirty="0" sz="1400" spc="7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też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skutkować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retorsjami,</a:t>
            </a:r>
            <a:r>
              <a:rPr dirty="0" sz="1400" spc="-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wpływającymi</a:t>
            </a:r>
            <a:r>
              <a:rPr dirty="0" sz="1400" spc="114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negatywnie</a:t>
            </a:r>
            <a:r>
              <a:rPr dirty="0" sz="1400" spc="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</a:t>
            </a:r>
            <a:r>
              <a:rPr dirty="0" sz="1400" spc="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eksport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 spc="30">
                <a:latin typeface="Tahoma"/>
                <a:cs typeface="Tahoma"/>
              </a:rPr>
              <a:t>UE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550777" y="6590486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9973" y="6375603"/>
            <a:ext cx="9471660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Bangladesz, </a:t>
            </a:r>
            <a:r>
              <a:rPr dirty="0" sz="750">
                <a:latin typeface="Calibri"/>
                <a:cs typeface="Calibri"/>
              </a:rPr>
              <a:t>Indie,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Indonezja, Kambodża,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Korea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Płd.,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Laos,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Sri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Lanka,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Mjanma,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Malezja,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Papua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Nowa Gwinea, Filipiny,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Pakistan,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Singapur,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Tajlandia,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Tajwan,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Wietnam</a:t>
            </a:r>
            <a:r>
              <a:rPr dirty="0" sz="750" spc="245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Udział w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eksporcie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do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krajów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trzecich</a:t>
            </a:r>
            <a:r>
              <a:rPr dirty="0" sz="750" spc="240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3)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Udział w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łącznym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eksporcie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Eurostat,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25830" y="1230883"/>
            <a:ext cx="444690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Dodatkowym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kosztem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reshoringu</a:t>
            </a:r>
            <a:r>
              <a:rPr dirty="0" sz="11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mógłby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stać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się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wzrost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barier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dla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unijnego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eksportu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25830" y="1643887"/>
            <a:ext cx="4606290" cy="1854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Przykład</a:t>
            </a:r>
            <a:r>
              <a:rPr dirty="0" sz="1000" spc="4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UE-</a:t>
            </a:r>
            <a:r>
              <a:rPr dirty="0" sz="1000">
                <a:latin typeface="Calibri"/>
                <a:cs typeface="Calibri"/>
              </a:rPr>
              <a:t>27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świadczy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tym,</a:t>
            </a:r>
            <a:r>
              <a:rPr dirty="0" sz="1000" spc="4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</a:t>
            </a:r>
            <a:r>
              <a:rPr dirty="0" sz="1000" spc="4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deklaracje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zasadności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zwiększenia </a:t>
            </a:r>
            <a:r>
              <a:rPr dirty="0" sz="1000">
                <a:latin typeface="Calibri"/>
                <a:cs typeface="Calibri"/>
              </a:rPr>
              <a:t>bezpieczeństwa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przekładają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masowy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trend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relokacji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nie</a:t>
            </a:r>
            <a:r>
              <a:rPr dirty="0" sz="1000">
                <a:latin typeface="Calibri"/>
                <a:cs typeface="Calibri"/>
              </a:rPr>
              <a:t> wspominając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reshoringu.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wzmocnienia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procesu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niezbędne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byłyby </a:t>
            </a:r>
            <a:r>
              <a:rPr dirty="0" sz="1000">
                <a:latin typeface="Calibri"/>
                <a:cs typeface="Calibri"/>
              </a:rPr>
              <a:t>działania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polityki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gospodarczej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całej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Unii,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poprzez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cła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(jak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przypadku </a:t>
            </a:r>
            <a:r>
              <a:rPr dirty="0" sz="1000">
                <a:latin typeface="Calibri"/>
                <a:cs typeface="Calibri"/>
              </a:rPr>
              <a:t>USA)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stymulowanie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pożądanych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gałęzi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własnego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przemysłu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(wyrównanie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kosztów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międzynarodowej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konkurencyjności).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Niezależnie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przyjętej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formy, </a:t>
            </a:r>
            <a:r>
              <a:rPr dirty="0" sz="1000">
                <a:latin typeface="Calibri"/>
                <a:cs typeface="Calibri"/>
              </a:rPr>
              <a:t>trudno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zakładać,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aby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działania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wywołały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działań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odwetowych.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Tymczasem </a:t>
            </a:r>
            <a:r>
              <a:rPr dirty="0" sz="1000">
                <a:latin typeface="Calibri"/>
                <a:cs typeface="Calibri"/>
              </a:rPr>
              <a:t>unijny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dalekowschodnie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początku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dekady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rozwijał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szybkim </a:t>
            </a:r>
            <a:r>
              <a:rPr dirty="0" sz="1000">
                <a:latin typeface="Calibri"/>
                <a:cs typeface="Calibri"/>
              </a:rPr>
              <a:t>tempie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(choć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dynamika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wyhamowała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momentu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wybuchu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pandemii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COVID-</a:t>
            </a:r>
            <a:r>
              <a:rPr dirty="0" sz="1000" spc="-25">
                <a:latin typeface="Calibri"/>
                <a:cs typeface="Calibri"/>
              </a:rPr>
              <a:t>19)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3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odwrócenie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trendu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byłoby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dotkliwym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ciosem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gospodarki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UE-</a:t>
            </a:r>
            <a:r>
              <a:rPr dirty="0" sz="1000" spc="-25">
                <a:latin typeface="Calibri"/>
                <a:cs typeface="Calibri"/>
              </a:rPr>
              <a:t>27.</a:t>
            </a:r>
            <a:r>
              <a:rPr dirty="0" sz="1000">
                <a:latin typeface="Calibri"/>
                <a:cs typeface="Calibri"/>
              </a:rPr>
              <a:t> 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szczególności,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narażone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byłyby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Niemcy,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specjalizująca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dostarczaniu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krajowi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części i</a:t>
            </a:r>
            <a:r>
              <a:rPr dirty="0" sz="1000" spc="-10">
                <a:latin typeface="Calibri"/>
                <a:cs typeface="Calibri"/>
              </a:rPr>
              <a:t> półproduktów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Polska.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25830" y="3547998"/>
            <a:ext cx="460502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Relokacja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źródeł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dostaw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dla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UE-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27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będzie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zapewne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przebiegać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stopniowo,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przy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czym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pełny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reshoring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masową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skalę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wydaje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się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mało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prawdopodobny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5830" y="3961003"/>
            <a:ext cx="4605655" cy="223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Wydaje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się,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relokacji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zaopatrzenia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Unii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Europejskiej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może </a:t>
            </a:r>
            <a:r>
              <a:rPr dirty="0" sz="1000">
                <a:latin typeface="Calibri"/>
                <a:cs typeface="Calibri"/>
              </a:rPr>
              <a:t>postępować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powoli,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przyjmując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formę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miksu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friendshoringu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oparciu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kraje </a:t>
            </a:r>
            <a:r>
              <a:rPr dirty="0" sz="1000">
                <a:latin typeface="Calibri"/>
                <a:cs typeface="Calibri"/>
              </a:rPr>
              <a:t>dalekowschodnie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względnie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zachodnim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ideałom),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nearshoringu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(Turcja, </a:t>
            </a:r>
            <a:r>
              <a:rPr dirty="0" sz="1000">
                <a:latin typeface="Calibri"/>
                <a:cs typeface="Calibri"/>
              </a:rPr>
              <a:t>kraje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Maghrebu)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jedynie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ograniczonym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stopniu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pełnego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reshoringu.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Biorąc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pod</a:t>
            </a:r>
            <a:r>
              <a:rPr dirty="0" sz="1000">
                <a:latin typeface="Calibri"/>
                <a:cs typeface="Calibri"/>
              </a:rPr>
              <a:t> uwagę</a:t>
            </a:r>
            <a:r>
              <a:rPr dirty="0" sz="1000" spc="2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szeroki</a:t>
            </a:r>
            <a:r>
              <a:rPr dirty="0" sz="1000" spc="2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zasięg</a:t>
            </a:r>
            <a:r>
              <a:rPr dirty="0" sz="1000" spc="2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destabilizacji</a:t>
            </a:r>
            <a:r>
              <a:rPr dirty="0" sz="1000" spc="254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światowej</a:t>
            </a:r>
            <a:r>
              <a:rPr dirty="0" sz="1000" spc="2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sytuacji</a:t>
            </a:r>
            <a:r>
              <a:rPr dirty="0" sz="1000" spc="254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geopolitycznej,</a:t>
            </a:r>
            <a:r>
              <a:rPr dirty="0" sz="1000" spc="254">
                <a:latin typeface="Calibri"/>
                <a:cs typeface="Calibri"/>
              </a:rPr>
              <a:t>  </a:t>
            </a:r>
            <a:r>
              <a:rPr dirty="0" sz="1000" spc="-25">
                <a:latin typeface="Calibri"/>
                <a:cs typeface="Calibri"/>
              </a:rPr>
              <a:t>nie</a:t>
            </a:r>
            <a:r>
              <a:rPr dirty="0" sz="1000">
                <a:latin typeface="Calibri"/>
                <a:cs typeface="Calibri"/>
              </a:rPr>
              <a:t> zagwarantuje</a:t>
            </a:r>
            <a:r>
              <a:rPr dirty="0" sz="1000" spc="3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3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bezpieczeństwa</a:t>
            </a:r>
            <a:r>
              <a:rPr dirty="0" sz="1000" spc="3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dostaw,</a:t>
            </a:r>
            <a:r>
              <a:rPr dirty="0" sz="1000" spc="3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stanowiąc</a:t>
            </a:r>
            <a:r>
              <a:rPr dirty="0" sz="1000" spc="3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kompromis</a:t>
            </a:r>
            <a:r>
              <a:rPr dirty="0" sz="1000" spc="34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między bezpieczeństwem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ekonomiką.</a:t>
            </a:r>
            <a:endParaRPr sz="1000">
              <a:latin typeface="Calibri"/>
              <a:cs typeface="Calibri"/>
            </a:endParaRPr>
          </a:p>
          <a:p>
            <a:pPr algn="just" marL="184785" marR="5715" indent="-17272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kontekście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oczekiwać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pewnych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korzyści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związanych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reshoringiem,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zapewne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raczej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ograniczone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punktowe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(np.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podjęte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inwestycje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produkcję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półprzewodników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rozwijająca 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akumulatorów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ta</a:t>
            </a:r>
            <a:r>
              <a:rPr dirty="0" sz="1000">
                <a:latin typeface="Calibri"/>
                <a:cs typeface="Calibri"/>
              </a:rPr>
              <a:t> ostatnia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przykładem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klasycznego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reshoringu,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uzasadnionych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biznesowo </a:t>
            </a:r>
            <a:r>
              <a:rPr dirty="0" sz="1000">
                <a:latin typeface="Calibri"/>
                <a:cs typeface="Calibri"/>
              </a:rPr>
              <a:t>decyzji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azjatyckich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inwestorów)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masowe.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Dodatkowo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czynnikiem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ograniczającym </a:t>
            </a:r>
            <a:r>
              <a:rPr dirty="0" sz="1000">
                <a:latin typeface="Calibri"/>
                <a:cs typeface="Calibri"/>
              </a:rPr>
              <a:t>związany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procesem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potencjał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mogą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własne,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narastające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bariery strukturalne</a:t>
            </a:r>
            <a:r>
              <a:rPr dirty="0" sz="1000">
                <a:latin typeface="Calibri"/>
                <a:cs typeface="Calibri"/>
              </a:rPr>
              <a:t> polskiej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gospodarki.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919215" y="1633727"/>
            <a:ext cx="5659755" cy="0"/>
          </a:xfrm>
          <a:custGeom>
            <a:avLst/>
            <a:gdLst/>
            <a:ahLst/>
            <a:cxnLst/>
            <a:rect l="l" t="t" r="r" b="b"/>
            <a:pathLst>
              <a:path w="5659755" h="0">
                <a:moveTo>
                  <a:pt x="0" y="0"/>
                </a:moveTo>
                <a:lnTo>
                  <a:pt x="5659628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6513576" y="2627376"/>
            <a:ext cx="4932045" cy="655955"/>
            <a:chOff x="6513576" y="2627376"/>
            <a:chExt cx="4932045" cy="655955"/>
          </a:xfrm>
        </p:grpSpPr>
        <p:sp>
          <p:nvSpPr>
            <p:cNvPr id="19" name="object 19" descr=""/>
            <p:cNvSpPr/>
            <p:nvPr/>
          </p:nvSpPr>
          <p:spPr>
            <a:xfrm>
              <a:off x="6618719" y="2819399"/>
              <a:ext cx="4368165" cy="459105"/>
            </a:xfrm>
            <a:custGeom>
              <a:avLst/>
              <a:gdLst/>
              <a:ahLst/>
              <a:cxnLst/>
              <a:rect l="l" t="t" r="r" b="b"/>
              <a:pathLst>
                <a:path w="4368165" h="459104">
                  <a:moveTo>
                    <a:pt x="138696" y="97536"/>
                  </a:moveTo>
                  <a:lnTo>
                    <a:pt x="0" y="97536"/>
                  </a:lnTo>
                  <a:lnTo>
                    <a:pt x="0" y="458724"/>
                  </a:lnTo>
                  <a:lnTo>
                    <a:pt x="138696" y="458724"/>
                  </a:lnTo>
                  <a:lnTo>
                    <a:pt x="138696" y="97536"/>
                  </a:lnTo>
                  <a:close/>
                </a:path>
                <a:path w="4368165" h="459104">
                  <a:moveTo>
                    <a:pt x="844308" y="359664"/>
                  </a:moveTo>
                  <a:lnTo>
                    <a:pt x="704100" y="359664"/>
                  </a:lnTo>
                  <a:lnTo>
                    <a:pt x="704100" y="458724"/>
                  </a:lnTo>
                  <a:lnTo>
                    <a:pt x="844308" y="458724"/>
                  </a:lnTo>
                  <a:lnTo>
                    <a:pt x="844308" y="359664"/>
                  </a:lnTo>
                  <a:close/>
                </a:path>
                <a:path w="4368165" h="459104">
                  <a:moveTo>
                    <a:pt x="1548396" y="228600"/>
                  </a:moveTo>
                  <a:lnTo>
                    <a:pt x="1408188" y="228600"/>
                  </a:lnTo>
                  <a:lnTo>
                    <a:pt x="1408188" y="458724"/>
                  </a:lnTo>
                  <a:lnTo>
                    <a:pt x="1548396" y="458724"/>
                  </a:lnTo>
                  <a:lnTo>
                    <a:pt x="1548396" y="228600"/>
                  </a:lnTo>
                  <a:close/>
                </a:path>
                <a:path w="4368165" h="459104">
                  <a:moveTo>
                    <a:pt x="2252484" y="425196"/>
                  </a:moveTo>
                  <a:lnTo>
                    <a:pt x="2113800" y="425196"/>
                  </a:lnTo>
                  <a:lnTo>
                    <a:pt x="2113800" y="458724"/>
                  </a:lnTo>
                  <a:lnTo>
                    <a:pt x="2252484" y="458724"/>
                  </a:lnTo>
                  <a:lnTo>
                    <a:pt x="2252484" y="425196"/>
                  </a:lnTo>
                  <a:close/>
                </a:path>
                <a:path w="4368165" h="459104">
                  <a:moveTo>
                    <a:pt x="2958096" y="0"/>
                  </a:moveTo>
                  <a:lnTo>
                    <a:pt x="2817888" y="0"/>
                  </a:lnTo>
                  <a:lnTo>
                    <a:pt x="2817888" y="458724"/>
                  </a:lnTo>
                  <a:lnTo>
                    <a:pt x="2958096" y="458724"/>
                  </a:lnTo>
                  <a:lnTo>
                    <a:pt x="2958096" y="0"/>
                  </a:lnTo>
                  <a:close/>
                </a:path>
                <a:path w="4368165" h="459104">
                  <a:moveTo>
                    <a:pt x="3662184" y="329184"/>
                  </a:moveTo>
                  <a:lnTo>
                    <a:pt x="3523500" y="329184"/>
                  </a:lnTo>
                  <a:lnTo>
                    <a:pt x="3523500" y="458724"/>
                  </a:lnTo>
                  <a:lnTo>
                    <a:pt x="3662184" y="458724"/>
                  </a:lnTo>
                  <a:lnTo>
                    <a:pt x="3662184" y="329184"/>
                  </a:lnTo>
                  <a:close/>
                </a:path>
                <a:path w="4368165" h="459104">
                  <a:moveTo>
                    <a:pt x="4367796" y="336804"/>
                  </a:moveTo>
                  <a:lnTo>
                    <a:pt x="4227588" y="336804"/>
                  </a:lnTo>
                  <a:lnTo>
                    <a:pt x="4227588" y="458724"/>
                  </a:lnTo>
                  <a:lnTo>
                    <a:pt x="4367796" y="458724"/>
                  </a:lnTo>
                  <a:lnTo>
                    <a:pt x="4367796" y="336804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795516" y="2627375"/>
              <a:ext cx="4368165" cy="650875"/>
            </a:xfrm>
            <a:custGeom>
              <a:avLst/>
              <a:gdLst/>
              <a:ahLst/>
              <a:cxnLst/>
              <a:rect l="l" t="t" r="r" b="b"/>
              <a:pathLst>
                <a:path w="4368165" h="650875">
                  <a:moveTo>
                    <a:pt x="140208" y="76200"/>
                  </a:moveTo>
                  <a:lnTo>
                    <a:pt x="0" y="76200"/>
                  </a:lnTo>
                  <a:lnTo>
                    <a:pt x="0" y="650748"/>
                  </a:lnTo>
                  <a:lnTo>
                    <a:pt x="140208" y="650748"/>
                  </a:lnTo>
                  <a:lnTo>
                    <a:pt x="140208" y="76200"/>
                  </a:lnTo>
                  <a:close/>
                </a:path>
                <a:path w="4368165" h="650875">
                  <a:moveTo>
                    <a:pt x="844296" y="390144"/>
                  </a:moveTo>
                  <a:lnTo>
                    <a:pt x="704088" y="390144"/>
                  </a:lnTo>
                  <a:lnTo>
                    <a:pt x="704088" y="650748"/>
                  </a:lnTo>
                  <a:lnTo>
                    <a:pt x="844296" y="650748"/>
                  </a:lnTo>
                  <a:lnTo>
                    <a:pt x="844296" y="390144"/>
                  </a:lnTo>
                  <a:close/>
                </a:path>
                <a:path w="4368165" h="650875">
                  <a:moveTo>
                    <a:pt x="1549908" y="335280"/>
                  </a:moveTo>
                  <a:lnTo>
                    <a:pt x="1409700" y="335280"/>
                  </a:lnTo>
                  <a:lnTo>
                    <a:pt x="1409700" y="650748"/>
                  </a:lnTo>
                  <a:lnTo>
                    <a:pt x="1549908" y="650748"/>
                  </a:lnTo>
                  <a:lnTo>
                    <a:pt x="1549908" y="335280"/>
                  </a:lnTo>
                  <a:close/>
                </a:path>
                <a:path w="4368165" h="650875">
                  <a:moveTo>
                    <a:pt x="2253996" y="579120"/>
                  </a:moveTo>
                  <a:lnTo>
                    <a:pt x="2113788" y="579120"/>
                  </a:lnTo>
                  <a:lnTo>
                    <a:pt x="2113788" y="650748"/>
                  </a:lnTo>
                  <a:lnTo>
                    <a:pt x="2253996" y="650748"/>
                  </a:lnTo>
                  <a:lnTo>
                    <a:pt x="2253996" y="579120"/>
                  </a:lnTo>
                  <a:close/>
                </a:path>
                <a:path w="4368165" h="650875">
                  <a:moveTo>
                    <a:pt x="2958084" y="0"/>
                  </a:moveTo>
                  <a:lnTo>
                    <a:pt x="2819400" y="0"/>
                  </a:lnTo>
                  <a:lnTo>
                    <a:pt x="2819400" y="650748"/>
                  </a:lnTo>
                  <a:lnTo>
                    <a:pt x="2958084" y="650748"/>
                  </a:lnTo>
                  <a:lnTo>
                    <a:pt x="2958084" y="0"/>
                  </a:lnTo>
                  <a:close/>
                </a:path>
                <a:path w="4368165" h="650875">
                  <a:moveTo>
                    <a:pt x="3663696" y="167640"/>
                  </a:moveTo>
                  <a:lnTo>
                    <a:pt x="3523488" y="167640"/>
                  </a:lnTo>
                  <a:lnTo>
                    <a:pt x="3523488" y="650748"/>
                  </a:lnTo>
                  <a:lnTo>
                    <a:pt x="3663696" y="650748"/>
                  </a:lnTo>
                  <a:lnTo>
                    <a:pt x="3663696" y="167640"/>
                  </a:lnTo>
                  <a:close/>
                </a:path>
                <a:path w="4368165" h="650875">
                  <a:moveTo>
                    <a:pt x="4367784" y="350520"/>
                  </a:moveTo>
                  <a:lnTo>
                    <a:pt x="4227576" y="350520"/>
                  </a:lnTo>
                  <a:lnTo>
                    <a:pt x="4227576" y="650748"/>
                  </a:lnTo>
                  <a:lnTo>
                    <a:pt x="4367784" y="650748"/>
                  </a:lnTo>
                  <a:lnTo>
                    <a:pt x="4367784" y="350520"/>
                  </a:lnTo>
                  <a:close/>
                </a:path>
              </a:pathLst>
            </a:custGeom>
            <a:solidFill>
              <a:srgbClr val="FF79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973824" y="2651759"/>
              <a:ext cx="4368165" cy="626745"/>
            </a:xfrm>
            <a:custGeom>
              <a:avLst/>
              <a:gdLst/>
              <a:ahLst/>
              <a:cxnLst/>
              <a:rect l="l" t="t" r="r" b="b"/>
              <a:pathLst>
                <a:path w="4368165" h="626745">
                  <a:moveTo>
                    <a:pt x="138684" y="65532"/>
                  </a:moveTo>
                  <a:lnTo>
                    <a:pt x="0" y="65532"/>
                  </a:lnTo>
                  <a:lnTo>
                    <a:pt x="0" y="626364"/>
                  </a:lnTo>
                  <a:lnTo>
                    <a:pt x="138684" y="626364"/>
                  </a:lnTo>
                  <a:lnTo>
                    <a:pt x="138684" y="65532"/>
                  </a:lnTo>
                  <a:close/>
                </a:path>
                <a:path w="4368165" h="626745">
                  <a:moveTo>
                    <a:pt x="844296" y="400812"/>
                  </a:moveTo>
                  <a:lnTo>
                    <a:pt x="704088" y="400812"/>
                  </a:lnTo>
                  <a:lnTo>
                    <a:pt x="704088" y="626364"/>
                  </a:lnTo>
                  <a:lnTo>
                    <a:pt x="844296" y="626364"/>
                  </a:lnTo>
                  <a:lnTo>
                    <a:pt x="844296" y="400812"/>
                  </a:lnTo>
                  <a:close/>
                </a:path>
                <a:path w="4368165" h="626745">
                  <a:moveTo>
                    <a:pt x="1548384" y="367284"/>
                  </a:moveTo>
                  <a:lnTo>
                    <a:pt x="1408176" y="367284"/>
                  </a:lnTo>
                  <a:lnTo>
                    <a:pt x="1408176" y="626364"/>
                  </a:lnTo>
                  <a:lnTo>
                    <a:pt x="1548384" y="626364"/>
                  </a:lnTo>
                  <a:lnTo>
                    <a:pt x="1548384" y="367284"/>
                  </a:lnTo>
                  <a:close/>
                </a:path>
                <a:path w="4368165" h="626745">
                  <a:moveTo>
                    <a:pt x="2253996" y="588264"/>
                  </a:moveTo>
                  <a:lnTo>
                    <a:pt x="2113788" y="588264"/>
                  </a:lnTo>
                  <a:lnTo>
                    <a:pt x="2113788" y="626364"/>
                  </a:lnTo>
                  <a:lnTo>
                    <a:pt x="2253996" y="626364"/>
                  </a:lnTo>
                  <a:lnTo>
                    <a:pt x="2253996" y="588264"/>
                  </a:lnTo>
                  <a:close/>
                </a:path>
                <a:path w="4368165" h="626745">
                  <a:moveTo>
                    <a:pt x="2958084" y="0"/>
                  </a:moveTo>
                  <a:lnTo>
                    <a:pt x="2817876" y="0"/>
                  </a:lnTo>
                  <a:lnTo>
                    <a:pt x="2817876" y="626364"/>
                  </a:lnTo>
                  <a:lnTo>
                    <a:pt x="2958084" y="626364"/>
                  </a:lnTo>
                  <a:lnTo>
                    <a:pt x="2958084" y="0"/>
                  </a:lnTo>
                  <a:close/>
                </a:path>
                <a:path w="4368165" h="626745">
                  <a:moveTo>
                    <a:pt x="3662172" y="169164"/>
                  </a:moveTo>
                  <a:lnTo>
                    <a:pt x="3523488" y="169164"/>
                  </a:lnTo>
                  <a:lnTo>
                    <a:pt x="3523488" y="626364"/>
                  </a:lnTo>
                  <a:lnTo>
                    <a:pt x="3662172" y="626364"/>
                  </a:lnTo>
                  <a:lnTo>
                    <a:pt x="3662172" y="169164"/>
                  </a:lnTo>
                  <a:close/>
                </a:path>
                <a:path w="4368165" h="626745">
                  <a:moveTo>
                    <a:pt x="4367784" y="313944"/>
                  </a:moveTo>
                  <a:lnTo>
                    <a:pt x="4227576" y="313944"/>
                  </a:lnTo>
                  <a:lnTo>
                    <a:pt x="4227576" y="626364"/>
                  </a:lnTo>
                  <a:lnTo>
                    <a:pt x="4367784" y="626364"/>
                  </a:lnTo>
                  <a:lnTo>
                    <a:pt x="4367784" y="31394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513576" y="3278124"/>
              <a:ext cx="4932045" cy="0"/>
            </a:xfrm>
            <a:custGeom>
              <a:avLst/>
              <a:gdLst/>
              <a:ahLst/>
              <a:cxnLst/>
              <a:rect l="l" t="t" r="r" b="b"/>
              <a:pathLst>
                <a:path w="4932045" h="0">
                  <a:moveTo>
                    <a:pt x="0" y="0"/>
                  </a:moveTo>
                  <a:lnTo>
                    <a:pt x="493166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624828" y="2687192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361808" y="2948431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771255" y="3014598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443973" y="2588513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180573" y="2918536"/>
            <a:ext cx="774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885678" y="2926206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539228" y="2786633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948928" y="2975610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777101" y="2473832"/>
            <a:ext cx="369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20</a:t>
            </a:r>
            <a:r>
              <a:rPr dirty="0" sz="1000" spc="1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-5555" sz="1500" spc="-37">
                <a:solidFill>
                  <a:srgbClr val="404040"/>
                </a:solidFill>
                <a:latin typeface="Calibri"/>
                <a:cs typeface="Calibri"/>
              </a:rPr>
              <a:t>19</a:t>
            </a:r>
            <a:endParaRPr baseline="-5555" sz="15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716901" y="2822574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041131" y="2732277"/>
            <a:ext cx="483234" cy="233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ts val="819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ts val="819"/>
              </a:lnSpc>
              <a:tabLst>
                <a:tab pos="380365" algn="l"/>
              </a:tabLst>
            </a:pPr>
            <a:r>
              <a:rPr dirty="0" baseline="-13888" sz="1500" spc="-75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r>
              <a:rPr dirty="0" baseline="-13888" sz="15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126346" y="3009645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596246" y="2396743"/>
            <a:ext cx="368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23</a:t>
            </a:r>
            <a:r>
              <a:rPr dirty="0" sz="1000" spc="1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-11111" sz="1500" spc="-37">
                <a:solidFill>
                  <a:srgbClr val="404040"/>
                </a:solidFill>
                <a:latin typeface="Calibri"/>
                <a:cs typeface="Calibri"/>
              </a:rPr>
              <a:t>22</a:t>
            </a:r>
            <a:endParaRPr baseline="-11111" sz="15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300969" y="2565018"/>
            <a:ext cx="369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17</a:t>
            </a:r>
            <a:r>
              <a:rPr dirty="0" sz="1000" spc="1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-11111" sz="1500" spc="-37">
                <a:solidFill>
                  <a:srgbClr val="404040"/>
                </a:solidFill>
                <a:latin typeface="Calibri"/>
                <a:cs typeface="Calibri"/>
              </a:rPr>
              <a:t>16</a:t>
            </a:r>
            <a:endParaRPr baseline="-11111" sz="15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030966" y="2748152"/>
            <a:ext cx="3187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r>
              <a:rPr dirty="0" sz="1000" spc="1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5555" sz="1500" spc="-37">
                <a:solidFill>
                  <a:srgbClr val="404040"/>
                </a:solidFill>
                <a:latin typeface="Calibri"/>
                <a:cs typeface="Calibri"/>
              </a:rPr>
              <a:t>11</a:t>
            </a:r>
            <a:endParaRPr baseline="5555" sz="1500">
              <a:latin typeface="Calibri"/>
              <a:cs typeface="Calibri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5961888" y="20558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484" y="0"/>
                </a:moveTo>
                <a:lnTo>
                  <a:pt x="0" y="0"/>
                </a:lnTo>
                <a:lnTo>
                  <a:pt x="0" y="62484"/>
                </a:lnTo>
                <a:lnTo>
                  <a:pt x="62484" y="62484"/>
                </a:lnTo>
                <a:lnTo>
                  <a:pt x="6248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6371844" y="20558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484" y="0"/>
                </a:moveTo>
                <a:lnTo>
                  <a:pt x="0" y="0"/>
                </a:lnTo>
                <a:lnTo>
                  <a:pt x="0" y="62484"/>
                </a:lnTo>
                <a:lnTo>
                  <a:pt x="62484" y="62484"/>
                </a:lnTo>
                <a:lnTo>
                  <a:pt x="62484" y="0"/>
                </a:lnTo>
                <a:close/>
              </a:path>
            </a:pathLst>
          </a:custGeom>
          <a:solidFill>
            <a:srgbClr val="FF79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6783323" y="20558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 descr=""/>
          <p:cNvGrpSpPr/>
          <p:nvPr/>
        </p:nvGrpSpPr>
        <p:grpSpPr>
          <a:xfrm>
            <a:off x="6039484" y="2692830"/>
            <a:ext cx="306705" cy="253365"/>
            <a:chOff x="6039484" y="2692830"/>
            <a:chExt cx="306705" cy="253365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9484" y="2692830"/>
              <a:ext cx="306578" cy="25316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9423" y="2712720"/>
              <a:ext cx="216408" cy="16306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6057772" y="2711069"/>
              <a:ext cx="219710" cy="166370"/>
            </a:xfrm>
            <a:custGeom>
              <a:avLst/>
              <a:gdLst/>
              <a:ahLst/>
              <a:cxnLst/>
              <a:rect l="l" t="t" r="r" b="b"/>
              <a:pathLst>
                <a:path w="219710" h="166369">
                  <a:moveTo>
                    <a:pt x="0" y="166242"/>
                  </a:moveTo>
                  <a:lnTo>
                    <a:pt x="219583" y="166242"/>
                  </a:lnTo>
                  <a:lnTo>
                    <a:pt x="219583" y="0"/>
                  </a:lnTo>
                  <a:lnTo>
                    <a:pt x="0" y="0"/>
                  </a:lnTo>
                  <a:lnTo>
                    <a:pt x="0" y="166242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6024117" y="2908554"/>
            <a:ext cx="3225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UE-</a:t>
            </a:r>
            <a:r>
              <a:rPr dirty="0" sz="1000" spc="-25" b="1">
                <a:latin typeface="Calibri"/>
                <a:cs typeface="Calibri"/>
              </a:rPr>
              <a:t>27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6513576" y="4299203"/>
            <a:ext cx="4932045" cy="527685"/>
            <a:chOff x="6513576" y="4299203"/>
            <a:chExt cx="4932045" cy="527685"/>
          </a:xfrm>
        </p:grpSpPr>
        <p:sp>
          <p:nvSpPr>
            <p:cNvPr id="47" name="object 47" descr=""/>
            <p:cNvSpPr/>
            <p:nvPr/>
          </p:nvSpPr>
          <p:spPr>
            <a:xfrm>
              <a:off x="6618719" y="4547615"/>
              <a:ext cx="4368165" cy="274320"/>
            </a:xfrm>
            <a:custGeom>
              <a:avLst/>
              <a:gdLst/>
              <a:ahLst/>
              <a:cxnLst/>
              <a:rect l="l" t="t" r="r" b="b"/>
              <a:pathLst>
                <a:path w="4368165" h="274320">
                  <a:moveTo>
                    <a:pt x="138696" y="106680"/>
                  </a:moveTo>
                  <a:lnTo>
                    <a:pt x="0" y="106680"/>
                  </a:lnTo>
                  <a:lnTo>
                    <a:pt x="0" y="274320"/>
                  </a:lnTo>
                  <a:lnTo>
                    <a:pt x="138696" y="274320"/>
                  </a:lnTo>
                  <a:lnTo>
                    <a:pt x="138696" y="106680"/>
                  </a:lnTo>
                  <a:close/>
                </a:path>
                <a:path w="4368165" h="274320">
                  <a:moveTo>
                    <a:pt x="844308" y="230124"/>
                  </a:moveTo>
                  <a:lnTo>
                    <a:pt x="704100" y="230124"/>
                  </a:lnTo>
                  <a:lnTo>
                    <a:pt x="704100" y="274320"/>
                  </a:lnTo>
                  <a:lnTo>
                    <a:pt x="844308" y="274320"/>
                  </a:lnTo>
                  <a:lnTo>
                    <a:pt x="844308" y="230124"/>
                  </a:lnTo>
                  <a:close/>
                </a:path>
                <a:path w="4368165" h="274320">
                  <a:moveTo>
                    <a:pt x="1548396" y="112776"/>
                  </a:moveTo>
                  <a:lnTo>
                    <a:pt x="1408188" y="112776"/>
                  </a:lnTo>
                  <a:lnTo>
                    <a:pt x="1408188" y="274320"/>
                  </a:lnTo>
                  <a:lnTo>
                    <a:pt x="1548396" y="274320"/>
                  </a:lnTo>
                  <a:lnTo>
                    <a:pt x="1548396" y="112776"/>
                  </a:lnTo>
                  <a:close/>
                </a:path>
                <a:path w="4368165" h="274320">
                  <a:moveTo>
                    <a:pt x="2252484" y="217932"/>
                  </a:moveTo>
                  <a:lnTo>
                    <a:pt x="2113800" y="217932"/>
                  </a:lnTo>
                  <a:lnTo>
                    <a:pt x="2113800" y="274320"/>
                  </a:lnTo>
                  <a:lnTo>
                    <a:pt x="2252484" y="274320"/>
                  </a:lnTo>
                  <a:lnTo>
                    <a:pt x="2252484" y="217932"/>
                  </a:lnTo>
                  <a:close/>
                </a:path>
                <a:path w="4368165" h="274320">
                  <a:moveTo>
                    <a:pt x="2958096" y="0"/>
                  </a:moveTo>
                  <a:lnTo>
                    <a:pt x="2817888" y="0"/>
                  </a:lnTo>
                  <a:lnTo>
                    <a:pt x="2817888" y="274320"/>
                  </a:lnTo>
                  <a:lnTo>
                    <a:pt x="2958096" y="274320"/>
                  </a:lnTo>
                  <a:lnTo>
                    <a:pt x="2958096" y="0"/>
                  </a:lnTo>
                  <a:close/>
                </a:path>
                <a:path w="4368165" h="274320">
                  <a:moveTo>
                    <a:pt x="3662184" y="176784"/>
                  </a:moveTo>
                  <a:lnTo>
                    <a:pt x="3523500" y="176784"/>
                  </a:lnTo>
                  <a:lnTo>
                    <a:pt x="3523500" y="274320"/>
                  </a:lnTo>
                  <a:lnTo>
                    <a:pt x="3662184" y="274320"/>
                  </a:lnTo>
                  <a:lnTo>
                    <a:pt x="3662184" y="176784"/>
                  </a:lnTo>
                  <a:close/>
                </a:path>
                <a:path w="4368165" h="274320">
                  <a:moveTo>
                    <a:pt x="4367796" y="187452"/>
                  </a:moveTo>
                  <a:lnTo>
                    <a:pt x="4227588" y="187452"/>
                  </a:lnTo>
                  <a:lnTo>
                    <a:pt x="4227588" y="274320"/>
                  </a:lnTo>
                  <a:lnTo>
                    <a:pt x="4367796" y="274320"/>
                  </a:lnTo>
                  <a:lnTo>
                    <a:pt x="4367796" y="187452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795516" y="4299203"/>
              <a:ext cx="4368165" cy="523240"/>
            </a:xfrm>
            <a:custGeom>
              <a:avLst/>
              <a:gdLst/>
              <a:ahLst/>
              <a:cxnLst/>
              <a:rect l="l" t="t" r="r" b="b"/>
              <a:pathLst>
                <a:path w="4368165" h="523239">
                  <a:moveTo>
                    <a:pt x="140208" y="173736"/>
                  </a:moveTo>
                  <a:lnTo>
                    <a:pt x="0" y="173736"/>
                  </a:lnTo>
                  <a:lnTo>
                    <a:pt x="0" y="522732"/>
                  </a:lnTo>
                  <a:lnTo>
                    <a:pt x="140208" y="522732"/>
                  </a:lnTo>
                  <a:lnTo>
                    <a:pt x="140208" y="173736"/>
                  </a:lnTo>
                  <a:close/>
                </a:path>
                <a:path w="4368165" h="523239">
                  <a:moveTo>
                    <a:pt x="844296" y="350520"/>
                  </a:moveTo>
                  <a:lnTo>
                    <a:pt x="704088" y="350520"/>
                  </a:lnTo>
                  <a:lnTo>
                    <a:pt x="704088" y="522732"/>
                  </a:lnTo>
                  <a:lnTo>
                    <a:pt x="844296" y="522732"/>
                  </a:lnTo>
                  <a:lnTo>
                    <a:pt x="844296" y="350520"/>
                  </a:lnTo>
                  <a:close/>
                </a:path>
                <a:path w="4368165" h="523239">
                  <a:moveTo>
                    <a:pt x="1549908" y="274320"/>
                  </a:moveTo>
                  <a:lnTo>
                    <a:pt x="1409700" y="274320"/>
                  </a:lnTo>
                  <a:lnTo>
                    <a:pt x="1409700" y="522732"/>
                  </a:lnTo>
                  <a:lnTo>
                    <a:pt x="1549908" y="522732"/>
                  </a:lnTo>
                  <a:lnTo>
                    <a:pt x="1549908" y="274320"/>
                  </a:lnTo>
                  <a:close/>
                </a:path>
                <a:path w="4368165" h="523239">
                  <a:moveTo>
                    <a:pt x="2253996" y="455676"/>
                  </a:moveTo>
                  <a:lnTo>
                    <a:pt x="2113788" y="455676"/>
                  </a:lnTo>
                  <a:lnTo>
                    <a:pt x="2113788" y="522732"/>
                  </a:lnTo>
                  <a:lnTo>
                    <a:pt x="2253996" y="522732"/>
                  </a:lnTo>
                  <a:lnTo>
                    <a:pt x="2253996" y="455676"/>
                  </a:lnTo>
                  <a:close/>
                </a:path>
                <a:path w="4368165" h="523239">
                  <a:moveTo>
                    <a:pt x="2958084" y="0"/>
                  </a:moveTo>
                  <a:lnTo>
                    <a:pt x="2819400" y="0"/>
                  </a:lnTo>
                  <a:lnTo>
                    <a:pt x="2819400" y="522732"/>
                  </a:lnTo>
                  <a:lnTo>
                    <a:pt x="2958084" y="522732"/>
                  </a:lnTo>
                  <a:lnTo>
                    <a:pt x="2958084" y="0"/>
                  </a:lnTo>
                  <a:close/>
                </a:path>
                <a:path w="4368165" h="523239">
                  <a:moveTo>
                    <a:pt x="3663696" y="76200"/>
                  </a:moveTo>
                  <a:lnTo>
                    <a:pt x="3523488" y="76200"/>
                  </a:lnTo>
                  <a:lnTo>
                    <a:pt x="3523488" y="522732"/>
                  </a:lnTo>
                  <a:lnTo>
                    <a:pt x="3663696" y="522732"/>
                  </a:lnTo>
                  <a:lnTo>
                    <a:pt x="3663696" y="76200"/>
                  </a:lnTo>
                  <a:close/>
                </a:path>
                <a:path w="4368165" h="523239">
                  <a:moveTo>
                    <a:pt x="4367784" y="339852"/>
                  </a:moveTo>
                  <a:lnTo>
                    <a:pt x="4227576" y="339852"/>
                  </a:lnTo>
                  <a:lnTo>
                    <a:pt x="4227576" y="522732"/>
                  </a:lnTo>
                  <a:lnTo>
                    <a:pt x="4367784" y="522732"/>
                  </a:lnTo>
                  <a:lnTo>
                    <a:pt x="4367784" y="339852"/>
                  </a:lnTo>
                  <a:close/>
                </a:path>
              </a:pathLst>
            </a:custGeom>
            <a:solidFill>
              <a:srgbClr val="FF79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973824" y="4317491"/>
              <a:ext cx="4368165" cy="504825"/>
            </a:xfrm>
            <a:custGeom>
              <a:avLst/>
              <a:gdLst/>
              <a:ahLst/>
              <a:cxnLst/>
              <a:rect l="l" t="t" r="r" b="b"/>
              <a:pathLst>
                <a:path w="4368165" h="504825">
                  <a:moveTo>
                    <a:pt x="138684" y="176784"/>
                  </a:moveTo>
                  <a:lnTo>
                    <a:pt x="0" y="176784"/>
                  </a:lnTo>
                  <a:lnTo>
                    <a:pt x="0" y="504444"/>
                  </a:lnTo>
                  <a:lnTo>
                    <a:pt x="138684" y="504444"/>
                  </a:lnTo>
                  <a:lnTo>
                    <a:pt x="138684" y="176784"/>
                  </a:lnTo>
                  <a:close/>
                </a:path>
                <a:path w="4368165" h="504825">
                  <a:moveTo>
                    <a:pt x="844296" y="399288"/>
                  </a:moveTo>
                  <a:lnTo>
                    <a:pt x="704088" y="399288"/>
                  </a:lnTo>
                  <a:lnTo>
                    <a:pt x="704088" y="504444"/>
                  </a:lnTo>
                  <a:lnTo>
                    <a:pt x="844296" y="504444"/>
                  </a:lnTo>
                  <a:lnTo>
                    <a:pt x="844296" y="399288"/>
                  </a:lnTo>
                  <a:close/>
                </a:path>
                <a:path w="4368165" h="504825">
                  <a:moveTo>
                    <a:pt x="1548384" y="277368"/>
                  </a:moveTo>
                  <a:lnTo>
                    <a:pt x="1408176" y="277368"/>
                  </a:lnTo>
                  <a:lnTo>
                    <a:pt x="1408176" y="504444"/>
                  </a:lnTo>
                  <a:lnTo>
                    <a:pt x="1548384" y="504444"/>
                  </a:lnTo>
                  <a:lnTo>
                    <a:pt x="1548384" y="277368"/>
                  </a:lnTo>
                  <a:close/>
                </a:path>
                <a:path w="4368165" h="504825">
                  <a:moveTo>
                    <a:pt x="2253996" y="454152"/>
                  </a:moveTo>
                  <a:lnTo>
                    <a:pt x="2113788" y="454152"/>
                  </a:lnTo>
                  <a:lnTo>
                    <a:pt x="2113788" y="504444"/>
                  </a:lnTo>
                  <a:lnTo>
                    <a:pt x="2253996" y="504444"/>
                  </a:lnTo>
                  <a:lnTo>
                    <a:pt x="2253996" y="454152"/>
                  </a:lnTo>
                  <a:close/>
                </a:path>
                <a:path w="4368165" h="504825">
                  <a:moveTo>
                    <a:pt x="2958084" y="0"/>
                  </a:moveTo>
                  <a:lnTo>
                    <a:pt x="2817876" y="0"/>
                  </a:lnTo>
                  <a:lnTo>
                    <a:pt x="2817876" y="504444"/>
                  </a:lnTo>
                  <a:lnTo>
                    <a:pt x="2958084" y="504444"/>
                  </a:lnTo>
                  <a:lnTo>
                    <a:pt x="2958084" y="0"/>
                  </a:lnTo>
                  <a:close/>
                </a:path>
                <a:path w="4368165" h="504825">
                  <a:moveTo>
                    <a:pt x="3662172" y="24384"/>
                  </a:moveTo>
                  <a:lnTo>
                    <a:pt x="3523488" y="24384"/>
                  </a:lnTo>
                  <a:lnTo>
                    <a:pt x="3523488" y="504444"/>
                  </a:lnTo>
                  <a:lnTo>
                    <a:pt x="3662172" y="504444"/>
                  </a:lnTo>
                  <a:lnTo>
                    <a:pt x="3662172" y="24384"/>
                  </a:lnTo>
                  <a:close/>
                </a:path>
                <a:path w="4368165" h="504825">
                  <a:moveTo>
                    <a:pt x="4367784" y="333756"/>
                  </a:moveTo>
                  <a:lnTo>
                    <a:pt x="4227576" y="333756"/>
                  </a:lnTo>
                  <a:lnTo>
                    <a:pt x="4227576" y="504444"/>
                  </a:lnTo>
                  <a:lnTo>
                    <a:pt x="4367784" y="504444"/>
                  </a:lnTo>
                  <a:lnTo>
                    <a:pt x="4367784" y="33375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513576" y="4821935"/>
              <a:ext cx="4932045" cy="0"/>
            </a:xfrm>
            <a:custGeom>
              <a:avLst/>
              <a:gdLst/>
              <a:ahLst/>
              <a:cxnLst/>
              <a:rect l="l" t="t" r="r" b="b"/>
              <a:pathLst>
                <a:path w="4932045" h="0">
                  <a:moveTo>
                    <a:pt x="0" y="0"/>
                  </a:moveTo>
                  <a:lnTo>
                    <a:pt x="493166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6656831" y="4423664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361808" y="4547361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066531" y="4430014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8771255" y="4535804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443973" y="4316679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0180573" y="4493767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0885678" y="4505071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539228" y="4419346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8243951" y="4343780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948928" y="4524502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777101" y="4243578"/>
            <a:ext cx="369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13</a:t>
            </a:r>
            <a:r>
              <a:rPr dirty="0" sz="1000" spc="1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-8333" sz="1500" spc="-37">
                <a:solidFill>
                  <a:srgbClr val="404040"/>
                </a:solidFill>
                <a:latin typeface="Calibri"/>
                <a:cs typeface="Calibri"/>
              </a:rPr>
              <a:t>12</a:t>
            </a:r>
            <a:endParaRPr baseline="-8333" sz="15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716901" y="4487672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8421623" y="4364482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126346" y="4541647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596246" y="4069460"/>
            <a:ext cx="368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19</a:t>
            </a:r>
            <a:r>
              <a:rPr dirty="0" sz="1000" spc="1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-8333" sz="1500" spc="-37">
                <a:solidFill>
                  <a:srgbClr val="404040"/>
                </a:solidFill>
                <a:latin typeface="Calibri"/>
                <a:cs typeface="Calibri"/>
              </a:rPr>
              <a:t>18</a:t>
            </a:r>
            <a:endParaRPr baseline="-8333" sz="15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0300969" y="4110938"/>
            <a:ext cx="369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13888" sz="1500">
                <a:solidFill>
                  <a:srgbClr val="404040"/>
                </a:solidFill>
                <a:latin typeface="Calibri"/>
                <a:cs typeface="Calibri"/>
              </a:rPr>
              <a:t>16</a:t>
            </a:r>
            <a:r>
              <a:rPr dirty="0" baseline="-13888" sz="1500" spc="1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1062969" y="4421251"/>
            <a:ext cx="2546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baseline="5555" sz="150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r>
              <a:rPr dirty="0" baseline="5555" sz="1500" spc="315">
                <a:solidFill>
                  <a:srgbClr val="404040"/>
                </a:solidFill>
                <a:latin typeface="Calibri"/>
                <a:cs typeface="Calibri"/>
              </a:rPr>
              <a:t>  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6039484" y="4341791"/>
            <a:ext cx="306705" cy="234950"/>
            <a:chOff x="6039484" y="4341791"/>
            <a:chExt cx="306705" cy="234950"/>
          </a:xfrm>
        </p:grpSpPr>
        <p:pic>
          <p:nvPicPr>
            <p:cNvPr id="69" name="object 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9484" y="4341791"/>
              <a:ext cx="306578" cy="23489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9423" y="4361687"/>
              <a:ext cx="216408" cy="144780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6057772" y="4360036"/>
              <a:ext cx="219710" cy="147955"/>
            </a:xfrm>
            <a:custGeom>
              <a:avLst/>
              <a:gdLst/>
              <a:ahLst/>
              <a:cxnLst/>
              <a:rect l="l" t="t" r="r" b="b"/>
              <a:pathLst>
                <a:path w="219710" h="147954">
                  <a:moveTo>
                    <a:pt x="0" y="147955"/>
                  </a:moveTo>
                  <a:lnTo>
                    <a:pt x="219583" y="147955"/>
                  </a:lnTo>
                  <a:lnTo>
                    <a:pt x="219583" y="0"/>
                  </a:lnTo>
                  <a:lnTo>
                    <a:pt x="0" y="0"/>
                  </a:lnTo>
                  <a:lnTo>
                    <a:pt x="0" y="147955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5981446" y="4555997"/>
            <a:ext cx="407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Niemcy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5919215" y="3669791"/>
            <a:ext cx="5685790" cy="0"/>
          </a:xfrm>
          <a:custGeom>
            <a:avLst/>
            <a:gdLst/>
            <a:ahLst/>
            <a:cxnLst/>
            <a:rect l="l" t="t" r="r" b="b"/>
            <a:pathLst>
              <a:path w="5685790" h="0">
                <a:moveTo>
                  <a:pt x="0" y="0"/>
                </a:moveTo>
                <a:lnTo>
                  <a:pt x="5685536" y="0"/>
                </a:lnTo>
              </a:path>
            </a:pathLst>
          </a:custGeom>
          <a:ln w="6350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6745223" y="4921956"/>
            <a:ext cx="276860" cy="3778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3970">
              <a:lnSpc>
                <a:spcPts val="955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Eksport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ogółem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439532" y="4921633"/>
            <a:ext cx="276860" cy="4267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Żywność</a:t>
            </a:r>
            <a:endParaRPr sz="900">
              <a:latin typeface="Calibri"/>
              <a:cs typeface="Calibri"/>
            </a:endParaRPr>
          </a:p>
          <a:p>
            <a:pPr marL="43180">
              <a:lnSpc>
                <a:spcPct val="100000"/>
              </a:lnSpc>
            </a:pPr>
            <a:r>
              <a:rPr dirty="0" sz="90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dirty="0" sz="9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napoje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071256" y="4921754"/>
            <a:ext cx="414655" cy="6432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r" marR="5080">
              <a:lnSpc>
                <a:spcPts val="955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Surowce</a:t>
            </a:r>
            <a:endParaRPr sz="900">
              <a:latin typeface="Calibri"/>
              <a:cs typeface="Calibri"/>
            </a:endParaRPr>
          </a:p>
          <a:p>
            <a:pPr algn="r" marL="12700" marR="5080" indent="123189">
              <a:lnSpc>
                <a:spcPct val="100000"/>
              </a:lnSpc>
            </a:pPr>
            <a:r>
              <a:rPr dirty="0" sz="90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dirty="0" sz="9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materiały</a:t>
            </a:r>
            <a:r>
              <a:rPr dirty="0" sz="900" spc="5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przemysłowe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845677" y="4920991"/>
            <a:ext cx="276860" cy="36068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43180">
              <a:lnSpc>
                <a:spcPts val="955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Paliwa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dirty="0" sz="900" spc="-1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7E7E7E"/>
                </a:solidFill>
                <a:latin typeface="Calibri"/>
                <a:cs typeface="Calibri"/>
              </a:rPr>
              <a:t>smary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9559797" y="4921289"/>
            <a:ext cx="276860" cy="5397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r" marR="5080">
              <a:lnSpc>
                <a:spcPts val="955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Dobra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kapitałowe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266933" y="4920568"/>
            <a:ext cx="276860" cy="6565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r" marR="5080">
              <a:lnSpc>
                <a:spcPts val="955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Sprzęt</a:t>
            </a:r>
            <a:endParaRPr sz="900">
              <a:latin typeface="Calibri"/>
              <a:cs typeface="Calibri"/>
            </a:endParaRPr>
          </a:p>
          <a:p>
            <a:pPr algn="r" marR="6985">
              <a:lnSpc>
                <a:spcPct val="100000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transportowy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0974323" y="4921289"/>
            <a:ext cx="276860" cy="6972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r" marR="5080">
              <a:lnSpc>
                <a:spcPts val="955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Dobra</a:t>
            </a:r>
            <a:endParaRPr sz="9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</a:pP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konsumpcyjne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7431023" y="5797296"/>
            <a:ext cx="288290" cy="180340"/>
          </a:xfrm>
          <a:custGeom>
            <a:avLst/>
            <a:gdLst/>
            <a:ahLst/>
            <a:cxnLst/>
            <a:rect l="l" t="t" r="r" b="b"/>
            <a:pathLst>
              <a:path w="288290" h="180339">
                <a:moveTo>
                  <a:pt x="80391" y="19342"/>
                </a:moveTo>
                <a:lnTo>
                  <a:pt x="48809" y="25775"/>
                </a:lnTo>
                <a:lnTo>
                  <a:pt x="23288" y="43265"/>
                </a:lnTo>
                <a:lnTo>
                  <a:pt x="6221" y="69094"/>
                </a:lnTo>
                <a:lnTo>
                  <a:pt x="0" y="100545"/>
                </a:lnTo>
                <a:lnTo>
                  <a:pt x="6221" y="131697"/>
                </a:lnTo>
                <a:lnTo>
                  <a:pt x="23288" y="156867"/>
                </a:lnTo>
                <a:lnTo>
                  <a:pt x="48809" y="173697"/>
                </a:lnTo>
                <a:lnTo>
                  <a:pt x="80391" y="179831"/>
                </a:lnTo>
                <a:lnTo>
                  <a:pt x="184150" y="179831"/>
                </a:lnTo>
                <a:lnTo>
                  <a:pt x="203680" y="176085"/>
                </a:lnTo>
                <a:lnTo>
                  <a:pt x="219900" y="165812"/>
                </a:lnTo>
                <a:lnTo>
                  <a:pt x="225135" y="158559"/>
                </a:lnTo>
                <a:lnTo>
                  <a:pt x="80391" y="158559"/>
                </a:lnTo>
                <a:lnTo>
                  <a:pt x="57969" y="153847"/>
                </a:lnTo>
                <a:lnTo>
                  <a:pt x="39227" y="141158"/>
                </a:lnTo>
                <a:lnTo>
                  <a:pt x="26366" y="122667"/>
                </a:lnTo>
                <a:lnTo>
                  <a:pt x="21590" y="100545"/>
                </a:lnTo>
                <a:lnTo>
                  <a:pt x="26366" y="77617"/>
                </a:lnTo>
                <a:lnTo>
                  <a:pt x="39227" y="59220"/>
                </a:lnTo>
                <a:lnTo>
                  <a:pt x="57969" y="46985"/>
                </a:lnTo>
                <a:lnTo>
                  <a:pt x="80391" y="42544"/>
                </a:lnTo>
                <a:lnTo>
                  <a:pt x="139881" y="42544"/>
                </a:lnTo>
                <a:lnTo>
                  <a:pt x="116716" y="28311"/>
                </a:lnTo>
                <a:lnTo>
                  <a:pt x="105314" y="23447"/>
                </a:lnTo>
                <a:lnTo>
                  <a:pt x="93198" y="20398"/>
                </a:lnTo>
                <a:lnTo>
                  <a:pt x="80391" y="19342"/>
                </a:lnTo>
                <a:close/>
              </a:path>
              <a:path w="288290" h="180339">
                <a:moveTo>
                  <a:pt x="230143" y="110223"/>
                </a:moveTo>
                <a:lnTo>
                  <a:pt x="203834" y="110223"/>
                </a:lnTo>
                <a:lnTo>
                  <a:pt x="209676" y="116014"/>
                </a:lnTo>
                <a:lnTo>
                  <a:pt x="211581" y="123748"/>
                </a:lnTo>
                <a:lnTo>
                  <a:pt x="184150" y="158559"/>
                </a:lnTo>
                <a:lnTo>
                  <a:pt x="225135" y="158559"/>
                </a:lnTo>
                <a:lnTo>
                  <a:pt x="230977" y="150465"/>
                </a:lnTo>
                <a:lnTo>
                  <a:pt x="235076" y="131495"/>
                </a:lnTo>
                <a:lnTo>
                  <a:pt x="234011" y="121402"/>
                </a:lnTo>
                <a:lnTo>
                  <a:pt x="230933" y="111672"/>
                </a:lnTo>
                <a:lnTo>
                  <a:pt x="230143" y="110223"/>
                </a:lnTo>
                <a:close/>
              </a:path>
              <a:path w="288290" h="180339">
                <a:moveTo>
                  <a:pt x="139881" y="42544"/>
                </a:moveTo>
                <a:lnTo>
                  <a:pt x="80391" y="42544"/>
                </a:lnTo>
                <a:lnTo>
                  <a:pt x="89441" y="42967"/>
                </a:lnTo>
                <a:lnTo>
                  <a:pt x="98694" y="44476"/>
                </a:lnTo>
                <a:lnTo>
                  <a:pt x="107590" y="47436"/>
                </a:lnTo>
                <a:lnTo>
                  <a:pt x="115570" y="52209"/>
                </a:lnTo>
                <a:lnTo>
                  <a:pt x="119506" y="56070"/>
                </a:lnTo>
                <a:lnTo>
                  <a:pt x="117601" y="56070"/>
                </a:lnTo>
                <a:lnTo>
                  <a:pt x="115570" y="58013"/>
                </a:lnTo>
                <a:lnTo>
                  <a:pt x="115570" y="59943"/>
                </a:lnTo>
                <a:lnTo>
                  <a:pt x="104568" y="76231"/>
                </a:lnTo>
                <a:lnTo>
                  <a:pt x="100901" y="94511"/>
                </a:lnTo>
                <a:lnTo>
                  <a:pt x="104568" y="112427"/>
                </a:lnTo>
                <a:lnTo>
                  <a:pt x="115570" y="127622"/>
                </a:lnTo>
                <a:lnTo>
                  <a:pt x="130982" y="138502"/>
                </a:lnTo>
                <a:lnTo>
                  <a:pt x="149145" y="142128"/>
                </a:lnTo>
                <a:lnTo>
                  <a:pt x="167665" y="138502"/>
                </a:lnTo>
                <a:lnTo>
                  <a:pt x="180484" y="130041"/>
                </a:lnTo>
                <a:lnTo>
                  <a:pt x="149621" y="130041"/>
                </a:lnTo>
                <a:lnTo>
                  <a:pt x="136062" y="127503"/>
                </a:lnTo>
                <a:lnTo>
                  <a:pt x="123444" y="119887"/>
                </a:lnTo>
                <a:lnTo>
                  <a:pt x="115728" y="108224"/>
                </a:lnTo>
                <a:lnTo>
                  <a:pt x="113158" y="94754"/>
                </a:lnTo>
                <a:lnTo>
                  <a:pt x="115728" y="81272"/>
                </a:lnTo>
                <a:lnTo>
                  <a:pt x="123444" y="69608"/>
                </a:lnTo>
                <a:lnTo>
                  <a:pt x="127380" y="65747"/>
                </a:lnTo>
                <a:lnTo>
                  <a:pt x="129285" y="63804"/>
                </a:lnTo>
                <a:lnTo>
                  <a:pt x="137159" y="59943"/>
                </a:lnTo>
                <a:lnTo>
                  <a:pt x="139065" y="59943"/>
                </a:lnTo>
                <a:lnTo>
                  <a:pt x="143001" y="58013"/>
                </a:lnTo>
                <a:lnTo>
                  <a:pt x="145033" y="58013"/>
                </a:lnTo>
                <a:lnTo>
                  <a:pt x="203834" y="46405"/>
                </a:lnTo>
                <a:lnTo>
                  <a:pt x="266446" y="46405"/>
                </a:lnTo>
                <a:lnTo>
                  <a:pt x="264541" y="44475"/>
                </a:lnTo>
                <a:lnTo>
                  <a:pt x="143001" y="44475"/>
                </a:lnTo>
                <a:lnTo>
                  <a:pt x="139881" y="42544"/>
                </a:lnTo>
                <a:close/>
              </a:path>
              <a:path w="288290" h="180339">
                <a:moveTo>
                  <a:pt x="250825" y="48336"/>
                </a:moveTo>
                <a:lnTo>
                  <a:pt x="217550" y="48336"/>
                </a:lnTo>
                <a:lnTo>
                  <a:pt x="221360" y="52209"/>
                </a:lnTo>
                <a:lnTo>
                  <a:pt x="223393" y="54140"/>
                </a:lnTo>
                <a:lnTo>
                  <a:pt x="223393" y="56070"/>
                </a:lnTo>
                <a:lnTo>
                  <a:pt x="225298" y="59943"/>
                </a:lnTo>
                <a:lnTo>
                  <a:pt x="225298" y="67678"/>
                </a:lnTo>
                <a:lnTo>
                  <a:pt x="223393" y="71551"/>
                </a:lnTo>
                <a:lnTo>
                  <a:pt x="174371" y="119887"/>
                </a:lnTo>
                <a:lnTo>
                  <a:pt x="162823" y="127503"/>
                </a:lnTo>
                <a:lnTo>
                  <a:pt x="149621" y="130041"/>
                </a:lnTo>
                <a:lnTo>
                  <a:pt x="180484" y="130041"/>
                </a:lnTo>
                <a:lnTo>
                  <a:pt x="184150" y="127622"/>
                </a:lnTo>
                <a:lnTo>
                  <a:pt x="203834" y="110223"/>
                </a:lnTo>
                <a:lnTo>
                  <a:pt x="230143" y="110223"/>
                </a:lnTo>
                <a:lnTo>
                  <a:pt x="226022" y="102668"/>
                </a:lnTo>
                <a:lnTo>
                  <a:pt x="219462" y="94748"/>
                </a:lnTo>
                <a:lnTo>
                  <a:pt x="235076" y="79286"/>
                </a:lnTo>
                <a:lnTo>
                  <a:pt x="239014" y="71551"/>
                </a:lnTo>
                <a:lnTo>
                  <a:pt x="239014" y="58013"/>
                </a:lnTo>
                <a:lnTo>
                  <a:pt x="237108" y="56070"/>
                </a:lnTo>
                <a:lnTo>
                  <a:pt x="250825" y="48336"/>
                </a:lnTo>
                <a:close/>
              </a:path>
              <a:path w="288290" h="180339">
                <a:moveTo>
                  <a:pt x="288035" y="34810"/>
                </a:moveTo>
                <a:lnTo>
                  <a:pt x="270382" y="34810"/>
                </a:lnTo>
                <a:lnTo>
                  <a:pt x="272415" y="36741"/>
                </a:lnTo>
                <a:lnTo>
                  <a:pt x="274320" y="38671"/>
                </a:lnTo>
                <a:lnTo>
                  <a:pt x="274320" y="42544"/>
                </a:lnTo>
                <a:lnTo>
                  <a:pt x="272415" y="42544"/>
                </a:lnTo>
                <a:lnTo>
                  <a:pt x="272415" y="44475"/>
                </a:lnTo>
                <a:lnTo>
                  <a:pt x="270382" y="44475"/>
                </a:lnTo>
                <a:lnTo>
                  <a:pt x="270382" y="46405"/>
                </a:lnTo>
                <a:lnTo>
                  <a:pt x="213614" y="46405"/>
                </a:lnTo>
                <a:lnTo>
                  <a:pt x="215519" y="48336"/>
                </a:lnTo>
                <a:lnTo>
                  <a:pt x="250825" y="48336"/>
                </a:lnTo>
                <a:lnTo>
                  <a:pt x="250825" y="50279"/>
                </a:lnTo>
                <a:lnTo>
                  <a:pt x="252729" y="50279"/>
                </a:lnTo>
                <a:lnTo>
                  <a:pt x="254761" y="54140"/>
                </a:lnTo>
                <a:lnTo>
                  <a:pt x="258699" y="58013"/>
                </a:lnTo>
                <a:lnTo>
                  <a:pt x="262508" y="58013"/>
                </a:lnTo>
                <a:lnTo>
                  <a:pt x="268477" y="59943"/>
                </a:lnTo>
                <a:lnTo>
                  <a:pt x="272415" y="59943"/>
                </a:lnTo>
                <a:lnTo>
                  <a:pt x="276225" y="58013"/>
                </a:lnTo>
                <a:lnTo>
                  <a:pt x="278256" y="56070"/>
                </a:lnTo>
                <a:lnTo>
                  <a:pt x="282194" y="54140"/>
                </a:lnTo>
                <a:lnTo>
                  <a:pt x="286130" y="50279"/>
                </a:lnTo>
                <a:lnTo>
                  <a:pt x="286130" y="44475"/>
                </a:lnTo>
                <a:lnTo>
                  <a:pt x="288035" y="40601"/>
                </a:lnTo>
                <a:lnTo>
                  <a:pt x="288035" y="34810"/>
                </a:lnTo>
                <a:close/>
              </a:path>
              <a:path w="288290" h="180339">
                <a:moveTo>
                  <a:pt x="211581" y="32867"/>
                </a:moveTo>
                <a:lnTo>
                  <a:pt x="205740" y="32867"/>
                </a:lnTo>
                <a:lnTo>
                  <a:pt x="199898" y="34810"/>
                </a:lnTo>
                <a:lnTo>
                  <a:pt x="145033" y="44475"/>
                </a:lnTo>
                <a:lnTo>
                  <a:pt x="264541" y="44475"/>
                </a:lnTo>
                <a:lnTo>
                  <a:pt x="262508" y="42544"/>
                </a:lnTo>
                <a:lnTo>
                  <a:pt x="262508" y="38671"/>
                </a:lnTo>
                <a:lnTo>
                  <a:pt x="225298" y="38671"/>
                </a:lnTo>
                <a:lnTo>
                  <a:pt x="223393" y="36741"/>
                </a:lnTo>
                <a:lnTo>
                  <a:pt x="219455" y="34810"/>
                </a:lnTo>
                <a:lnTo>
                  <a:pt x="215519" y="34810"/>
                </a:lnTo>
                <a:lnTo>
                  <a:pt x="211581" y="32867"/>
                </a:lnTo>
                <a:close/>
              </a:path>
              <a:path w="288290" h="180339">
                <a:moveTo>
                  <a:pt x="262508" y="36741"/>
                </a:moveTo>
                <a:lnTo>
                  <a:pt x="225298" y="36741"/>
                </a:lnTo>
                <a:lnTo>
                  <a:pt x="225298" y="38671"/>
                </a:lnTo>
                <a:lnTo>
                  <a:pt x="262508" y="38671"/>
                </a:lnTo>
                <a:lnTo>
                  <a:pt x="262508" y="36741"/>
                </a:lnTo>
                <a:close/>
              </a:path>
              <a:path w="288290" h="180339">
                <a:moveTo>
                  <a:pt x="256667" y="0"/>
                </a:moveTo>
                <a:lnTo>
                  <a:pt x="250825" y="0"/>
                </a:lnTo>
                <a:lnTo>
                  <a:pt x="246887" y="1930"/>
                </a:lnTo>
                <a:lnTo>
                  <a:pt x="246887" y="3860"/>
                </a:lnTo>
                <a:lnTo>
                  <a:pt x="242950" y="5803"/>
                </a:lnTo>
                <a:lnTo>
                  <a:pt x="239014" y="9664"/>
                </a:lnTo>
                <a:lnTo>
                  <a:pt x="237108" y="13538"/>
                </a:lnTo>
                <a:lnTo>
                  <a:pt x="237189" y="23447"/>
                </a:lnTo>
                <a:lnTo>
                  <a:pt x="239014" y="29006"/>
                </a:lnTo>
                <a:lnTo>
                  <a:pt x="235076" y="32867"/>
                </a:lnTo>
                <a:lnTo>
                  <a:pt x="227329" y="36741"/>
                </a:lnTo>
                <a:lnTo>
                  <a:pt x="264541" y="36741"/>
                </a:lnTo>
                <a:lnTo>
                  <a:pt x="264541" y="34810"/>
                </a:lnTo>
                <a:lnTo>
                  <a:pt x="288035" y="34810"/>
                </a:lnTo>
                <a:lnTo>
                  <a:pt x="284099" y="30937"/>
                </a:lnTo>
                <a:lnTo>
                  <a:pt x="282194" y="27076"/>
                </a:lnTo>
                <a:lnTo>
                  <a:pt x="278244" y="25133"/>
                </a:lnTo>
                <a:lnTo>
                  <a:pt x="254761" y="25133"/>
                </a:lnTo>
                <a:lnTo>
                  <a:pt x="250825" y="23202"/>
                </a:lnTo>
                <a:lnTo>
                  <a:pt x="248793" y="21272"/>
                </a:lnTo>
                <a:lnTo>
                  <a:pt x="250825" y="17398"/>
                </a:lnTo>
                <a:lnTo>
                  <a:pt x="250825" y="15468"/>
                </a:lnTo>
                <a:lnTo>
                  <a:pt x="252729" y="15468"/>
                </a:lnTo>
                <a:lnTo>
                  <a:pt x="254761" y="13538"/>
                </a:lnTo>
                <a:lnTo>
                  <a:pt x="274320" y="13538"/>
                </a:lnTo>
                <a:lnTo>
                  <a:pt x="272415" y="9664"/>
                </a:lnTo>
                <a:lnTo>
                  <a:pt x="270382" y="5803"/>
                </a:lnTo>
                <a:lnTo>
                  <a:pt x="264541" y="1930"/>
                </a:lnTo>
                <a:lnTo>
                  <a:pt x="260603" y="1930"/>
                </a:lnTo>
                <a:lnTo>
                  <a:pt x="256667" y="0"/>
                </a:lnTo>
                <a:close/>
              </a:path>
              <a:path w="288290" h="180339">
                <a:moveTo>
                  <a:pt x="274320" y="13538"/>
                </a:moveTo>
                <a:lnTo>
                  <a:pt x="256667" y="13538"/>
                </a:lnTo>
                <a:lnTo>
                  <a:pt x="258699" y="15468"/>
                </a:lnTo>
                <a:lnTo>
                  <a:pt x="260603" y="15468"/>
                </a:lnTo>
                <a:lnTo>
                  <a:pt x="260603" y="17398"/>
                </a:lnTo>
                <a:lnTo>
                  <a:pt x="262508" y="19342"/>
                </a:lnTo>
                <a:lnTo>
                  <a:pt x="260603" y="21272"/>
                </a:lnTo>
                <a:lnTo>
                  <a:pt x="260603" y="23202"/>
                </a:lnTo>
                <a:lnTo>
                  <a:pt x="256667" y="25133"/>
                </a:lnTo>
                <a:lnTo>
                  <a:pt x="278244" y="25133"/>
                </a:lnTo>
                <a:lnTo>
                  <a:pt x="274320" y="23202"/>
                </a:lnTo>
                <a:lnTo>
                  <a:pt x="276225" y="19342"/>
                </a:lnTo>
                <a:lnTo>
                  <a:pt x="274320" y="1353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56447" y="5762244"/>
            <a:ext cx="251459" cy="251459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61576" y="5762244"/>
            <a:ext cx="251459" cy="251459"/>
          </a:xfrm>
          <a:prstGeom prst="rect">
            <a:avLst/>
          </a:prstGeom>
        </p:spPr>
      </p:pic>
      <p:sp>
        <p:nvSpPr>
          <p:cNvPr id="84" name="object 84" descr=""/>
          <p:cNvSpPr/>
          <p:nvPr/>
        </p:nvSpPr>
        <p:spPr>
          <a:xfrm>
            <a:off x="10253471" y="5780532"/>
            <a:ext cx="288290" cy="215265"/>
          </a:xfrm>
          <a:custGeom>
            <a:avLst/>
            <a:gdLst/>
            <a:ahLst/>
            <a:cxnLst/>
            <a:rect l="l" t="t" r="r" b="b"/>
            <a:pathLst>
              <a:path w="288290" h="215264">
                <a:moveTo>
                  <a:pt x="194436" y="0"/>
                </a:moveTo>
                <a:lnTo>
                  <a:pt x="50419" y="0"/>
                </a:lnTo>
                <a:lnTo>
                  <a:pt x="45974" y="3136"/>
                </a:lnTo>
                <a:lnTo>
                  <a:pt x="44576" y="7835"/>
                </a:lnTo>
                <a:lnTo>
                  <a:pt x="14858" y="75285"/>
                </a:lnTo>
                <a:lnTo>
                  <a:pt x="4445" y="75285"/>
                </a:lnTo>
                <a:lnTo>
                  <a:pt x="0" y="79997"/>
                </a:lnTo>
                <a:lnTo>
                  <a:pt x="0" y="167830"/>
                </a:lnTo>
                <a:lnTo>
                  <a:pt x="4445" y="172529"/>
                </a:lnTo>
                <a:lnTo>
                  <a:pt x="20827" y="172529"/>
                </a:lnTo>
                <a:lnTo>
                  <a:pt x="22447" y="180227"/>
                </a:lnTo>
                <a:lnTo>
                  <a:pt x="49752" y="210570"/>
                </a:lnTo>
                <a:lnTo>
                  <a:pt x="69723" y="214884"/>
                </a:lnTo>
                <a:lnTo>
                  <a:pt x="79490" y="213756"/>
                </a:lnTo>
                <a:lnTo>
                  <a:pt x="110141" y="191350"/>
                </a:lnTo>
                <a:lnTo>
                  <a:pt x="60832" y="191350"/>
                </a:lnTo>
                <a:lnTo>
                  <a:pt x="54991" y="188214"/>
                </a:lnTo>
                <a:lnTo>
                  <a:pt x="50419" y="183515"/>
                </a:lnTo>
                <a:lnTo>
                  <a:pt x="49022" y="183515"/>
                </a:lnTo>
                <a:lnTo>
                  <a:pt x="44576" y="177241"/>
                </a:lnTo>
                <a:lnTo>
                  <a:pt x="41528" y="169392"/>
                </a:lnTo>
                <a:lnTo>
                  <a:pt x="41528" y="153708"/>
                </a:lnTo>
                <a:lnTo>
                  <a:pt x="37083" y="149009"/>
                </a:lnTo>
                <a:lnTo>
                  <a:pt x="22225" y="149009"/>
                </a:lnTo>
                <a:lnTo>
                  <a:pt x="22225" y="98818"/>
                </a:lnTo>
                <a:lnTo>
                  <a:pt x="23749" y="98818"/>
                </a:lnTo>
                <a:lnTo>
                  <a:pt x="25273" y="97243"/>
                </a:lnTo>
                <a:lnTo>
                  <a:pt x="288035" y="97243"/>
                </a:lnTo>
                <a:lnTo>
                  <a:pt x="288035" y="84696"/>
                </a:lnTo>
                <a:lnTo>
                  <a:pt x="34162" y="84696"/>
                </a:lnTo>
                <a:lnTo>
                  <a:pt x="60832" y="23533"/>
                </a:lnTo>
                <a:lnTo>
                  <a:pt x="207322" y="23533"/>
                </a:lnTo>
                <a:lnTo>
                  <a:pt x="200405" y="7835"/>
                </a:lnTo>
                <a:lnTo>
                  <a:pt x="199008" y="3136"/>
                </a:lnTo>
                <a:lnTo>
                  <a:pt x="194436" y="0"/>
                </a:lnTo>
                <a:close/>
              </a:path>
              <a:path w="288290" h="215264">
                <a:moveTo>
                  <a:pt x="189762" y="172529"/>
                </a:moveTo>
                <a:lnTo>
                  <a:pt x="166243" y="172529"/>
                </a:lnTo>
                <a:lnTo>
                  <a:pt x="168792" y="180227"/>
                </a:lnTo>
                <a:lnTo>
                  <a:pt x="171878" y="187040"/>
                </a:lnTo>
                <a:lnTo>
                  <a:pt x="175512" y="193266"/>
                </a:lnTo>
                <a:lnTo>
                  <a:pt x="179704" y="199199"/>
                </a:lnTo>
                <a:lnTo>
                  <a:pt x="181101" y="199199"/>
                </a:lnTo>
                <a:lnTo>
                  <a:pt x="188315" y="205620"/>
                </a:lnTo>
                <a:lnTo>
                  <a:pt x="196516" y="210570"/>
                </a:lnTo>
                <a:lnTo>
                  <a:pt x="205551" y="213756"/>
                </a:lnTo>
                <a:lnTo>
                  <a:pt x="215264" y="214884"/>
                </a:lnTo>
                <a:lnTo>
                  <a:pt x="225216" y="213756"/>
                </a:lnTo>
                <a:lnTo>
                  <a:pt x="257122" y="191350"/>
                </a:lnTo>
                <a:lnTo>
                  <a:pt x="207899" y="191350"/>
                </a:lnTo>
                <a:lnTo>
                  <a:pt x="201929" y="188214"/>
                </a:lnTo>
                <a:lnTo>
                  <a:pt x="195960" y="183515"/>
                </a:lnTo>
                <a:lnTo>
                  <a:pt x="191516" y="177241"/>
                </a:lnTo>
                <a:lnTo>
                  <a:pt x="189762" y="172529"/>
                </a:lnTo>
                <a:close/>
              </a:path>
              <a:path w="288290" h="215264">
                <a:moveTo>
                  <a:pt x="182625" y="149009"/>
                </a:moveTo>
                <a:lnTo>
                  <a:pt x="102488" y="149009"/>
                </a:lnTo>
                <a:lnTo>
                  <a:pt x="96520" y="155282"/>
                </a:lnTo>
                <a:lnTo>
                  <a:pt x="96520" y="169392"/>
                </a:lnTo>
                <a:lnTo>
                  <a:pt x="93599" y="177241"/>
                </a:lnTo>
                <a:lnTo>
                  <a:pt x="89026" y="183515"/>
                </a:lnTo>
                <a:lnTo>
                  <a:pt x="83184" y="188214"/>
                </a:lnTo>
                <a:lnTo>
                  <a:pt x="77216" y="191350"/>
                </a:lnTo>
                <a:lnTo>
                  <a:pt x="110141" y="191350"/>
                </a:lnTo>
                <a:lnTo>
                  <a:pt x="112855" y="187040"/>
                </a:lnTo>
                <a:lnTo>
                  <a:pt x="115655" y="180227"/>
                </a:lnTo>
                <a:lnTo>
                  <a:pt x="117348" y="172529"/>
                </a:lnTo>
                <a:lnTo>
                  <a:pt x="189762" y="172529"/>
                </a:lnTo>
                <a:lnTo>
                  <a:pt x="188595" y="169392"/>
                </a:lnTo>
                <a:lnTo>
                  <a:pt x="188595" y="153708"/>
                </a:lnTo>
                <a:lnTo>
                  <a:pt x="182625" y="149009"/>
                </a:lnTo>
                <a:close/>
              </a:path>
              <a:path w="288290" h="215264">
                <a:moveTo>
                  <a:pt x="288035" y="97243"/>
                </a:moveTo>
                <a:lnTo>
                  <a:pt x="26670" y="97243"/>
                </a:lnTo>
                <a:lnTo>
                  <a:pt x="28194" y="98818"/>
                </a:lnTo>
                <a:lnTo>
                  <a:pt x="265810" y="98818"/>
                </a:lnTo>
                <a:lnTo>
                  <a:pt x="265810" y="149009"/>
                </a:lnTo>
                <a:lnTo>
                  <a:pt x="247903" y="149009"/>
                </a:lnTo>
                <a:lnTo>
                  <a:pt x="243458" y="155282"/>
                </a:lnTo>
                <a:lnTo>
                  <a:pt x="243458" y="169392"/>
                </a:lnTo>
                <a:lnTo>
                  <a:pt x="240537" y="177241"/>
                </a:lnTo>
                <a:lnTo>
                  <a:pt x="230124" y="188214"/>
                </a:lnTo>
                <a:lnTo>
                  <a:pt x="222757" y="191350"/>
                </a:lnTo>
                <a:lnTo>
                  <a:pt x="257122" y="191350"/>
                </a:lnTo>
                <a:lnTo>
                  <a:pt x="259810" y="187040"/>
                </a:lnTo>
                <a:lnTo>
                  <a:pt x="262596" y="180227"/>
                </a:lnTo>
                <a:lnTo>
                  <a:pt x="264286" y="172529"/>
                </a:lnTo>
                <a:lnTo>
                  <a:pt x="282067" y="172529"/>
                </a:lnTo>
                <a:lnTo>
                  <a:pt x="288035" y="167830"/>
                </a:lnTo>
                <a:lnTo>
                  <a:pt x="288035" y="97243"/>
                </a:lnTo>
                <a:close/>
              </a:path>
              <a:path w="288290" h="215264">
                <a:moveTo>
                  <a:pt x="75692" y="150571"/>
                </a:moveTo>
                <a:lnTo>
                  <a:pt x="62356" y="150571"/>
                </a:lnTo>
                <a:lnTo>
                  <a:pt x="57911" y="155282"/>
                </a:lnTo>
                <a:lnTo>
                  <a:pt x="57911" y="167830"/>
                </a:lnTo>
                <a:lnTo>
                  <a:pt x="62356" y="174104"/>
                </a:lnTo>
                <a:lnTo>
                  <a:pt x="75692" y="174104"/>
                </a:lnTo>
                <a:lnTo>
                  <a:pt x="80136" y="167830"/>
                </a:lnTo>
                <a:lnTo>
                  <a:pt x="80136" y="155282"/>
                </a:lnTo>
                <a:lnTo>
                  <a:pt x="75692" y="150571"/>
                </a:lnTo>
                <a:close/>
              </a:path>
              <a:path w="288290" h="215264">
                <a:moveTo>
                  <a:pt x="221233" y="150571"/>
                </a:moveTo>
                <a:lnTo>
                  <a:pt x="209296" y="150571"/>
                </a:lnTo>
                <a:lnTo>
                  <a:pt x="204850" y="155282"/>
                </a:lnTo>
                <a:lnTo>
                  <a:pt x="204850" y="167830"/>
                </a:lnTo>
                <a:lnTo>
                  <a:pt x="209296" y="174104"/>
                </a:lnTo>
                <a:lnTo>
                  <a:pt x="221233" y="174104"/>
                </a:lnTo>
                <a:lnTo>
                  <a:pt x="227202" y="167830"/>
                </a:lnTo>
                <a:lnTo>
                  <a:pt x="227202" y="155282"/>
                </a:lnTo>
                <a:lnTo>
                  <a:pt x="221233" y="150571"/>
                </a:lnTo>
                <a:close/>
              </a:path>
              <a:path w="288290" h="215264">
                <a:moveTo>
                  <a:pt x="207322" y="23533"/>
                </a:moveTo>
                <a:lnTo>
                  <a:pt x="184150" y="23533"/>
                </a:lnTo>
                <a:lnTo>
                  <a:pt x="210820" y="84696"/>
                </a:lnTo>
                <a:lnTo>
                  <a:pt x="288035" y="84696"/>
                </a:lnTo>
                <a:lnTo>
                  <a:pt x="288035" y="79997"/>
                </a:lnTo>
                <a:lnTo>
                  <a:pt x="282067" y="75285"/>
                </a:lnTo>
                <a:lnTo>
                  <a:pt x="230124" y="75285"/>
                </a:lnTo>
                <a:lnTo>
                  <a:pt x="207322" y="2353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10948416" y="5763514"/>
            <a:ext cx="297180" cy="250190"/>
          </a:xfrm>
          <a:custGeom>
            <a:avLst/>
            <a:gdLst/>
            <a:ahLst/>
            <a:cxnLst/>
            <a:rect l="l" t="t" r="r" b="b"/>
            <a:pathLst>
              <a:path w="297179" h="250189">
                <a:moveTo>
                  <a:pt x="247776" y="248920"/>
                </a:moveTo>
                <a:lnTo>
                  <a:pt x="49402" y="248920"/>
                </a:lnTo>
                <a:lnTo>
                  <a:pt x="50800" y="250190"/>
                </a:lnTo>
                <a:lnTo>
                  <a:pt x="246379" y="250190"/>
                </a:lnTo>
                <a:lnTo>
                  <a:pt x="247776" y="248920"/>
                </a:lnTo>
                <a:close/>
              </a:path>
              <a:path w="297179" h="250189">
                <a:moveTo>
                  <a:pt x="163322" y="0"/>
                </a:moveTo>
                <a:lnTo>
                  <a:pt x="148462" y="0"/>
                </a:lnTo>
                <a:lnTo>
                  <a:pt x="140080" y="1269"/>
                </a:lnTo>
                <a:lnTo>
                  <a:pt x="106299" y="22860"/>
                </a:lnTo>
                <a:lnTo>
                  <a:pt x="94741" y="59690"/>
                </a:lnTo>
                <a:lnTo>
                  <a:pt x="96138" y="68580"/>
                </a:lnTo>
                <a:lnTo>
                  <a:pt x="98298" y="76200"/>
                </a:lnTo>
                <a:lnTo>
                  <a:pt x="100837" y="83820"/>
                </a:lnTo>
                <a:lnTo>
                  <a:pt x="102997" y="90170"/>
                </a:lnTo>
                <a:lnTo>
                  <a:pt x="101600" y="99059"/>
                </a:lnTo>
                <a:lnTo>
                  <a:pt x="101218" y="105409"/>
                </a:lnTo>
                <a:lnTo>
                  <a:pt x="101600" y="111759"/>
                </a:lnTo>
                <a:lnTo>
                  <a:pt x="102742" y="115570"/>
                </a:lnTo>
                <a:lnTo>
                  <a:pt x="104139" y="118109"/>
                </a:lnTo>
                <a:lnTo>
                  <a:pt x="104901" y="120650"/>
                </a:lnTo>
                <a:lnTo>
                  <a:pt x="105536" y="120650"/>
                </a:lnTo>
                <a:lnTo>
                  <a:pt x="107441" y="123190"/>
                </a:lnTo>
                <a:lnTo>
                  <a:pt x="109981" y="125730"/>
                </a:lnTo>
                <a:lnTo>
                  <a:pt x="112140" y="129540"/>
                </a:lnTo>
                <a:lnTo>
                  <a:pt x="115061" y="134620"/>
                </a:lnTo>
                <a:lnTo>
                  <a:pt x="116839" y="140970"/>
                </a:lnTo>
                <a:lnTo>
                  <a:pt x="118236" y="148590"/>
                </a:lnTo>
                <a:lnTo>
                  <a:pt x="119379" y="157480"/>
                </a:lnTo>
                <a:lnTo>
                  <a:pt x="118236" y="165100"/>
                </a:lnTo>
                <a:lnTo>
                  <a:pt x="116077" y="171450"/>
                </a:lnTo>
                <a:lnTo>
                  <a:pt x="112522" y="177800"/>
                </a:lnTo>
                <a:lnTo>
                  <a:pt x="108838" y="181609"/>
                </a:lnTo>
                <a:lnTo>
                  <a:pt x="104901" y="184150"/>
                </a:lnTo>
                <a:lnTo>
                  <a:pt x="101218" y="186690"/>
                </a:lnTo>
                <a:lnTo>
                  <a:pt x="97916" y="187959"/>
                </a:lnTo>
                <a:lnTo>
                  <a:pt x="95376" y="189230"/>
                </a:lnTo>
                <a:lnTo>
                  <a:pt x="95123" y="189230"/>
                </a:lnTo>
                <a:lnTo>
                  <a:pt x="90042" y="191770"/>
                </a:lnTo>
                <a:lnTo>
                  <a:pt x="84200" y="193040"/>
                </a:lnTo>
                <a:lnTo>
                  <a:pt x="77977" y="196850"/>
                </a:lnTo>
                <a:lnTo>
                  <a:pt x="50800" y="224790"/>
                </a:lnTo>
                <a:lnTo>
                  <a:pt x="47498" y="243840"/>
                </a:lnTo>
                <a:lnTo>
                  <a:pt x="47498" y="245109"/>
                </a:lnTo>
                <a:lnTo>
                  <a:pt x="47878" y="246380"/>
                </a:lnTo>
                <a:lnTo>
                  <a:pt x="47878" y="247650"/>
                </a:lnTo>
                <a:lnTo>
                  <a:pt x="49022" y="248920"/>
                </a:lnTo>
                <a:lnTo>
                  <a:pt x="248538" y="248920"/>
                </a:lnTo>
                <a:lnTo>
                  <a:pt x="249300" y="247650"/>
                </a:lnTo>
                <a:lnTo>
                  <a:pt x="249300" y="246380"/>
                </a:lnTo>
                <a:lnTo>
                  <a:pt x="250062" y="245109"/>
                </a:lnTo>
                <a:lnTo>
                  <a:pt x="250062" y="243840"/>
                </a:lnTo>
                <a:lnTo>
                  <a:pt x="249205" y="236220"/>
                </a:lnTo>
                <a:lnTo>
                  <a:pt x="61340" y="236220"/>
                </a:lnTo>
                <a:lnTo>
                  <a:pt x="63880" y="229870"/>
                </a:lnTo>
                <a:lnTo>
                  <a:pt x="67182" y="222250"/>
                </a:lnTo>
                <a:lnTo>
                  <a:pt x="71881" y="217170"/>
                </a:lnTo>
                <a:lnTo>
                  <a:pt x="77597" y="212090"/>
                </a:lnTo>
                <a:lnTo>
                  <a:pt x="84200" y="209550"/>
                </a:lnTo>
                <a:lnTo>
                  <a:pt x="91439" y="205740"/>
                </a:lnTo>
                <a:lnTo>
                  <a:pt x="98298" y="203200"/>
                </a:lnTo>
                <a:lnTo>
                  <a:pt x="98678" y="203200"/>
                </a:lnTo>
                <a:lnTo>
                  <a:pt x="103758" y="200659"/>
                </a:lnTo>
                <a:lnTo>
                  <a:pt x="131699" y="167640"/>
                </a:lnTo>
                <a:lnTo>
                  <a:pt x="132460" y="157480"/>
                </a:lnTo>
                <a:lnTo>
                  <a:pt x="131699" y="146050"/>
                </a:lnTo>
                <a:lnTo>
                  <a:pt x="116077" y="111759"/>
                </a:lnTo>
                <a:lnTo>
                  <a:pt x="115442" y="110490"/>
                </a:lnTo>
                <a:lnTo>
                  <a:pt x="115061" y="107950"/>
                </a:lnTo>
                <a:lnTo>
                  <a:pt x="115061" y="99059"/>
                </a:lnTo>
                <a:lnTo>
                  <a:pt x="116458" y="92709"/>
                </a:lnTo>
                <a:lnTo>
                  <a:pt x="116712" y="90170"/>
                </a:lnTo>
                <a:lnTo>
                  <a:pt x="116585" y="86359"/>
                </a:lnTo>
                <a:lnTo>
                  <a:pt x="116458" y="85090"/>
                </a:lnTo>
                <a:lnTo>
                  <a:pt x="116077" y="83820"/>
                </a:lnTo>
                <a:lnTo>
                  <a:pt x="115442" y="83820"/>
                </a:lnTo>
                <a:lnTo>
                  <a:pt x="113156" y="77470"/>
                </a:lnTo>
                <a:lnTo>
                  <a:pt x="110362" y="71120"/>
                </a:lnTo>
                <a:lnTo>
                  <a:pt x="108838" y="62230"/>
                </a:lnTo>
                <a:lnTo>
                  <a:pt x="108457" y="53340"/>
                </a:lnTo>
                <a:lnTo>
                  <a:pt x="110362" y="45719"/>
                </a:lnTo>
                <a:lnTo>
                  <a:pt x="113918" y="36830"/>
                </a:lnTo>
                <a:lnTo>
                  <a:pt x="118236" y="30480"/>
                </a:lnTo>
                <a:lnTo>
                  <a:pt x="123062" y="25400"/>
                </a:lnTo>
                <a:lnTo>
                  <a:pt x="127761" y="22860"/>
                </a:lnTo>
                <a:lnTo>
                  <a:pt x="133857" y="19050"/>
                </a:lnTo>
                <a:lnTo>
                  <a:pt x="136016" y="19050"/>
                </a:lnTo>
                <a:lnTo>
                  <a:pt x="138556" y="16510"/>
                </a:lnTo>
                <a:lnTo>
                  <a:pt x="143382" y="15240"/>
                </a:lnTo>
                <a:lnTo>
                  <a:pt x="149859" y="13969"/>
                </a:lnTo>
                <a:lnTo>
                  <a:pt x="156717" y="12700"/>
                </a:lnTo>
                <a:lnTo>
                  <a:pt x="185800" y="12700"/>
                </a:lnTo>
                <a:lnTo>
                  <a:pt x="181736" y="7619"/>
                </a:lnTo>
                <a:lnTo>
                  <a:pt x="176402" y="3810"/>
                </a:lnTo>
                <a:lnTo>
                  <a:pt x="170179" y="1269"/>
                </a:lnTo>
                <a:lnTo>
                  <a:pt x="163322" y="0"/>
                </a:lnTo>
                <a:close/>
              </a:path>
              <a:path w="297179" h="250189">
                <a:moveTo>
                  <a:pt x="185800" y="12700"/>
                </a:moveTo>
                <a:lnTo>
                  <a:pt x="156717" y="12700"/>
                </a:lnTo>
                <a:lnTo>
                  <a:pt x="163956" y="13969"/>
                </a:lnTo>
                <a:lnTo>
                  <a:pt x="169417" y="15240"/>
                </a:lnTo>
                <a:lnTo>
                  <a:pt x="188722" y="55880"/>
                </a:lnTo>
                <a:lnTo>
                  <a:pt x="189026" y="66040"/>
                </a:lnTo>
                <a:lnTo>
                  <a:pt x="188722" y="71120"/>
                </a:lnTo>
                <a:lnTo>
                  <a:pt x="187198" y="74930"/>
                </a:lnTo>
                <a:lnTo>
                  <a:pt x="184023" y="82550"/>
                </a:lnTo>
                <a:lnTo>
                  <a:pt x="181482" y="87630"/>
                </a:lnTo>
                <a:lnTo>
                  <a:pt x="181482" y="93980"/>
                </a:lnTo>
                <a:lnTo>
                  <a:pt x="182879" y="99059"/>
                </a:lnTo>
                <a:lnTo>
                  <a:pt x="182879" y="107950"/>
                </a:lnTo>
                <a:lnTo>
                  <a:pt x="181736" y="111759"/>
                </a:lnTo>
                <a:lnTo>
                  <a:pt x="181482" y="111759"/>
                </a:lnTo>
                <a:lnTo>
                  <a:pt x="179577" y="114300"/>
                </a:lnTo>
                <a:lnTo>
                  <a:pt x="164718" y="157480"/>
                </a:lnTo>
                <a:lnTo>
                  <a:pt x="165861" y="167640"/>
                </a:lnTo>
                <a:lnTo>
                  <a:pt x="193801" y="200659"/>
                </a:lnTo>
                <a:lnTo>
                  <a:pt x="198500" y="203200"/>
                </a:lnTo>
                <a:lnTo>
                  <a:pt x="199262" y="203200"/>
                </a:lnTo>
                <a:lnTo>
                  <a:pt x="206120" y="205740"/>
                </a:lnTo>
                <a:lnTo>
                  <a:pt x="213359" y="209550"/>
                </a:lnTo>
                <a:lnTo>
                  <a:pt x="219836" y="212090"/>
                </a:lnTo>
                <a:lnTo>
                  <a:pt x="225678" y="217170"/>
                </a:lnTo>
                <a:lnTo>
                  <a:pt x="230377" y="222250"/>
                </a:lnTo>
                <a:lnTo>
                  <a:pt x="233679" y="229870"/>
                </a:lnTo>
                <a:lnTo>
                  <a:pt x="236219" y="236220"/>
                </a:lnTo>
                <a:lnTo>
                  <a:pt x="249205" y="236220"/>
                </a:lnTo>
                <a:lnTo>
                  <a:pt x="226059" y="200659"/>
                </a:lnTo>
                <a:lnTo>
                  <a:pt x="219582" y="196850"/>
                </a:lnTo>
                <a:lnTo>
                  <a:pt x="213359" y="193040"/>
                </a:lnTo>
                <a:lnTo>
                  <a:pt x="207517" y="191770"/>
                </a:lnTo>
                <a:lnTo>
                  <a:pt x="202437" y="189230"/>
                </a:lnTo>
                <a:lnTo>
                  <a:pt x="201802" y="189230"/>
                </a:lnTo>
                <a:lnTo>
                  <a:pt x="199516" y="187959"/>
                </a:lnTo>
                <a:lnTo>
                  <a:pt x="196341" y="186690"/>
                </a:lnTo>
                <a:lnTo>
                  <a:pt x="192277" y="184150"/>
                </a:lnTo>
                <a:lnTo>
                  <a:pt x="178180" y="157480"/>
                </a:lnTo>
                <a:lnTo>
                  <a:pt x="179197" y="148590"/>
                </a:lnTo>
                <a:lnTo>
                  <a:pt x="180720" y="140970"/>
                </a:lnTo>
                <a:lnTo>
                  <a:pt x="182499" y="134620"/>
                </a:lnTo>
                <a:lnTo>
                  <a:pt x="185419" y="129540"/>
                </a:lnTo>
                <a:lnTo>
                  <a:pt x="187578" y="125730"/>
                </a:lnTo>
                <a:lnTo>
                  <a:pt x="190118" y="123190"/>
                </a:lnTo>
                <a:lnTo>
                  <a:pt x="191897" y="120650"/>
                </a:lnTo>
                <a:lnTo>
                  <a:pt x="193801" y="118109"/>
                </a:lnTo>
                <a:lnTo>
                  <a:pt x="194817" y="115570"/>
                </a:lnTo>
                <a:lnTo>
                  <a:pt x="196723" y="106680"/>
                </a:lnTo>
                <a:lnTo>
                  <a:pt x="196341" y="99059"/>
                </a:lnTo>
                <a:lnTo>
                  <a:pt x="194817" y="90170"/>
                </a:lnTo>
                <a:lnTo>
                  <a:pt x="198500" y="83820"/>
                </a:lnTo>
                <a:lnTo>
                  <a:pt x="201422" y="74930"/>
                </a:lnTo>
                <a:lnTo>
                  <a:pt x="202437" y="66040"/>
                </a:lnTo>
                <a:lnTo>
                  <a:pt x="202437" y="55880"/>
                </a:lnTo>
                <a:lnTo>
                  <a:pt x="199898" y="44450"/>
                </a:lnTo>
                <a:lnTo>
                  <a:pt x="195579" y="31750"/>
                </a:lnTo>
                <a:lnTo>
                  <a:pt x="191642" y="21590"/>
                </a:lnTo>
                <a:lnTo>
                  <a:pt x="186816" y="13969"/>
                </a:lnTo>
                <a:lnTo>
                  <a:pt x="185800" y="12700"/>
                </a:lnTo>
                <a:close/>
              </a:path>
              <a:path w="297179" h="250189">
                <a:moveTo>
                  <a:pt x="80899" y="27940"/>
                </a:moveTo>
                <a:lnTo>
                  <a:pt x="67182" y="27940"/>
                </a:lnTo>
                <a:lnTo>
                  <a:pt x="60959" y="29210"/>
                </a:lnTo>
                <a:lnTo>
                  <a:pt x="55117" y="31750"/>
                </a:lnTo>
                <a:lnTo>
                  <a:pt x="51561" y="33019"/>
                </a:lnTo>
                <a:lnTo>
                  <a:pt x="27177" y="68580"/>
                </a:lnTo>
                <a:lnTo>
                  <a:pt x="27558" y="77470"/>
                </a:lnTo>
                <a:lnTo>
                  <a:pt x="29082" y="85090"/>
                </a:lnTo>
                <a:lnTo>
                  <a:pt x="31623" y="91440"/>
                </a:lnTo>
                <a:lnTo>
                  <a:pt x="33781" y="97790"/>
                </a:lnTo>
                <a:lnTo>
                  <a:pt x="33019" y="105409"/>
                </a:lnTo>
                <a:lnTo>
                  <a:pt x="32257" y="111759"/>
                </a:lnTo>
                <a:lnTo>
                  <a:pt x="33400" y="115570"/>
                </a:lnTo>
                <a:lnTo>
                  <a:pt x="35178" y="121920"/>
                </a:lnTo>
                <a:lnTo>
                  <a:pt x="35559" y="121920"/>
                </a:lnTo>
                <a:lnTo>
                  <a:pt x="36956" y="124459"/>
                </a:lnTo>
                <a:lnTo>
                  <a:pt x="43941" y="149859"/>
                </a:lnTo>
                <a:lnTo>
                  <a:pt x="43179" y="157480"/>
                </a:lnTo>
                <a:lnTo>
                  <a:pt x="30860" y="172720"/>
                </a:lnTo>
                <a:lnTo>
                  <a:pt x="29336" y="173990"/>
                </a:lnTo>
                <a:lnTo>
                  <a:pt x="28701" y="173990"/>
                </a:lnTo>
                <a:lnTo>
                  <a:pt x="24002" y="175259"/>
                </a:lnTo>
                <a:lnTo>
                  <a:pt x="19176" y="179070"/>
                </a:lnTo>
                <a:lnTo>
                  <a:pt x="14477" y="181609"/>
                </a:lnTo>
                <a:lnTo>
                  <a:pt x="0" y="215900"/>
                </a:lnTo>
                <a:lnTo>
                  <a:pt x="0" y="217170"/>
                </a:lnTo>
                <a:lnTo>
                  <a:pt x="761" y="218440"/>
                </a:lnTo>
                <a:lnTo>
                  <a:pt x="1142" y="219709"/>
                </a:lnTo>
                <a:lnTo>
                  <a:pt x="1397" y="220980"/>
                </a:lnTo>
                <a:lnTo>
                  <a:pt x="2539" y="220980"/>
                </a:lnTo>
                <a:lnTo>
                  <a:pt x="3301" y="222250"/>
                </a:lnTo>
                <a:lnTo>
                  <a:pt x="4699" y="222250"/>
                </a:lnTo>
                <a:lnTo>
                  <a:pt x="6857" y="223520"/>
                </a:lnTo>
                <a:lnTo>
                  <a:pt x="36956" y="223520"/>
                </a:lnTo>
                <a:lnTo>
                  <a:pt x="39877" y="215900"/>
                </a:lnTo>
                <a:lnTo>
                  <a:pt x="43179" y="208280"/>
                </a:lnTo>
                <a:lnTo>
                  <a:pt x="14477" y="208280"/>
                </a:lnTo>
                <a:lnTo>
                  <a:pt x="33019" y="187959"/>
                </a:lnTo>
                <a:lnTo>
                  <a:pt x="36956" y="185420"/>
                </a:lnTo>
                <a:lnTo>
                  <a:pt x="57657" y="149859"/>
                </a:lnTo>
                <a:lnTo>
                  <a:pt x="57023" y="140970"/>
                </a:lnTo>
                <a:lnTo>
                  <a:pt x="47116" y="114300"/>
                </a:lnTo>
                <a:lnTo>
                  <a:pt x="46862" y="113030"/>
                </a:lnTo>
                <a:lnTo>
                  <a:pt x="46100" y="111759"/>
                </a:lnTo>
                <a:lnTo>
                  <a:pt x="46100" y="105409"/>
                </a:lnTo>
                <a:lnTo>
                  <a:pt x="47116" y="100330"/>
                </a:lnTo>
                <a:lnTo>
                  <a:pt x="47498" y="96520"/>
                </a:lnTo>
                <a:lnTo>
                  <a:pt x="46100" y="91440"/>
                </a:lnTo>
                <a:lnTo>
                  <a:pt x="44323" y="86359"/>
                </a:lnTo>
                <a:lnTo>
                  <a:pt x="42417" y="82550"/>
                </a:lnTo>
                <a:lnTo>
                  <a:pt x="41020" y="76200"/>
                </a:lnTo>
                <a:lnTo>
                  <a:pt x="41020" y="71120"/>
                </a:lnTo>
                <a:lnTo>
                  <a:pt x="41782" y="64770"/>
                </a:lnTo>
                <a:lnTo>
                  <a:pt x="44576" y="58420"/>
                </a:lnTo>
                <a:lnTo>
                  <a:pt x="47116" y="53340"/>
                </a:lnTo>
                <a:lnTo>
                  <a:pt x="49022" y="50800"/>
                </a:lnTo>
                <a:lnTo>
                  <a:pt x="51561" y="49530"/>
                </a:lnTo>
                <a:lnTo>
                  <a:pt x="53720" y="46990"/>
                </a:lnTo>
                <a:lnTo>
                  <a:pt x="57023" y="45719"/>
                </a:lnTo>
                <a:lnTo>
                  <a:pt x="59181" y="45719"/>
                </a:lnTo>
                <a:lnTo>
                  <a:pt x="60959" y="43180"/>
                </a:lnTo>
                <a:lnTo>
                  <a:pt x="64642" y="41910"/>
                </a:lnTo>
                <a:lnTo>
                  <a:pt x="68960" y="41910"/>
                </a:lnTo>
                <a:lnTo>
                  <a:pt x="74040" y="40640"/>
                </a:lnTo>
                <a:lnTo>
                  <a:pt x="83438" y="40640"/>
                </a:lnTo>
                <a:lnTo>
                  <a:pt x="83819" y="39369"/>
                </a:lnTo>
                <a:lnTo>
                  <a:pt x="85216" y="35560"/>
                </a:lnTo>
                <a:lnTo>
                  <a:pt x="85978" y="33019"/>
                </a:lnTo>
                <a:lnTo>
                  <a:pt x="87502" y="29210"/>
                </a:lnTo>
                <a:lnTo>
                  <a:pt x="80899" y="27940"/>
                </a:lnTo>
                <a:close/>
              </a:path>
              <a:path w="297179" h="250189">
                <a:moveTo>
                  <a:pt x="257460" y="40640"/>
                </a:moveTo>
                <a:lnTo>
                  <a:pt x="223138" y="40640"/>
                </a:lnTo>
                <a:lnTo>
                  <a:pt x="228600" y="41910"/>
                </a:lnTo>
                <a:lnTo>
                  <a:pt x="232536" y="41910"/>
                </a:lnTo>
                <a:lnTo>
                  <a:pt x="236600" y="43180"/>
                </a:lnTo>
                <a:lnTo>
                  <a:pt x="238378" y="45719"/>
                </a:lnTo>
                <a:lnTo>
                  <a:pt x="243839" y="46990"/>
                </a:lnTo>
                <a:lnTo>
                  <a:pt x="245999" y="49530"/>
                </a:lnTo>
                <a:lnTo>
                  <a:pt x="256539" y="71120"/>
                </a:lnTo>
                <a:lnTo>
                  <a:pt x="256539" y="76200"/>
                </a:lnTo>
                <a:lnTo>
                  <a:pt x="255142" y="82550"/>
                </a:lnTo>
                <a:lnTo>
                  <a:pt x="253237" y="86359"/>
                </a:lnTo>
                <a:lnTo>
                  <a:pt x="251459" y="91440"/>
                </a:lnTo>
                <a:lnTo>
                  <a:pt x="250062" y="96520"/>
                </a:lnTo>
                <a:lnTo>
                  <a:pt x="250316" y="100330"/>
                </a:lnTo>
                <a:lnTo>
                  <a:pt x="251459" y="105409"/>
                </a:lnTo>
                <a:lnTo>
                  <a:pt x="251459" y="111759"/>
                </a:lnTo>
                <a:lnTo>
                  <a:pt x="250698" y="113030"/>
                </a:lnTo>
                <a:lnTo>
                  <a:pt x="250316" y="114300"/>
                </a:lnTo>
                <a:lnTo>
                  <a:pt x="248538" y="116840"/>
                </a:lnTo>
                <a:lnTo>
                  <a:pt x="239902" y="149859"/>
                </a:lnTo>
                <a:lnTo>
                  <a:pt x="240918" y="160020"/>
                </a:lnTo>
                <a:lnTo>
                  <a:pt x="270001" y="189230"/>
                </a:lnTo>
                <a:lnTo>
                  <a:pt x="274700" y="191770"/>
                </a:lnTo>
                <a:lnTo>
                  <a:pt x="278256" y="196850"/>
                </a:lnTo>
                <a:lnTo>
                  <a:pt x="281558" y="201930"/>
                </a:lnTo>
                <a:lnTo>
                  <a:pt x="283082" y="208280"/>
                </a:lnTo>
                <a:lnTo>
                  <a:pt x="254000" y="208280"/>
                </a:lnTo>
                <a:lnTo>
                  <a:pt x="257682" y="215900"/>
                </a:lnTo>
                <a:lnTo>
                  <a:pt x="260223" y="223520"/>
                </a:lnTo>
                <a:lnTo>
                  <a:pt x="290702" y="223520"/>
                </a:lnTo>
                <a:lnTo>
                  <a:pt x="292480" y="222250"/>
                </a:lnTo>
                <a:lnTo>
                  <a:pt x="293877" y="222250"/>
                </a:lnTo>
                <a:lnTo>
                  <a:pt x="295020" y="220980"/>
                </a:lnTo>
                <a:lnTo>
                  <a:pt x="296036" y="220980"/>
                </a:lnTo>
                <a:lnTo>
                  <a:pt x="297179" y="217170"/>
                </a:lnTo>
                <a:lnTo>
                  <a:pt x="297179" y="215900"/>
                </a:lnTo>
                <a:lnTo>
                  <a:pt x="296417" y="205740"/>
                </a:lnTo>
                <a:lnTo>
                  <a:pt x="278256" y="179070"/>
                </a:lnTo>
                <a:lnTo>
                  <a:pt x="273557" y="175259"/>
                </a:lnTo>
                <a:lnTo>
                  <a:pt x="268858" y="173990"/>
                </a:lnTo>
                <a:lnTo>
                  <a:pt x="267842" y="173990"/>
                </a:lnTo>
                <a:lnTo>
                  <a:pt x="266318" y="172720"/>
                </a:lnTo>
                <a:lnTo>
                  <a:pt x="253618" y="149859"/>
                </a:lnTo>
                <a:lnTo>
                  <a:pt x="254000" y="142240"/>
                </a:lnTo>
                <a:lnTo>
                  <a:pt x="255142" y="135890"/>
                </a:lnTo>
                <a:lnTo>
                  <a:pt x="256539" y="130809"/>
                </a:lnTo>
                <a:lnTo>
                  <a:pt x="258317" y="127000"/>
                </a:lnTo>
                <a:lnTo>
                  <a:pt x="261619" y="121920"/>
                </a:lnTo>
                <a:lnTo>
                  <a:pt x="262381" y="121920"/>
                </a:lnTo>
                <a:lnTo>
                  <a:pt x="263016" y="119380"/>
                </a:lnTo>
                <a:lnTo>
                  <a:pt x="264159" y="115570"/>
                </a:lnTo>
                <a:lnTo>
                  <a:pt x="264922" y="111759"/>
                </a:lnTo>
                <a:lnTo>
                  <a:pt x="264540" y="105409"/>
                </a:lnTo>
                <a:lnTo>
                  <a:pt x="263778" y="97790"/>
                </a:lnTo>
                <a:lnTo>
                  <a:pt x="265937" y="91440"/>
                </a:lnTo>
                <a:lnTo>
                  <a:pt x="268477" y="85090"/>
                </a:lnTo>
                <a:lnTo>
                  <a:pt x="270001" y="77470"/>
                </a:lnTo>
                <a:lnTo>
                  <a:pt x="270382" y="68580"/>
                </a:lnTo>
                <a:lnTo>
                  <a:pt x="267842" y="59690"/>
                </a:lnTo>
                <a:lnTo>
                  <a:pt x="264159" y="50800"/>
                </a:lnTo>
                <a:lnTo>
                  <a:pt x="260223" y="44450"/>
                </a:lnTo>
                <a:lnTo>
                  <a:pt x="257460" y="40640"/>
                </a:lnTo>
                <a:close/>
              </a:path>
              <a:path w="297179" h="250189">
                <a:moveTo>
                  <a:pt x="83438" y="40640"/>
                </a:moveTo>
                <a:lnTo>
                  <a:pt x="74040" y="40640"/>
                </a:lnTo>
                <a:lnTo>
                  <a:pt x="79120" y="41910"/>
                </a:lnTo>
                <a:lnTo>
                  <a:pt x="82676" y="43180"/>
                </a:lnTo>
                <a:lnTo>
                  <a:pt x="83438" y="40640"/>
                </a:lnTo>
                <a:close/>
              </a:path>
              <a:path w="297179" h="250189">
                <a:moveTo>
                  <a:pt x="230377" y="27940"/>
                </a:moveTo>
                <a:lnTo>
                  <a:pt x="216280" y="27940"/>
                </a:lnTo>
                <a:lnTo>
                  <a:pt x="209423" y="29210"/>
                </a:lnTo>
                <a:lnTo>
                  <a:pt x="213740" y="43180"/>
                </a:lnTo>
                <a:lnTo>
                  <a:pt x="214122" y="43180"/>
                </a:lnTo>
                <a:lnTo>
                  <a:pt x="218058" y="41910"/>
                </a:lnTo>
                <a:lnTo>
                  <a:pt x="223138" y="40640"/>
                </a:lnTo>
                <a:lnTo>
                  <a:pt x="257460" y="40640"/>
                </a:lnTo>
                <a:lnTo>
                  <a:pt x="256539" y="39369"/>
                </a:lnTo>
                <a:lnTo>
                  <a:pt x="251840" y="35560"/>
                </a:lnTo>
                <a:lnTo>
                  <a:pt x="245999" y="33019"/>
                </a:lnTo>
                <a:lnTo>
                  <a:pt x="242442" y="31750"/>
                </a:lnTo>
                <a:lnTo>
                  <a:pt x="236600" y="29210"/>
                </a:lnTo>
                <a:lnTo>
                  <a:pt x="230377" y="2794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6" name="object 8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45223" y="5762244"/>
            <a:ext cx="252983" cy="251459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69680" y="5762244"/>
            <a:ext cx="216408" cy="251459"/>
          </a:xfrm>
          <a:prstGeom prst="rect">
            <a:avLst/>
          </a:prstGeom>
        </p:spPr>
      </p:pic>
      <p:sp>
        <p:nvSpPr>
          <p:cNvPr id="88" name="object 88" descr=""/>
          <p:cNvSpPr txBox="1"/>
          <p:nvPr/>
        </p:nvSpPr>
        <p:spPr>
          <a:xfrm>
            <a:off x="5901435" y="1246759"/>
            <a:ext cx="4965700" cy="9093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1435" marR="304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Udział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Chin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rozwijających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się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krajów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Azji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Środkowo-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Wschodniej</a:t>
            </a:r>
            <a:r>
              <a:rPr dirty="0" baseline="25641" sz="975" b="1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dirty="0" baseline="25641" sz="975" spc="82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wartości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eksportu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UE-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27</a:t>
            </a:r>
            <a:r>
              <a:rPr dirty="0" sz="1000" spc="50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Niemiec,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ogółem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podziale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szerokie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kategorie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produktowe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1035"/>
              </a:spcBef>
            </a:pPr>
            <a:r>
              <a:rPr dirty="0" sz="1000" i="1">
                <a:latin typeface="Calibri"/>
                <a:cs typeface="Calibri"/>
              </a:rPr>
              <a:t>w</a:t>
            </a:r>
            <a:r>
              <a:rPr dirty="0" sz="1000" spc="-15" i="1">
                <a:latin typeface="Calibri"/>
                <a:cs typeface="Calibri"/>
              </a:rPr>
              <a:t> </a:t>
            </a:r>
            <a:r>
              <a:rPr dirty="0" sz="1000" spc="-60" i="1">
                <a:latin typeface="Calibri"/>
                <a:cs typeface="Calibri"/>
              </a:rPr>
              <a:t>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Calibri"/>
              <a:cs typeface="Calibri"/>
            </a:endParaRPr>
          </a:p>
          <a:p>
            <a:pPr marL="149860">
              <a:lnSpc>
                <a:spcPct val="100000"/>
              </a:lnSpc>
              <a:tabLst>
                <a:tab pos="560705" algn="l"/>
                <a:tab pos="971550" algn="l"/>
              </a:tabLst>
            </a:pPr>
            <a:r>
              <a:rPr dirty="0" sz="900" spc="-20">
                <a:latin typeface="Calibri"/>
                <a:cs typeface="Calibri"/>
              </a:rPr>
              <a:t>2000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2019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7367016" y="2069592"/>
            <a:ext cx="2787650" cy="245745"/>
          </a:xfrm>
          <a:prstGeom prst="rect">
            <a:avLst/>
          </a:prstGeom>
          <a:solidFill>
            <a:srgbClr val="DEEBF7"/>
          </a:solidFill>
        </p:spPr>
        <p:txBody>
          <a:bodyPr wrap="square" lIns="0" tIns="37465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295"/>
              </a:spcBef>
            </a:pP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eksporcie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granice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UE-</a:t>
            </a:r>
            <a:r>
              <a:rPr dirty="0" sz="1000" spc="-25">
                <a:latin typeface="Calibri"/>
                <a:cs typeface="Calibri"/>
              </a:rPr>
              <a:t>27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7367016" y="3749040"/>
            <a:ext cx="2787650" cy="247015"/>
          </a:xfrm>
          <a:prstGeom prst="rect">
            <a:avLst/>
          </a:prstGeom>
          <a:solidFill>
            <a:srgbClr val="DEEBF7"/>
          </a:solidFill>
        </p:spPr>
        <p:txBody>
          <a:bodyPr wrap="square" lIns="0" tIns="38735" rIns="0" bIns="0" rtlCol="0" vert="horz">
            <a:spAutoFit/>
          </a:bodyPr>
          <a:lstStyle/>
          <a:p>
            <a:pPr marL="604520">
              <a:lnSpc>
                <a:spcPct val="100000"/>
              </a:lnSpc>
              <a:spcBef>
                <a:spcPts val="305"/>
              </a:spcBef>
            </a:pP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całkowitym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eksporcie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2.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91200" y="0"/>
            <a:ext cx="6400800" cy="6858000"/>
            <a:chOff x="5791200" y="0"/>
            <a:chExt cx="64008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1191" y="111252"/>
              <a:ext cx="1025651" cy="150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7016" y="0"/>
              <a:ext cx="5324983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0" y="0"/>
              <a:ext cx="4585715" cy="68579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791200" y="0"/>
              <a:ext cx="4281170" cy="6858000"/>
            </a:xfrm>
            <a:custGeom>
              <a:avLst/>
              <a:gdLst/>
              <a:ahLst/>
              <a:cxnLst/>
              <a:rect l="l" t="t" r="r" b="b"/>
              <a:pathLst>
                <a:path w="4281170" h="6858000">
                  <a:moveTo>
                    <a:pt x="4281043" y="6819874"/>
                  </a:moveTo>
                  <a:lnTo>
                    <a:pt x="4249166" y="6765696"/>
                  </a:lnTo>
                  <a:lnTo>
                    <a:pt x="4220007" y="6707606"/>
                  </a:lnTo>
                  <a:lnTo>
                    <a:pt x="4191419" y="6646456"/>
                  </a:lnTo>
                  <a:lnTo>
                    <a:pt x="4163415" y="6582334"/>
                  </a:lnTo>
                  <a:lnTo>
                    <a:pt x="4136009" y="6515265"/>
                  </a:lnTo>
                  <a:lnTo>
                    <a:pt x="4109224" y="6445339"/>
                  </a:lnTo>
                  <a:lnTo>
                    <a:pt x="4096067" y="6409322"/>
                  </a:lnTo>
                  <a:lnTo>
                    <a:pt x="4083075" y="6372619"/>
                  </a:lnTo>
                  <a:lnTo>
                    <a:pt x="4070248" y="6335217"/>
                  </a:lnTo>
                  <a:lnTo>
                    <a:pt x="4057586" y="6297142"/>
                  </a:lnTo>
                  <a:lnTo>
                    <a:pt x="4045089" y="6258407"/>
                  </a:lnTo>
                  <a:lnTo>
                    <a:pt x="4032758" y="6218999"/>
                  </a:lnTo>
                  <a:lnTo>
                    <a:pt x="4020604" y="6178943"/>
                  </a:lnTo>
                  <a:lnTo>
                    <a:pt x="4008628" y="6138240"/>
                  </a:lnTo>
                  <a:lnTo>
                    <a:pt x="3996817" y="6096901"/>
                  </a:lnTo>
                  <a:lnTo>
                    <a:pt x="3985196" y="6054928"/>
                  </a:lnTo>
                  <a:lnTo>
                    <a:pt x="3973753" y="6012332"/>
                  </a:lnTo>
                  <a:lnTo>
                    <a:pt x="3962501" y="5969127"/>
                  </a:lnTo>
                  <a:lnTo>
                    <a:pt x="3951427" y="5925312"/>
                  </a:lnTo>
                  <a:lnTo>
                    <a:pt x="3940543" y="5880900"/>
                  </a:lnTo>
                  <a:lnTo>
                    <a:pt x="3929850" y="5835891"/>
                  </a:lnTo>
                  <a:lnTo>
                    <a:pt x="3919347" y="5790311"/>
                  </a:lnTo>
                  <a:lnTo>
                    <a:pt x="3909034" y="5744146"/>
                  </a:lnTo>
                  <a:lnTo>
                    <a:pt x="3898925" y="5697410"/>
                  </a:lnTo>
                  <a:lnTo>
                    <a:pt x="3889006" y="5650128"/>
                  </a:lnTo>
                  <a:lnTo>
                    <a:pt x="3879291" y="5602287"/>
                  </a:lnTo>
                  <a:lnTo>
                    <a:pt x="3869791" y="5553900"/>
                  </a:lnTo>
                  <a:lnTo>
                    <a:pt x="3860482" y="5504967"/>
                  </a:lnTo>
                  <a:lnTo>
                    <a:pt x="3851389" y="5455513"/>
                  </a:lnTo>
                  <a:lnTo>
                    <a:pt x="3842499" y="5405552"/>
                  </a:lnTo>
                  <a:lnTo>
                    <a:pt x="3833825" y="5355056"/>
                  </a:lnTo>
                  <a:lnTo>
                    <a:pt x="3825367" y="5304066"/>
                  </a:lnTo>
                  <a:lnTo>
                    <a:pt x="3817124" y="5252580"/>
                  </a:lnTo>
                  <a:lnTo>
                    <a:pt x="3809111" y="5200612"/>
                  </a:lnTo>
                  <a:lnTo>
                    <a:pt x="3801300" y="5148148"/>
                  </a:lnTo>
                  <a:lnTo>
                    <a:pt x="3793718" y="5095214"/>
                  </a:lnTo>
                  <a:lnTo>
                    <a:pt x="3786365" y="5041824"/>
                  </a:lnTo>
                  <a:lnTo>
                    <a:pt x="3779240" y="4987963"/>
                  </a:lnTo>
                  <a:lnTo>
                    <a:pt x="3772344" y="4933658"/>
                  </a:lnTo>
                  <a:lnTo>
                    <a:pt x="3765689" y="4878908"/>
                  </a:lnTo>
                  <a:lnTo>
                    <a:pt x="3759250" y="4823726"/>
                  </a:lnTo>
                  <a:lnTo>
                    <a:pt x="3753066" y="4768113"/>
                  </a:lnTo>
                  <a:lnTo>
                    <a:pt x="3747109" y="4712081"/>
                  </a:lnTo>
                  <a:lnTo>
                    <a:pt x="3741394" y="4655642"/>
                  </a:lnTo>
                  <a:lnTo>
                    <a:pt x="3735921" y="4598797"/>
                  </a:lnTo>
                  <a:lnTo>
                    <a:pt x="3730701" y="4541558"/>
                  </a:lnTo>
                  <a:lnTo>
                    <a:pt x="3725722" y="4483925"/>
                  </a:lnTo>
                  <a:lnTo>
                    <a:pt x="3720985" y="4425924"/>
                  </a:lnTo>
                  <a:lnTo>
                    <a:pt x="3716515" y="4367542"/>
                  </a:lnTo>
                  <a:lnTo>
                    <a:pt x="3712286" y="4308805"/>
                  </a:lnTo>
                  <a:lnTo>
                    <a:pt x="3708323" y="4249699"/>
                  </a:lnTo>
                  <a:lnTo>
                    <a:pt x="3704615" y="4190250"/>
                  </a:lnTo>
                  <a:lnTo>
                    <a:pt x="3701173" y="4130459"/>
                  </a:lnTo>
                  <a:lnTo>
                    <a:pt x="3697986" y="4070337"/>
                  </a:lnTo>
                  <a:lnTo>
                    <a:pt x="3695065" y="4009898"/>
                  </a:lnTo>
                  <a:lnTo>
                    <a:pt x="3692423" y="3949128"/>
                  </a:lnTo>
                  <a:lnTo>
                    <a:pt x="3690035" y="3888054"/>
                  </a:lnTo>
                  <a:lnTo>
                    <a:pt x="3687927" y="3826675"/>
                  </a:lnTo>
                  <a:lnTo>
                    <a:pt x="3686098" y="3765004"/>
                  </a:lnTo>
                  <a:lnTo>
                    <a:pt x="3684536" y="3703053"/>
                  </a:lnTo>
                  <a:lnTo>
                    <a:pt x="3683254" y="3640823"/>
                  </a:lnTo>
                  <a:lnTo>
                    <a:pt x="3682250" y="3578314"/>
                  </a:lnTo>
                  <a:lnTo>
                    <a:pt x="3681539" y="3515550"/>
                  </a:lnTo>
                  <a:lnTo>
                    <a:pt x="3681107" y="3452520"/>
                  </a:lnTo>
                  <a:lnTo>
                    <a:pt x="3680968" y="3389249"/>
                  </a:lnTo>
                  <a:lnTo>
                    <a:pt x="3681107" y="3325977"/>
                  </a:lnTo>
                  <a:lnTo>
                    <a:pt x="3681539" y="3262960"/>
                  </a:lnTo>
                  <a:lnTo>
                    <a:pt x="3682250" y="3200184"/>
                  </a:lnTo>
                  <a:lnTo>
                    <a:pt x="3683254" y="3137674"/>
                  </a:lnTo>
                  <a:lnTo>
                    <a:pt x="3684536" y="3075432"/>
                  </a:lnTo>
                  <a:lnTo>
                    <a:pt x="3686098" y="3013481"/>
                  </a:lnTo>
                  <a:lnTo>
                    <a:pt x="3687927" y="2951797"/>
                  </a:lnTo>
                  <a:lnTo>
                    <a:pt x="3690035" y="2890418"/>
                  </a:lnTo>
                  <a:lnTo>
                    <a:pt x="3692423" y="2829344"/>
                  </a:lnTo>
                  <a:lnTo>
                    <a:pt x="3695065" y="2768574"/>
                  </a:lnTo>
                  <a:lnTo>
                    <a:pt x="3697986" y="2708122"/>
                  </a:lnTo>
                  <a:lnTo>
                    <a:pt x="3701173" y="2648000"/>
                  </a:lnTo>
                  <a:lnTo>
                    <a:pt x="3704615" y="2588209"/>
                  </a:lnTo>
                  <a:lnTo>
                    <a:pt x="3708323" y="2528760"/>
                  </a:lnTo>
                  <a:lnTo>
                    <a:pt x="3712286" y="2469654"/>
                  </a:lnTo>
                  <a:lnTo>
                    <a:pt x="3716515" y="2410917"/>
                  </a:lnTo>
                  <a:lnTo>
                    <a:pt x="3720985" y="2352535"/>
                  </a:lnTo>
                  <a:lnTo>
                    <a:pt x="3725722" y="2294521"/>
                  </a:lnTo>
                  <a:lnTo>
                    <a:pt x="3730701" y="2236901"/>
                  </a:lnTo>
                  <a:lnTo>
                    <a:pt x="3735921" y="2179663"/>
                  </a:lnTo>
                  <a:lnTo>
                    <a:pt x="3741394" y="2122817"/>
                  </a:lnTo>
                  <a:lnTo>
                    <a:pt x="3747109" y="2066366"/>
                  </a:lnTo>
                  <a:lnTo>
                    <a:pt x="3753066" y="2010346"/>
                  </a:lnTo>
                  <a:lnTo>
                    <a:pt x="3759250" y="1954733"/>
                  </a:lnTo>
                  <a:lnTo>
                    <a:pt x="3765689" y="1899551"/>
                  </a:lnTo>
                  <a:lnTo>
                    <a:pt x="3772344" y="1844802"/>
                  </a:lnTo>
                  <a:lnTo>
                    <a:pt x="3779240" y="1790496"/>
                  </a:lnTo>
                  <a:lnTo>
                    <a:pt x="3786365" y="1736636"/>
                  </a:lnTo>
                  <a:lnTo>
                    <a:pt x="3793718" y="1683232"/>
                  </a:lnTo>
                  <a:lnTo>
                    <a:pt x="3801300" y="1630299"/>
                  </a:lnTo>
                  <a:lnTo>
                    <a:pt x="3809111" y="1577848"/>
                  </a:lnTo>
                  <a:lnTo>
                    <a:pt x="3817124" y="1525866"/>
                  </a:lnTo>
                  <a:lnTo>
                    <a:pt x="3825367" y="1474381"/>
                  </a:lnTo>
                  <a:lnTo>
                    <a:pt x="3833825" y="1423390"/>
                  </a:lnTo>
                  <a:lnTo>
                    <a:pt x="3842499" y="1372908"/>
                  </a:lnTo>
                  <a:lnTo>
                    <a:pt x="3851389" y="1322933"/>
                  </a:lnTo>
                  <a:lnTo>
                    <a:pt x="3860482" y="1273479"/>
                  </a:lnTo>
                  <a:lnTo>
                    <a:pt x="3869791" y="1224559"/>
                  </a:lnTo>
                  <a:lnTo>
                    <a:pt x="3879291" y="1176172"/>
                  </a:lnTo>
                  <a:lnTo>
                    <a:pt x="3889006" y="1128331"/>
                  </a:lnTo>
                  <a:lnTo>
                    <a:pt x="3898925" y="1081036"/>
                  </a:lnTo>
                  <a:lnTo>
                    <a:pt x="3909034" y="1034313"/>
                  </a:lnTo>
                  <a:lnTo>
                    <a:pt x="3919347" y="988148"/>
                  </a:lnTo>
                  <a:lnTo>
                    <a:pt x="3929850" y="942555"/>
                  </a:lnTo>
                  <a:lnTo>
                    <a:pt x="3940543" y="897559"/>
                  </a:lnTo>
                  <a:lnTo>
                    <a:pt x="3951427" y="853135"/>
                  </a:lnTo>
                  <a:lnTo>
                    <a:pt x="3962501" y="809320"/>
                  </a:lnTo>
                  <a:lnTo>
                    <a:pt x="3973753" y="766114"/>
                  </a:lnTo>
                  <a:lnTo>
                    <a:pt x="3985196" y="723519"/>
                  </a:lnTo>
                  <a:lnTo>
                    <a:pt x="3996817" y="681545"/>
                  </a:lnTo>
                  <a:lnTo>
                    <a:pt x="4008628" y="640207"/>
                  </a:lnTo>
                  <a:lnTo>
                    <a:pt x="4020604" y="599503"/>
                  </a:lnTo>
                  <a:lnTo>
                    <a:pt x="4032758" y="559447"/>
                  </a:lnTo>
                  <a:lnTo>
                    <a:pt x="4045089" y="520039"/>
                  </a:lnTo>
                  <a:lnTo>
                    <a:pt x="4057586" y="481304"/>
                  </a:lnTo>
                  <a:lnTo>
                    <a:pt x="4070248" y="443230"/>
                  </a:lnTo>
                  <a:lnTo>
                    <a:pt x="4083075" y="405828"/>
                  </a:lnTo>
                  <a:lnTo>
                    <a:pt x="4096067" y="369112"/>
                  </a:lnTo>
                  <a:lnTo>
                    <a:pt x="4109224" y="333095"/>
                  </a:lnTo>
                  <a:lnTo>
                    <a:pt x="4136009" y="263169"/>
                  </a:lnTo>
                  <a:lnTo>
                    <a:pt x="4163415" y="196100"/>
                  </a:lnTo>
                  <a:lnTo>
                    <a:pt x="4191419" y="131953"/>
                  </a:lnTo>
                  <a:lnTo>
                    <a:pt x="4220007" y="70802"/>
                  </a:lnTo>
                  <a:lnTo>
                    <a:pt x="4249166" y="12700"/>
                  </a:lnTo>
                  <a:lnTo>
                    <a:pt x="4252849" y="6096"/>
                  </a:lnTo>
                  <a:lnTo>
                    <a:pt x="940308" y="609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6851904"/>
                  </a:lnTo>
                  <a:lnTo>
                    <a:pt x="940308" y="6851904"/>
                  </a:lnTo>
                  <a:lnTo>
                    <a:pt x="940308" y="6858000"/>
                  </a:lnTo>
                  <a:lnTo>
                    <a:pt x="4281043" y="6858000"/>
                  </a:lnTo>
                  <a:lnTo>
                    <a:pt x="4281043" y="6819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508" y="733044"/>
            <a:ext cx="646937" cy="64084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6498" y="676732"/>
            <a:ext cx="61163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-4166" sz="6000" spc="-37">
                <a:solidFill>
                  <a:srgbClr val="C00000"/>
                </a:solidFill>
              </a:rPr>
              <a:t>3.</a:t>
            </a:r>
            <a:r>
              <a:rPr dirty="0" baseline="-4166" sz="6000">
                <a:solidFill>
                  <a:srgbClr val="C00000"/>
                </a:solidFill>
              </a:rPr>
              <a:t>	</a:t>
            </a:r>
            <a:r>
              <a:rPr dirty="0" sz="4000" spc="145">
                <a:solidFill>
                  <a:srgbClr val="C00000"/>
                </a:solidFill>
              </a:rPr>
              <a:t>Nowa</a:t>
            </a:r>
            <a:r>
              <a:rPr dirty="0" sz="4000" spc="-235">
                <a:solidFill>
                  <a:srgbClr val="C00000"/>
                </a:solidFill>
              </a:rPr>
              <a:t> </a:t>
            </a:r>
            <a:r>
              <a:rPr dirty="0" sz="4000" spc="45">
                <a:solidFill>
                  <a:srgbClr val="C00000"/>
                </a:solidFill>
              </a:rPr>
              <a:t>wędrówka</a:t>
            </a:r>
            <a:r>
              <a:rPr dirty="0" sz="4000" spc="-229">
                <a:solidFill>
                  <a:srgbClr val="C00000"/>
                </a:solidFill>
              </a:rPr>
              <a:t> </a:t>
            </a:r>
            <a:r>
              <a:rPr dirty="0" sz="4000" spc="114">
                <a:solidFill>
                  <a:srgbClr val="C00000"/>
                </a:solidFill>
              </a:rPr>
              <a:t>ludów</a:t>
            </a:r>
            <a:endParaRPr sz="4000"/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5508" y="1694688"/>
            <a:ext cx="8270748" cy="143865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054479" y="1717929"/>
            <a:ext cx="60540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Ludzie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coraz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częściej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opuszczają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swoje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domy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migrują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do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innych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państw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049907" y="2041016"/>
            <a:ext cx="668718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444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XXI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wiek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miał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być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wiekiem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migracji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klimatycznych,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jak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razie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jest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wiekiem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migracji.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Liczba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migrantów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świecie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wzrosła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1990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r.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130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mln,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niewiele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zatem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zabrakło,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żeby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podwoiła.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Tradycyjnie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o </a:t>
            </a:r>
            <a:r>
              <a:rPr dirty="0" sz="1200">
                <a:latin typeface="Calibri"/>
                <a:cs typeface="Calibri"/>
              </a:rPr>
              <a:t>przyczynach</a:t>
            </a:r>
            <a:r>
              <a:rPr dirty="0" sz="1200" spc="3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migracji</a:t>
            </a:r>
            <a:r>
              <a:rPr dirty="0" sz="1200" spc="3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myślimy</a:t>
            </a:r>
            <a:r>
              <a:rPr dirty="0" sz="1200" spc="3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przez</a:t>
            </a:r>
            <a:r>
              <a:rPr dirty="0" sz="1200" spc="3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pryzmat</a:t>
            </a:r>
            <a:r>
              <a:rPr dirty="0" sz="1200" spc="3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czynników</a:t>
            </a:r>
            <a:r>
              <a:rPr dirty="0" sz="1200" spc="3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wypychających</a:t>
            </a:r>
            <a:r>
              <a:rPr dirty="0" sz="1200" spc="3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(wojny,</a:t>
            </a:r>
            <a:r>
              <a:rPr dirty="0" sz="1200" spc="3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katastrofy</a:t>
            </a:r>
            <a:r>
              <a:rPr dirty="0" sz="1200" spc="3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naturalne, </a:t>
            </a:r>
            <a:r>
              <a:rPr dirty="0" sz="1200">
                <a:latin typeface="Calibri"/>
                <a:cs typeface="Calibri"/>
              </a:rPr>
              <a:t>prześladowania,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bezrobocie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niskie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dochody)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przyciągających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(wysokie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dochody,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lepsza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jakość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usług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49907" y="2772232"/>
            <a:ext cx="340232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publicznych,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miejsca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pracy,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wolność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bezpieczeństwo).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35508" y="3371088"/>
            <a:ext cx="8270875" cy="3115310"/>
            <a:chOff x="635508" y="3371088"/>
            <a:chExt cx="8270875" cy="311531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3371088"/>
              <a:ext cx="8270748" cy="143865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5047488"/>
              <a:ext cx="8270748" cy="1438656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049907" y="3287846"/>
            <a:ext cx="6871334" cy="286385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925"/>
              </a:spcBef>
            </a:pPr>
            <a:r>
              <a:rPr dirty="0" sz="1600" spc="-10" b="1">
                <a:latin typeface="Calibri"/>
                <a:cs typeface="Calibri"/>
              </a:rPr>
              <a:t>Najważniejsze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są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trendy</a:t>
            </a:r>
            <a:r>
              <a:rPr dirty="0" sz="1600" spc="-10" b="1">
                <a:latin typeface="Calibri"/>
                <a:cs typeface="Calibri"/>
              </a:rPr>
              <a:t> demograficzne</a:t>
            </a:r>
            <a:endParaRPr sz="1600">
              <a:latin typeface="Calibri"/>
              <a:cs typeface="Calibri"/>
            </a:endParaRPr>
          </a:p>
          <a:p>
            <a:pPr algn="just" marL="12700" marR="187960" indent="4445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Kraje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rozwinięte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będą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potrzebować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pracowników,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kraje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rozwijające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ich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mają.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nałożą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efekty </a:t>
            </a:r>
            <a:r>
              <a:rPr dirty="0" sz="1200">
                <a:latin typeface="Calibri"/>
                <a:cs typeface="Calibri"/>
              </a:rPr>
              <a:t>zmian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klimatu,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np.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wzrost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częstości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katastrof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naturalnych,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pogorszenie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warunków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życia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działalności </a:t>
            </a:r>
            <a:r>
              <a:rPr dirty="0" sz="1200">
                <a:latin typeface="Calibri"/>
                <a:cs typeface="Calibri"/>
              </a:rPr>
              <a:t>gospodarczej.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Prognozy</a:t>
            </a:r>
            <a:r>
              <a:rPr dirty="0" sz="1200" spc="4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migracji</a:t>
            </a:r>
            <a:r>
              <a:rPr dirty="0" sz="1200" spc="45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klimatycznych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</a:t>
            </a:r>
            <a:r>
              <a:rPr dirty="0" sz="1200" spc="45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obarczone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gigantyczną</a:t>
            </a:r>
            <a:r>
              <a:rPr dirty="0" sz="1200" spc="4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niepewnością,</a:t>
            </a:r>
            <a:r>
              <a:rPr dirty="0" sz="1200" spc="4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4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można </a:t>
            </a:r>
            <a:r>
              <a:rPr dirty="0" sz="1200">
                <a:latin typeface="Calibri"/>
                <a:cs typeface="Calibri"/>
              </a:rPr>
              <a:t>przyjmować, że nowych migrantów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może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 </a:t>
            </a:r>
            <a:r>
              <a:rPr dirty="0" sz="1200" spc="-10">
                <a:latin typeface="Calibri"/>
                <a:cs typeface="Calibri"/>
              </a:rPr>
              <a:t>najbliższych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dekadach być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100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mln.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Warto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jednak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pamiętać,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że </a:t>
            </a:r>
            <a:r>
              <a:rPr dirty="0" sz="1200">
                <a:latin typeface="Calibri"/>
                <a:cs typeface="Calibri"/>
              </a:rPr>
              <a:t>łatwiej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migrować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krótki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dystans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(do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sąsiedniej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prowincji,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kraju,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etc.)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200">
              <a:latin typeface="Calibri"/>
              <a:cs typeface="Calibri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Calibri"/>
                <a:cs typeface="Calibri"/>
              </a:rPr>
              <a:t>Skutki</a:t>
            </a:r>
            <a:endParaRPr sz="1600">
              <a:latin typeface="Calibri"/>
              <a:cs typeface="Calibri"/>
            </a:endParaRPr>
          </a:p>
          <a:p>
            <a:pPr algn="just" marL="24765" marR="5080">
              <a:lnSpc>
                <a:spcPct val="100000"/>
              </a:lnSpc>
              <a:spcBef>
                <a:spcPts val="625"/>
              </a:spcBef>
            </a:pP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krajach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rozwijających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się: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wzrost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niestabilności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politycznej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gospodarczej,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większe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potrzeby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zakresie </a:t>
            </a:r>
            <a:r>
              <a:rPr dirty="0" sz="1200">
                <a:latin typeface="Calibri"/>
                <a:cs typeface="Calibri"/>
              </a:rPr>
              <a:t>pomocy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rozwojowej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międzyrządowej.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krajach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rozwiniętych: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wzrost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cen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nieruchomości, większe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wydatki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na </a:t>
            </a:r>
            <a:r>
              <a:rPr dirty="0" sz="1200">
                <a:latin typeface="Calibri"/>
                <a:cs typeface="Calibri"/>
              </a:rPr>
              <a:t>przyjęcie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integrację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nowych </a:t>
            </a:r>
            <a:r>
              <a:rPr dirty="0" sz="1200" spc="-10">
                <a:latin typeface="Calibri"/>
                <a:cs typeface="Calibri"/>
              </a:rPr>
              <a:t>mieszkańców,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wzrost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niezadowolenia społecznego i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nastrojów </a:t>
            </a:r>
            <a:r>
              <a:rPr dirty="0" sz="1200" spc="-10">
                <a:latin typeface="Calibri"/>
                <a:cs typeface="Calibri"/>
              </a:rPr>
              <a:t>antyimigranckich, większe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ufortyfikowanie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granic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państw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bloków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państw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(jak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UE).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28827" y="1876497"/>
            <a:ext cx="798195" cy="988694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4000" spc="-25">
                <a:solidFill>
                  <a:srgbClr val="C00000"/>
                </a:solidFill>
                <a:latin typeface="Calibri"/>
                <a:cs typeface="Calibri"/>
              </a:rPr>
              <a:t>130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5">
                <a:solidFill>
                  <a:srgbClr val="C00000"/>
                </a:solidFill>
                <a:latin typeface="Calibri"/>
                <a:cs typeface="Calibri"/>
              </a:rPr>
              <a:t>mln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910671" y="97535"/>
            <a:ext cx="8848090" cy="5959475"/>
            <a:chOff x="910671" y="97535"/>
            <a:chExt cx="8848090" cy="5959475"/>
          </a:xfrm>
        </p:grpSpPr>
        <p:sp>
          <p:nvSpPr>
            <p:cNvPr id="19" name="object 19" descr=""/>
            <p:cNvSpPr/>
            <p:nvPr/>
          </p:nvSpPr>
          <p:spPr>
            <a:xfrm>
              <a:off x="910666" y="3867429"/>
              <a:ext cx="940435" cy="2189480"/>
            </a:xfrm>
            <a:custGeom>
              <a:avLst/>
              <a:gdLst/>
              <a:ahLst/>
              <a:cxnLst/>
              <a:rect l="l" t="t" r="r" b="b"/>
              <a:pathLst>
                <a:path w="940435" h="2189479">
                  <a:moveTo>
                    <a:pt x="397903" y="1792719"/>
                  </a:moveTo>
                  <a:lnTo>
                    <a:pt x="219176" y="1792719"/>
                  </a:lnTo>
                  <a:lnTo>
                    <a:pt x="219176" y="1830425"/>
                  </a:lnTo>
                  <a:lnTo>
                    <a:pt x="397903" y="1830425"/>
                  </a:lnTo>
                  <a:lnTo>
                    <a:pt x="397903" y="1792719"/>
                  </a:lnTo>
                  <a:close/>
                </a:path>
                <a:path w="940435" h="2189479">
                  <a:moveTo>
                    <a:pt x="498919" y="436016"/>
                  </a:moveTo>
                  <a:lnTo>
                    <a:pt x="491578" y="423189"/>
                  </a:lnTo>
                  <a:lnTo>
                    <a:pt x="476834" y="397421"/>
                  </a:lnTo>
                  <a:lnTo>
                    <a:pt x="476834" y="423189"/>
                  </a:lnTo>
                  <a:lnTo>
                    <a:pt x="22085" y="423189"/>
                  </a:lnTo>
                  <a:lnTo>
                    <a:pt x="62433" y="352653"/>
                  </a:lnTo>
                  <a:lnTo>
                    <a:pt x="436486" y="352653"/>
                  </a:lnTo>
                  <a:lnTo>
                    <a:pt x="476834" y="423189"/>
                  </a:lnTo>
                  <a:lnTo>
                    <a:pt x="476834" y="397421"/>
                  </a:lnTo>
                  <a:lnTo>
                    <a:pt x="451231" y="352653"/>
                  </a:lnTo>
                  <a:lnTo>
                    <a:pt x="443890" y="339826"/>
                  </a:lnTo>
                  <a:lnTo>
                    <a:pt x="429145" y="314058"/>
                  </a:lnTo>
                  <a:lnTo>
                    <a:pt x="429145" y="339826"/>
                  </a:lnTo>
                  <a:lnTo>
                    <a:pt x="69773" y="339826"/>
                  </a:lnTo>
                  <a:lnTo>
                    <a:pt x="121132" y="250063"/>
                  </a:lnTo>
                  <a:lnTo>
                    <a:pt x="377393" y="250063"/>
                  </a:lnTo>
                  <a:lnTo>
                    <a:pt x="377393" y="249377"/>
                  </a:lnTo>
                  <a:lnTo>
                    <a:pt x="429145" y="339826"/>
                  </a:lnTo>
                  <a:lnTo>
                    <a:pt x="429145" y="314058"/>
                  </a:lnTo>
                  <a:lnTo>
                    <a:pt x="392137" y="249377"/>
                  </a:lnTo>
                  <a:lnTo>
                    <a:pt x="385191" y="237236"/>
                  </a:lnTo>
                  <a:lnTo>
                    <a:pt x="370446" y="211467"/>
                  </a:lnTo>
                  <a:lnTo>
                    <a:pt x="370446" y="237236"/>
                  </a:lnTo>
                  <a:lnTo>
                    <a:pt x="128473" y="237236"/>
                  </a:lnTo>
                  <a:lnTo>
                    <a:pt x="179832" y="147472"/>
                  </a:lnTo>
                  <a:lnTo>
                    <a:pt x="319087" y="147472"/>
                  </a:lnTo>
                  <a:lnTo>
                    <a:pt x="370446" y="237236"/>
                  </a:lnTo>
                  <a:lnTo>
                    <a:pt x="370446" y="211467"/>
                  </a:lnTo>
                  <a:lnTo>
                    <a:pt x="333832" y="147472"/>
                  </a:lnTo>
                  <a:lnTo>
                    <a:pt x="326504" y="134645"/>
                  </a:lnTo>
                  <a:lnTo>
                    <a:pt x="311759" y="108889"/>
                  </a:lnTo>
                  <a:lnTo>
                    <a:pt x="311759" y="134645"/>
                  </a:lnTo>
                  <a:lnTo>
                    <a:pt x="187159" y="134645"/>
                  </a:lnTo>
                  <a:lnTo>
                    <a:pt x="249466" y="25781"/>
                  </a:lnTo>
                  <a:lnTo>
                    <a:pt x="311759" y="134645"/>
                  </a:lnTo>
                  <a:lnTo>
                    <a:pt x="311759" y="108889"/>
                  </a:lnTo>
                  <a:lnTo>
                    <a:pt x="264210" y="25781"/>
                  </a:lnTo>
                  <a:lnTo>
                    <a:pt x="249466" y="0"/>
                  </a:lnTo>
                  <a:lnTo>
                    <a:pt x="0" y="436016"/>
                  </a:lnTo>
                  <a:lnTo>
                    <a:pt x="498919" y="436016"/>
                  </a:lnTo>
                  <a:close/>
                </a:path>
                <a:path w="940435" h="2189479">
                  <a:moveTo>
                    <a:pt x="576630" y="1981301"/>
                  </a:moveTo>
                  <a:lnTo>
                    <a:pt x="407314" y="1981301"/>
                  </a:lnTo>
                  <a:lnTo>
                    <a:pt x="407314" y="2019020"/>
                  </a:lnTo>
                  <a:lnTo>
                    <a:pt x="576630" y="2019020"/>
                  </a:lnTo>
                  <a:lnTo>
                    <a:pt x="576630" y="1981301"/>
                  </a:lnTo>
                  <a:close/>
                </a:path>
                <a:path w="940435" h="2189479">
                  <a:moveTo>
                    <a:pt x="576630" y="1717281"/>
                  </a:moveTo>
                  <a:lnTo>
                    <a:pt x="219176" y="1717281"/>
                  </a:lnTo>
                  <a:lnTo>
                    <a:pt x="219176" y="1755000"/>
                  </a:lnTo>
                  <a:lnTo>
                    <a:pt x="576630" y="1755000"/>
                  </a:lnTo>
                  <a:lnTo>
                    <a:pt x="576630" y="1717281"/>
                  </a:lnTo>
                  <a:close/>
                </a:path>
                <a:path w="940435" h="2189479">
                  <a:moveTo>
                    <a:pt x="576630" y="1641843"/>
                  </a:moveTo>
                  <a:lnTo>
                    <a:pt x="219176" y="1641843"/>
                  </a:lnTo>
                  <a:lnTo>
                    <a:pt x="219176" y="1679562"/>
                  </a:lnTo>
                  <a:lnTo>
                    <a:pt x="576630" y="1679562"/>
                  </a:lnTo>
                  <a:lnTo>
                    <a:pt x="576630" y="1641843"/>
                  </a:lnTo>
                  <a:close/>
                </a:path>
                <a:path w="940435" h="2189479">
                  <a:moveTo>
                    <a:pt x="576630" y="1566405"/>
                  </a:moveTo>
                  <a:lnTo>
                    <a:pt x="219176" y="1566405"/>
                  </a:lnTo>
                  <a:lnTo>
                    <a:pt x="219176" y="1604124"/>
                  </a:lnTo>
                  <a:lnTo>
                    <a:pt x="576630" y="1604124"/>
                  </a:lnTo>
                  <a:lnTo>
                    <a:pt x="576630" y="1566405"/>
                  </a:lnTo>
                  <a:close/>
                </a:path>
                <a:path w="940435" h="2189479">
                  <a:moveTo>
                    <a:pt x="689508" y="1433830"/>
                  </a:moveTo>
                  <a:lnTo>
                    <a:pt x="633069" y="1433830"/>
                  </a:lnTo>
                  <a:lnTo>
                    <a:pt x="633069" y="1491043"/>
                  </a:lnTo>
                  <a:lnTo>
                    <a:pt x="633069" y="2131898"/>
                  </a:lnTo>
                  <a:lnTo>
                    <a:pt x="162737" y="2131898"/>
                  </a:lnTo>
                  <a:lnTo>
                    <a:pt x="162737" y="1491043"/>
                  </a:lnTo>
                  <a:lnTo>
                    <a:pt x="633069" y="1491043"/>
                  </a:lnTo>
                  <a:lnTo>
                    <a:pt x="633069" y="1433830"/>
                  </a:lnTo>
                  <a:lnTo>
                    <a:pt x="106299" y="1433830"/>
                  </a:lnTo>
                  <a:lnTo>
                    <a:pt x="106299" y="1491043"/>
                  </a:lnTo>
                  <a:lnTo>
                    <a:pt x="106299" y="2131898"/>
                  </a:lnTo>
                  <a:lnTo>
                    <a:pt x="106299" y="2189111"/>
                  </a:lnTo>
                  <a:lnTo>
                    <a:pt x="689508" y="2189111"/>
                  </a:lnTo>
                  <a:lnTo>
                    <a:pt x="689508" y="2132165"/>
                  </a:lnTo>
                  <a:lnTo>
                    <a:pt x="689508" y="2131898"/>
                  </a:lnTo>
                  <a:lnTo>
                    <a:pt x="689508" y="1491043"/>
                  </a:lnTo>
                  <a:lnTo>
                    <a:pt x="689508" y="1433830"/>
                  </a:lnTo>
                  <a:close/>
                </a:path>
                <a:path w="940435" h="2189479">
                  <a:moveTo>
                    <a:pt x="940142" y="9969"/>
                  </a:moveTo>
                  <a:lnTo>
                    <a:pt x="918057" y="9969"/>
                  </a:lnTo>
                  <a:lnTo>
                    <a:pt x="918057" y="22796"/>
                  </a:lnTo>
                  <a:lnTo>
                    <a:pt x="877709" y="93332"/>
                  </a:lnTo>
                  <a:lnTo>
                    <a:pt x="870369" y="93332"/>
                  </a:lnTo>
                  <a:lnTo>
                    <a:pt x="870369" y="106159"/>
                  </a:lnTo>
                  <a:lnTo>
                    <a:pt x="819010" y="195922"/>
                  </a:lnTo>
                  <a:lnTo>
                    <a:pt x="811669" y="195922"/>
                  </a:lnTo>
                  <a:lnTo>
                    <a:pt x="811669" y="208749"/>
                  </a:lnTo>
                  <a:lnTo>
                    <a:pt x="760310" y="298513"/>
                  </a:lnTo>
                  <a:lnTo>
                    <a:pt x="752983" y="298513"/>
                  </a:lnTo>
                  <a:lnTo>
                    <a:pt x="752983" y="311340"/>
                  </a:lnTo>
                  <a:lnTo>
                    <a:pt x="690676" y="420204"/>
                  </a:lnTo>
                  <a:lnTo>
                    <a:pt x="628383" y="311340"/>
                  </a:lnTo>
                  <a:lnTo>
                    <a:pt x="752983" y="311340"/>
                  </a:lnTo>
                  <a:lnTo>
                    <a:pt x="752983" y="298513"/>
                  </a:lnTo>
                  <a:lnTo>
                    <a:pt x="621055" y="298513"/>
                  </a:lnTo>
                  <a:lnTo>
                    <a:pt x="569696" y="208749"/>
                  </a:lnTo>
                  <a:lnTo>
                    <a:pt x="811669" y="208749"/>
                  </a:lnTo>
                  <a:lnTo>
                    <a:pt x="811669" y="195922"/>
                  </a:lnTo>
                  <a:lnTo>
                    <a:pt x="562749" y="195922"/>
                  </a:lnTo>
                  <a:lnTo>
                    <a:pt x="562749" y="196608"/>
                  </a:lnTo>
                  <a:lnTo>
                    <a:pt x="510997" y="106159"/>
                  </a:lnTo>
                  <a:lnTo>
                    <a:pt x="870369" y="106159"/>
                  </a:lnTo>
                  <a:lnTo>
                    <a:pt x="870369" y="93332"/>
                  </a:lnTo>
                  <a:lnTo>
                    <a:pt x="503656" y="93332"/>
                  </a:lnTo>
                  <a:lnTo>
                    <a:pt x="463308" y="22796"/>
                  </a:lnTo>
                  <a:lnTo>
                    <a:pt x="918057" y="22796"/>
                  </a:lnTo>
                  <a:lnTo>
                    <a:pt x="918057" y="9969"/>
                  </a:lnTo>
                  <a:lnTo>
                    <a:pt x="441223" y="9969"/>
                  </a:lnTo>
                  <a:lnTo>
                    <a:pt x="448564" y="22796"/>
                  </a:lnTo>
                  <a:lnTo>
                    <a:pt x="488911" y="93332"/>
                  </a:lnTo>
                  <a:lnTo>
                    <a:pt x="496252" y="106159"/>
                  </a:lnTo>
                  <a:lnTo>
                    <a:pt x="548005" y="196608"/>
                  </a:lnTo>
                  <a:lnTo>
                    <a:pt x="554951" y="208749"/>
                  </a:lnTo>
                  <a:lnTo>
                    <a:pt x="606310" y="298513"/>
                  </a:lnTo>
                  <a:lnTo>
                    <a:pt x="613638" y="311340"/>
                  </a:lnTo>
                  <a:lnTo>
                    <a:pt x="675932" y="420204"/>
                  </a:lnTo>
                  <a:lnTo>
                    <a:pt x="690676" y="445985"/>
                  </a:lnTo>
                  <a:lnTo>
                    <a:pt x="940142" y="996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9853" y="5801576"/>
              <a:ext cx="131692" cy="13201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2520" y="97535"/>
              <a:ext cx="1025651" cy="15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6248400" y="0"/>
                  </a:lnTo>
                  <a:lnTo>
                    <a:pt x="0" y="0"/>
                  </a:lnTo>
                  <a:lnTo>
                    <a:pt x="0" y="685800"/>
                  </a:lnTo>
                  <a:lnTo>
                    <a:pt x="1035786" y="685800"/>
                  </a:lnTo>
                  <a:lnTo>
                    <a:pt x="1035786" y="687070"/>
                  </a:lnTo>
                  <a:lnTo>
                    <a:pt x="1035786" y="1143000"/>
                  </a:lnTo>
                  <a:lnTo>
                    <a:pt x="0" y="1143000"/>
                  </a:lnTo>
                  <a:lnTo>
                    <a:pt x="0" y="1144270"/>
                  </a:lnTo>
                  <a:lnTo>
                    <a:pt x="0" y="1242060"/>
                  </a:lnTo>
                  <a:lnTo>
                    <a:pt x="1035786" y="1242060"/>
                  </a:lnTo>
                  <a:lnTo>
                    <a:pt x="1035786" y="1273810"/>
                  </a:lnTo>
                  <a:lnTo>
                    <a:pt x="1035786" y="1699260"/>
                  </a:lnTo>
                  <a:lnTo>
                    <a:pt x="0" y="1699260"/>
                  </a:lnTo>
                  <a:lnTo>
                    <a:pt x="0" y="1731010"/>
                  </a:lnTo>
                  <a:lnTo>
                    <a:pt x="0" y="1795780"/>
                  </a:lnTo>
                  <a:lnTo>
                    <a:pt x="1035786" y="1795780"/>
                  </a:lnTo>
                  <a:lnTo>
                    <a:pt x="1035786" y="1854200"/>
                  </a:lnTo>
                  <a:lnTo>
                    <a:pt x="1035786" y="2252980"/>
                  </a:lnTo>
                  <a:lnTo>
                    <a:pt x="0" y="2252980"/>
                  </a:lnTo>
                  <a:lnTo>
                    <a:pt x="0" y="2311400"/>
                  </a:lnTo>
                  <a:lnTo>
                    <a:pt x="0" y="2357120"/>
                  </a:lnTo>
                  <a:lnTo>
                    <a:pt x="1035786" y="2357120"/>
                  </a:lnTo>
                  <a:lnTo>
                    <a:pt x="1035786" y="2818130"/>
                  </a:lnTo>
                  <a:lnTo>
                    <a:pt x="0" y="2818130"/>
                  </a:lnTo>
                  <a:lnTo>
                    <a:pt x="0" y="6858000"/>
                  </a:lnTo>
                  <a:lnTo>
                    <a:pt x="6248400" y="6858000"/>
                  </a:lnTo>
                  <a:lnTo>
                    <a:pt x="12192000" y="6858000"/>
                  </a:lnTo>
                  <a:lnTo>
                    <a:pt x="12192000" y="2884170"/>
                  </a:lnTo>
                  <a:lnTo>
                    <a:pt x="6815963" y="2884170"/>
                  </a:lnTo>
                  <a:lnTo>
                    <a:pt x="6815963" y="2426970"/>
                  </a:lnTo>
                  <a:lnTo>
                    <a:pt x="12192000" y="2426970"/>
                  </a:lnTo>
                  <a:lnTo>
                    <a:pt x="12192000" y="2316480"/>
                  </a:lnTo>
                  <a:lnTo>
                    <a:pt x="6248400" y="2316480"/>
                  </a:lnTo>
                  <a:lnTo>
                    <a:pt x="6248400" y="2311400"/>
                  </a:lnTo>
                  <a:lnTo>
                    <a:pt x="4975352" y="2311400"/>
                  </a:lnTo>
                  <a:lnTo>
                    <a:pt x="4975352" y="2252980"/>
                  </a:lnTo>
                  <a:lnTo>
                    <a:pt x="4975352" y="1854200"/>
                  </a:lnTo>
                  <a:lnTo>
                    <a:pt x="6248400" y="1854200"/>
                  </a:lnTo>
                  <a:lnTo>
                    <a:pt x="6248400" y="1859788"/>
                  </a:lnTo>
                  <a:lnTo>
                    <a:pt x="12192000" y="1859788"/>
                  </a:lnTo>
                  <a:lnTo>
                    <a:pt x="12192000" y="1730502"/>
                  </a:lnTo>
                  <a:lnTo>
                    <a:pt x="6248400" y="1730502"/>
                  </a:lnTo>
                  <a:lnTo>
                    <a:pt x="6248400" y="1731010"/>
                  </a:lnTo>
                  <a:lnTo>
                    <a:pt x="4543044" y="1731010"/>
                  </a:lnTo>
                  <a:lnTo>
                    <a:pt x="4543044" y="1699260"/>
                  </a:lnTo>
                  <a:lnTo>
                    <a:pt x="4543044" y="1273810"/>
                  </a:lnTo>
                  <a:lnTo>
                    <a:pt x="6248400" y="1273810"/>
                  </a:lnTo>
                  <a:lnTo>
                    <a:pt x="6248400" y="1273302"/>
                  </a:lnTo>
                  <a:lnTo>
                    <a:pt x="12192000" y="1273302"/>
                  </a:lnTo>
                  <a:lnTo>
                    <a:pt x="12192000" y="1147318"/>
                  </a:lnTo>
                  <a:lnTo>
                    <a:pt x="6248400" y="1147318"/>
                  </a:lnTo>
                  <a:lnTo>
                    <a:pt x="6248400" y="1144270"/>
                  </a:lnTo>
                  <a:lnTo>
                    <a:pt x="4613529" y="1144270"/>
                  </a:lnTo>
                  <a:lnTo>
                    <a:pt x="4613529" y="1143000"/>
                  </a:lnTo>
                  <a:lnTo>
                    <a:pt x="4613529" y="687070"/>
                  </a:lnTo>
                  <a:lnTo>
                    <a:pt x="4613529" y="685800"/>
                  </a:lnTo>
                  <a:lnTo>
                    <a:pt x="6248400" y="685800"/>
                  </a:lnTo>
                  <a:lnTo>
                    <a:pt x="6248400" y="689991"/>
                  </a:lnTo>
                  <a:lnTo>
                    <a:pt x="12192000" y="689991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816" y="111252"/>
              <a:ext cx="1025651" cy="1508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51786" y="659714"/>
            <a:ext cx="24758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55">
                <a:solidFill>
                  <a:srgbClr val="C00000"/>
                </a:solidFill>
                <a:hlinkClick r:id="rId4" action="ppaction://hlinksldjump"/>
              </a:rPr>
              <a:t>Wyścig</a:t>
            </a:r>
            <a:r>
              <a:rPr dirty="0" sz="2800" spc="-155">
                <a:solidFill>
                  <a:srgbClr val="C00000"/>
                </a:solidFill>
                <a:hlinkClick r:id="rId4" action="ppaction://hlinksldjump"/>
              </a:rPr>
              <a:t> </a:t>
            </a:r>
            <a:r>
              <a:rPr dirty="0" sz="2800" spc="-10">
                <a:solidFill>
                  <a:srgbClr val="C00000"/>
                </a:solidFill>
                <a:hlinkClick r:id="rId4" action="ppaction://hlinksldjump"/>
              </a:rPr>
              <a:t>zbrojeń</a:t>
            </a:r>
            <a:endParaRPr sz="2800"/>
          </a:p>
        </p:txBody>
      </p:sp>
      <p:sp>
        <p:nvSpPr>
          <p:cNvPr id="7" name="object 7" descr=""/>
          <p:cNvSpPr/>
          <p:nvPr/>
        </p:nvSpPr>
        <p:spPr>
          <a:xfrm>
            <a:off x="1772411" y="1795272"/>
            <a:ext cx="3971925" cy="523240"/>
          </a:xfrm>
          <a:custGeom>
            <a:avLst/>
            <a:gdLst/>
            <a:ahLst/>
            <a:cxnLst/>
            <a:rect l="l" t="t" r="r" b="b"/>
            <a:pathLst>
              <a:path w="3971925" h="523239">
                <a:moveTo>
                  <a:pt x="3971544" y="0"/>
                </a:moveTo>
                <a:lnTo>
                  <a:pt x="0" y="0"/>
                </a:lnTo>
                <a:lnTo>
                  <a:pt x="0" y="522731"/>
                </a:lnTo>
                <a:lnTo>
                  <a:pt x="3971544" y="522731"/>
                </a:lnTo>
                <a:lnTo>
                  <a:pt x="3971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851786" y="1062380"/>
            <a:ext cx="4822190" cy="1740535"/>
          </a:xfrm>
          <a:prstGeom prst="rect">
            <a:avLst/>
          </a:prstGeom>
        </p:spPr>
        <p:txBody>
          <a:bodyPr wrap="square" lIns="0" tIns="173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2800" spc="55">
                <a:solidFill>
                  <a:srgbClr val="C00000"/>
                </a:solidFill>
                <a:latin typeface="Tahoma"/>
                <a:cs typeface="Tahoma"/>
                <a:hlinkClick r:id="rId5" action="ppaction://hlinksldjump"/>
              </a:rPr>
              <a:t>Deglobalizacja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dirty="0" sz="2800" spc="100">
                <a:solidFill>
                  <a:srgbClr val="C00000"/>
                </a:solidFill>
                <a:latin typeface="Tahoma"/>
                <a:cs typeface="Tahoma"/>
                <a:hlinkClick r:id="rId6" action="ppaction://hlinksldjump"/>
              </a:rPr>
              <a:t>Nowa</a:t>
            </a:r>
            <a:r>
              <a:rPr dirty="0" sz="2800" spc="-40">
                <a:solidFill>
                  <a:srgbClr val="C00000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dirty="0" sz="2800">
                <a:solidFill>
                  <a:srgbClr val="C00000"/>
                </a:solidFill>
                <a:latin typeface="Tahoma"/>
                <a:cs typeface="Tahoma"/>
                <a:hlinkClick r:id="rId6" action="ppaction://hlinksldjump"/>
              </a:rPr>
              <a:t>wędrówka</a:t>
            </a:r>
            <a:r>
              <a:rPr dirty="0" sz="2800" spc="-50">
                <a:solidFill>
                  <a:srgbClr val="C00000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dirty="0" sz="2800" spc="65">
                <a:solidFill>
                  <a:srgbClr val="C00000"/>
                </a:solidFill>
                <a:latin typeface="Tahoma"/>
                <a:cs typeface="Tahoma"/>
                <a:hlinkClick r:id="rId6" action="ppaction://hlinksldjump"/>
              </a:rPr>
              <a:t>ludów</a:t>
            </a:r>
            <a:endParaRPr sz="2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2800">
                <a:solidFill>
                  <a:srgbClr val="C00000"/>
                </a:solidFill>
                <a:latin typeface="Tahoma"/>
                <a:cs typeface="Tahoma"/>
                <a:hlinkClick r:id="rId7" action="ppaction://hlinksldjump"/>
              </a:rPr>
              <a:t>Populistyczny</a:t>
            </a:r>
            <a:r>
              <a:rPr dirty="0" sz="2800" spc="-110">
                <a:solidFill>
                  <a:srgbClr val="C00000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2800" spc="-20">
                <a:solidFill>
                  <a:srgbClr val="C00000"/>
                </a:solidFill>
                <a:latin typeface="Tahoma"/>
                <a:cs typeface="Tahoma"/>
                <a:hlinkClick r:id="rId7" action="ppaction://hlinksldjump"/>
              </a:rPr>
              <a:t>zwrot</a:t>
            </a:r>
            <a:r>
              <a:rPr dirty="0" sz="2800" spc="-130">
                <a:solidFill>
                  <a:srgbClr val="C00000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2800">
                <a:solidFill>
                  <a:srgbClr val="C00000"/>
                </a:solidFill>
                <a:latin typeface="Tahoma"/>
                <a:cs typeface="Tahoma"/>
                <a:hlinkClick r:id="rId7" action="ppaction://hlinksldjump"/>
              </a:rPr>
              <a:t>w</a:t>
            </a:r>
            <a:r>
              <a:rPr dirty="0" sz="2800" spc="-114">
                <a:solidFill>
                  <a:srgbClr val="C00000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2800" spc="45">
                <a:solidFill>
                  <a:srgbClr val="C00000"/>
                </a:solidFill>
                <a:latin typeface="Tahoma"/>
                <a:cs typeface="Tahoma"/>
                <a:hlinkClick r:id="rId7" action="ppaction://hlinksldjump"/>
              </a:rPr>
              <a:t>polityce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3000" y="3209543"/>
            <a:ext cx="10434828" cy="364845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840738" y="3319094"/>
            <a:ext cx="4415155" cy="17487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Po</a:t>
            </a:r>
            <a:r>
              <a:rPr dirty="0" sz="1200" spc="9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trzydziestu</a:t>
            </a:r>
            <a:r>
              <a:rPr dirty="0" sz="1200" spc="10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latach</a:t>
            </a:r>
            <a:r>
              <a:rPr dirty="0" sz="1200" spc="9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względnego</a:t>
            </a:r>
            <a:r>
              <a:rPr dirty="0" sz="1200" spc="10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letargu</a:t>
            </a:r>
            <a:r>
              <a:rPr dirty="0" sz="1200" spc="9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stosunki</a:t>
            </a:r>
            <a:r>
              <a:rPr dirty="0" sz="1200" spc="10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międzynarodowe </a:t>
            </a:r>
            <a:r>
              <a:rPr dirty="0" sz="1200" b="1">
                <a:latin typeface="Calibri"/>
                <a:cs typeface="Calibri"/>
              </a:rPr>
              <a:t>znów</a:t>
            </a:r>
            <a:r>
              <a:rPr dirty="0" sz="1200" spc="204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wchodzą</a:t>
            </a:r>
            <a:r>
              <a:rPr dirty="0" sz="1200" spc="204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w</a:t>
            </a:r>
            <a:r>
              <a:rPr dirty="0" sz="1200" spc="204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turbulentną</a:t>
            </a:r>
            <a:r>
              <a:rPr dirty="0" sz="1200" spc="21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erę.</a:t>
            </a:r>
            <a:r>
              <a:rPr dirty="0" sz="1200" spc="200" b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ciągu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ostatniej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dekady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liczba </a:t>
            </a:r>
            <a:r>
              <a:rPr dirty="0" sz="1200">
                <a:latin typeface="Calibri"/>
                <a:cs typeface="Calibri"/>
              </a:rPr>
              <a:t>konfliktów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zbrojnych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wzrosła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ponad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dwukrotnie,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zwłaszcza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pomiędzy </a:t>
            </a:r>
            <a:r>
              <a:rPr dirty="0" sz="1200">
                <a:latin typeface="Calibri"/>
                <a:cs typeface="Calibri"/>
              </a:rPr>
              <a:t>państwami.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gorsza,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konflikty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stały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bardziej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krwawe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toczą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się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całym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świecie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odizolowanych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punktach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zapalnych.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roku </a:t>
            </a:r>
            <a:r>
              <a:rPr dirty="0" sz="1200">
                <a:latin typeface="Calibri"/>
                <a:cs typeface="Calibri"/>
              </a:rPr>
              <a:t>2022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zginęło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nich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237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tys.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osób,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niemal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dwukrotnie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więcej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niż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rok </a:t>
            </a:r>
            <a:r>
              <a:rPr dirty="0" sz="1200">
                <a:latin typeface="Calibri"/>
                <a:cs typeface="Calibri"/>
              </a:rPr>
              <a:t>wcześniej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</a:t>
            </a:r>
            <a:r>
              <a:rPr dirty="0" u="sng" sz="12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źródło</a:t>
            </a:r>
            <a:r>
              <a:rPr dirty="0" sz="1200">
                <a:latin typeface="Calibri"/>
                <a:cs typeface="Calibri"/>
              </a:rPr>
              <a:t>). W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ślad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idzie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coraz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szybszy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wzrost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wydatków zbrojeniowych.</a:t>
            </a:r>
            <a:endParaRPr sz="12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605"/>
              </a:spcBef>
            </a:pPr>
            <a:r>
              <a:rPr dirty="0" sz="1200">
                <a:latin typeface="Calibri"/>
                <a:cs typeface="Calibri"/>
              </a:rPr>
              <a:t>Rywalizacja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mocarstw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dopiero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napiera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tempa,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gdyż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świat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przestaje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być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840738" y="5042154"/>
            <a:ext cx="441579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jednobiegunowy.</a:t>
            </a:r>
            <a:r>
              <a:rPr dirty="0" sz="1200" spc="29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Dotychczasowemu</a:t>
            </a:r>
            <a:r>
              <a:rPr dirty="0" sz="1200" spc="30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hegemonowi</a:t>
            </a:r>
            <a:r>
              <a:rPr dirty="0" sz="1200" spc="30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(USA)</a:t>
            </a:r>
            <a:r>
              <a:rPr dirty="0" sz="1200" spc="300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rośnie </a:t>
            </a:r>
            <a:r>
              <a:rPr dirty="0" sz="1200">
                <a:latin typeface="Calibri"/>
                <a:cs typeface="Calibri"/>
              </a:rPr>
              <a:t>poważny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konkurent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(Chiny),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który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agresywnie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poszerza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sferę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wpływów. </a:t>
            </a:r>
            <a:r>
              <a:rPr dirty="0" sz="1200">
                <a:latin typeface="Calibri"/>
                <a:cs typeface="Calibri"/>
              </a:rPr>
              <a:t>Tajwan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główne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pole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konfliktu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pomiędzy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nimi.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Chiny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prędzej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czy </a:t>
            </a:r>
            <a:r>
              <a:rPr dirty="0" sz="1200">
                <a:latin typeface="Calibri"/>
                <a:cs typeface="Calibri"/>
              </a:rPr>
              <a:t>później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podejmą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kroki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celu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podporządkowania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sobie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tego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kraju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i </a:t>
            </a:r>
            <a:r>
              <a:rPr dirty="0" sz="1200">
                <a:latin typeface="Calibri"/>
                <a:cs typeface="Calibri"/>
              </a:rPr>
              <a:t>zaznaczenia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swojej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mocarstwowej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pozycji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kontynencie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azjatyckim. </a:t>
            </a:r>
            <a:r>
              <a:rPr dirty="0" sz="1200">
                <a:latin typeface="Calibri"/>
                <a:cs typeface="Calibri"/>
              </a:rPr>
              <a:t>Ewentualna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wojna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Tajwan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oznacza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przerwanie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globalnych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szlaków </a:t>
            </a:r>
            <a:r>
              <a:rPr dirty="0" sz="1200">
                <a:latin typeface="Calibri"/>
                <a:cs typeface="Calibri"/>
              </a:rPr>
              <a:t>handlowych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utratę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bezcennego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potencjału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produkcyjnego,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zwłaszcza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dziedzinie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mikroprocesorów.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To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koszt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rzędu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10%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światowego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PKB.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700266" y="3361690"/>
            <a:ext cx="4415790" cy="3028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Równolegle</a:t>
            </a:r>
            <a:r>
              <a:rPr dirty="0" sz="1200" spc="7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z</a:t>
            </a:r>
            <a:r>
              <a:rPr dirty="0" sz="1200" spc="7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konfliktami</a:t>
            </a:r>
            <a:r>
              <a:rPr dirty="0" sz="1200" spc="8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zbrojnymi</a:t>
            </a:r>
            <a:r>
              <a:rPr dirty="0" sz="1200" spc="6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toczy</a:t>
            </a:r>
            <a:r>
              <a:rPr dirty="0" sz="1200" spc="6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się</a:t>
            </a:r>
            <a:r>
              <a:rPr dirty="0" sz="1200" spc="5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coraz</a:t>
            </a:r>
            <a:r>
              <a:rPr dirty="0" sz="1200" spc="6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bardziej</a:t>
            </a:r>
            <a:r>
              <a:rPr dirty="0" sz="1200" spc="7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zaciekła </a:t>
            </a:r>
            <a:r>
              <a:rPr dirty="0" sz="1200" b="1">
                <a:latin typeface="Calibri"/>
                <a:cs typeface="Calibri"/>
              </a:rPr>
              <a:t>rywalizacja</a:t>
            </a:r>
            <a:r>
              <a:rPr dirty="0" sz="1200" spc="8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na</a:t>
            </a:r>
            <a:r>
              <a:rPr dirty="0" sz="1200" spc="7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polu</a:t>
            </a:r>
            <a:r>
              <a:rPr dirty="0" sz="1200" spc="8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handlowym.</a:t>
            </a:r>
            <a:r>
              <a:rPr dirty="0" sz="1200" spc="85" b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USA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już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ograniczyły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import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o </a:t>
            </a:r>
            <a:r>
              <a:rPr dirty="0" sz="1200">
                <a:latin typeface="Calibri"/>
                <a:cs typeface="Calibri"/>
              </a:rPr>
              <a:t>10%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przypadku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półprzewodników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nawet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⅓.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ciągu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ostatnich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5 </a:t>
            </a:r>
            <a:r>
              <a:rPr dirty="0" sz="1200">
                <a:latin typeface="Calibri"/>
                <a:cs typeface="Calibri"/>
              </a:rPr>
              <a:t>lat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90%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amerykańskich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firm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przemysłowych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przeniosło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jakąś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część </a:t>
            </a:r>
            <a:r>
              <a:rPr dirty="0" sz="1200">
                <a:latin typeface="Calibri"/>
                <a:cs typeface="Calibri"/>
              </a:rPr>
              <a:t>swoich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źródeł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dostaw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innych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krajów.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przypadku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Europy </a:t>
            </a:r>
            <a:r>
              <a:rPr dirty="0" sz="1200">
                <a:latin typeface="Calibri"/>
                <a:cs typeface="Calibri"/>
              </a:rPr>
              <a:t>trend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jeszcze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widoczny,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przypadku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nasilenia </a:t>
            </a:r>
            <a:r>
              <a:rPr dirty="0" sz="1200" spc="-10">
                <a:latin typeface="Calibri"/>
                <a:cs typeface="Calibri"/>
              </a:rPr>
              <a:t>konfliktu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Tajwan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znacznie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nasili.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obędzie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bez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głębokiej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recesji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i </a:t>
            </a:r>
            <a:r>
              <a:rPr dirty="0" sz="1200">
                <a:latin typeface="Calibri"/>
                <a:cs typeface="Calibri"/>
              </a:rPr>
              <a:t>presji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kosztowej.</a:t>
            </a:r>
            <a:endParaRPr sz="12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200" b="1">
                <a:latin typeface="Calibri"/>
                <a:cs typeface="Calibri"/>
              </a:rPr>
              <a:t>Konflikty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militarne,</a:t>
            </a:r>
            <a:r>
              <a:rPr dirty="0" sz="1200" spc="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zmiany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klimatyczne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</a:t>
            </a:r>
            <a:r>
              <a:rPr dirty="0" sz="1200" spc="5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ubóstwo</a:t>
            </a:r>
            <a:r>
              <a:rPr dirty="0" sz="1200" spc="5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spowodują</a:t>
            </a:r>
            <a:r>
              <a:rPr dirty="0" sz="1200" spc="4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dalsze </a:t>
            </a:r>
            <a:r>
              <a:rPr dirty="0" sz="1200" b="1">
                <a:latin typeface="Calibri"/>
                <a:cs typeface="Calibri"/>
              </a:rPr>
              <a:t>nasilenie</a:t>
            </a:r>
            <a:r>
              <a:rPr dirty="0" sz="1200" spc="220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ruchów</a:t>
            </a:r>
            <a:r>
              <a:rPr dirty="0" sz="1200" spc="229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migracyjnych.</a:t>
            </a:r>
            <a:r>
              <a:rPr dirty="0" sz="1200" spc="225" b="1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Nowych</a:t>
            </a:r>
            <a:r>
              <a:rPr dirty="0" sz="1200" spc="22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domów</a:t>
            </a:r>
            <a:r>
              <a:rPr dirty="0" sz="1200" spc="22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będą</a:t>
            </a:r>
            <a:r>
              <a:rPr dirty="0" sz="1200" spc="225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szukać </a:t>
            </a:r>
            <a:r>
              <a:rPr dirty="0" sz="1200">
                <a:latin typeface="Calibri"/>
                <a:cs typeface="Calibri"/>
              </a:rPr>
              <a:t>relatywnie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młode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populacje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Afryki,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Ameryki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Południowej,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Bliskiego </a:t>
            </a:r>
            <a:r>
              <a:rPr dirty="0" sz="1200">
                <a:latin typeface="Calibri"/>
                <a:cs typeface="Calibri"/>
              </a:rPr>
              <a:t>Wschodu</a:t>
            </a:r>
            <a:r>
              <a:rPr dirty="0" sz="1200" spc="48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oraz</a:t>
            </a:r>
            <a:r>
              <a:rPr dirty="0" sz="1200" spc="48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Azji</a:t>
            </a:r>
            <a:r>
              <a:rPr dirty="0" sz="1200" spc="480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Południowo-</a:t>
            </a:r>
            <a:r>
              <a:rPr dirty="0" sz="1200">
                <a:latin typeface="Calibri"/>
                <a:cs typeface="Calibri"/>
              </a:rPr>
              <a:t>Wschodniej.</a:t>
            </a:r>
            <a:r>
              <a:rPr dirty="0" sz="1200" spc="48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Starzejące</a:t>
            </a:r>
            <a:r>
              <a:rPr dirty="0" sz="1200" spc="480">
                <a:latin typeface="Calibri"/>
                <a:cs typeface="Calibri"/>
              </a:rPr>
              <a:t>  </a:t>
            </a:r>
            <a:r>
              <a:rPr dirty="0" sz="1200" spc="-25">
                <a:latin typeface="Calibri"/>
                <a:cs typeface="Calibri"/>
              </a:rPr>
              <a:t>się </a:t>
            </a:r>
            <a:r>
              <a:rPr dirty="0" sz="1200">
                <a:latin typeface="Calibri"/>
                <a:cs typeface="Calibri"/>
              </a:rPr>
              <a:t>społeczeństwa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Zachodu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patrzą </a:t>
            </a:r>
            <a:r>
              <a:rPr dirty="0" sz="1200" spc="-10">
                <a:latin typeface="Calibri"/>
                <a:cs typeface="Calibri"/>
              </a:rPr>
              <a:t>przychylnym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okiem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przybyszów </a:t>
            </a:r>
            <a:r>
              <a:rPr dirty="0" sz="1200" spc="-50">
                <a:latin typeface="Calibri"/>
                <a:cs typeface="Calibri"/>
              </a:rPr>
              <a:t>i </a:t>
            </a:r>
            <a:r>
              <a:rPr dirty="0" sz="1200">
                <a:latin typeface="Calibri"/>
                <a:cs typeface="Calibri"/>
              </a:rPr>
              <a:t>coraz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mocniej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starają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nich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odgradzać,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także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fizycznie.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głosu </a:t>
            </a:r>
            <a:r>
              <a:rPr dirty="0" sz="1200">
                <a:latin typeface="Calibri"/>
                <a:cs typeface="Calibri"/>
              </a:rPr>
              <a:t>coraz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częściej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dochodzą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politycy,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którzy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obiecują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twardą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postawą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w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względzie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oraz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deklarują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sprzeciw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wobec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polityki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klimatycznej.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3000" y="676643"/>
            <a:ext cx="448056" cy="458736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259205" y="745997"/>
            <a:ext cx="2178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5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4" action="ppaction://hlinksldjump"/>
              </a:rPr>
              <a:t>1.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3000" y="1237475"/>
            <a:ext cx="448056" cy="458736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259205" y="1306779"/>
            <a:ext cx="21780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5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5" action="ppaction://hlinksldjump"/>
              </a:rPr>
              <a:t>2.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3000" y="1798307"/>
            <a:ext cx="448056" cy="458736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259205" y="1868551"/>
            <a:ext cx="2178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5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6" action="ppaction://hlinksldjump"/>
              </a:rPr>
              <a:t>3.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3000" y="2359139"/>
            <a:ext cx="447281" cy="457974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1259205" y="2429636"/>
            <a:ext cx="2178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25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7" action="ppaction://hlinksldjump"/>
              </a:rPr>
              <a:t>4.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C00000"/>
                </a:solidFill>
              </a:rPr>
              <a:t>Nowa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wędrówka</a:t>
            </a:r>
            <a:r>
              <a:rPr dirty="0" spc="60">
                <a:solidFill>
                  <a:srgbClr val="C00000"/>
                </a:solidFill>
              </a:rPr>
              <a:t> </a:t>
            </a:r>
            <a:r>
              <a:rPr dirty="0" spc="45">
                <a:solidFill>
                  <a:srgbClr val="C00000"/>
                </a:solidFill>
              </a:rPr>
              <a:t>ludów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00000"/>
                </a:solidFill>
              </a:rPr>
              <a:t>Ludzie</a:t>
            </a:r>
            <a:r>
              <a:rPr dirty="0" sz="1400" spc="-1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migrują</a:t>
            </a:r>
            <a:r>
              <a:rPr dirty="0" sz="1400" spc="-3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coraz</a:t>
            </a:r>
            <a:r>
              <a:rPr dirty="0" sz="1400" spc="-3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częściej</a:t>
            </a:r>
            <a:r>
              <a:rPr dirty="0" sz="1400" spc="-4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a </a:t>
            </a:r>
            <a:r>
              <a:rPr dirty="0" sz="1400" spc="80">
                <a:solidFill>
                  <a:srgbClr val="000000"/>
                </a:solidFill>
              </a:rPr>
              <a:t>pogoda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i</a:t>
            </a:r>
            <a:r>
              <a:rPr dirty="0" sz="1400" spc="-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klimat są</a:t>
            </a:r>
            <a:r>
              <a:rPr dirty="0" sz="1400" spc="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tylko</a:t>
            </a:r>
            <a:r>
              <a:rPr dirty="0" sz="1400" spc="-2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jednym</a:t>
            </a:r>
            <a:r>
              <a:rPr dirty="0" sz="1400" spc="-2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z</a:t>
            </a:r>
            <a:r>
              <a:rPr dirty="0" sz="1400" spc="-1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wielu</a:t>
            </a:r>
            <a:r>
              <a:rPr dirty="0" sz="1400" spc="15">
                <a:solidFill>
                  <a:srgbClr val="000000"/>
                </a:solidFill>
              </a:rPr>
              <a:t> </a:t>
            </a:r>
            <a:r>
              <a:rPr dirty="0" sz="1400" spc="65">
                <a:solidFill>
                  <a:srgbClr val="000000"/>
                </a:solidFill>
              </a:rPr>
              <a:t>powodów</a:t>
            </a:r>
            <a:r>
              <a:rPr dirty="0" sz="1400" spc="-1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migracji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499973" y="6480149"/>
            <a:ext cx="130683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DESA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ONZ,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46150" y="1311269"/>
            <a:ext cx="5273040" cy="166687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just">
              <a:lnSpc>
                <a:spcPct val="100000"/>
              </a:lnSpc>
              <a:spcBef>
                <a:spcPts val="77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XXI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wiek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nazwano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stuleciem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migracji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klimatycznych…</a:t>
            </a:r>
            <a:endParaRPr sz="1100">
              <a:latin typeface="Calibri"/>
              <a:cs typeface="Calibri"/>
            </a:endParaRPr>
          </a:p>
          <a:p>
            <a:pPr algn="just" marL="172085" marR="5715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1000">
                <a:latin typeface="Calibri"/>
                <a:cs typeface="Calibri"/>
              </a:rPr>
              <a:t>…generalnie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XXI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wiek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upływa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znakiem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migracji.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Wg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ONZ,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łączna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liczba </a:t>
            </a:r>
            <a:r>
              <a:rPr dirty="0" sz="1000">
                <a:latin typeface="Calibri"/>
                <a:cs typeface="Calibri"/>
              </a:rPr>
              <a:t>migrantów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wzrosła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170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2000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280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2020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rozwiniętych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notuje największy</a:t>
            </a:r>
            <a:r>
              <a:rPr dirty="0" sz="1000">
                <a:latin typeface="Calibri"/>
                <a:cs typeface="Calibri"/>
              </a:rPr>
              <a:t> napływ </a:t>
            </a:r>
            <a:r>
              <a:rPr dirty="0" sz="1000" spc="-10">
                <a:latin typeface="Calibri"/>
                <a:cs typeface="Calibri"/>
              </a:rPr>
              <a:t>migrantów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dekad.</a:t>
            </a:r>
            <a:endParaRPr sz="1000">
              <a:latin typeface="Calibri"/>
              <a:cs typeface="Calibri"/>
            </a:endParaRPr>
          </a:p>
          <a:p>
            <a:pPr algn="just" marL="171450" indent="-171450">
              <a:lnSpc>
                <a:spcPct val="100000"/>
              </a:lnSpc>
              <a:spcBef>
                <a:spcPts val="300"/>
              </a:spcBef>
              <a:buClr>
                <a:srgbClr val="C00000"/>
              </a:buClr>
              <a:buFont typeface="Wingdings"/>
              <a:buChar char=""/>
              <a:tabLst>
                <a:tab pos="171450" algn="l"/>
              </a:tabLst>
            </a:pP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niemniej,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warto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pamiętać,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większość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 na niewielki dystans: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wewnątrz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lub</a:t>
            </a:r>
            <a:endParaRPr sz="1000">
              <a:latin typeface="Calibri"/>
              <a:cs typeface="Calibri"/>
            </a:endParaRPr>
          </a:p>
          <a:p>
            <a:pPr algn="just" marL="17208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regionów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sąsiadujących.</a:t>
            </a:r>
            <a:endParaRPr sz="100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90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Migracje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klimatyczne,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jak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każde, wynikają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</a:t>
            </a:r>
            <a:r>
              <a:rPr dirty="0" sz="1100" spc="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bilansu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czynników</a:t>
            </a:r>
            <a:endParaRPr sz="1100">
              <a:latin typeface="Calibri"/>
              <a:cs typeface="Calibri"/>
            </a:endParaRPr>
          </a:p>
          <a:p>
            <a:pPr algn="just" marL="172085" indent="-172085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1000">
                <a:latin typeface="Calibri"/>
                <a:cs typeface="Calibri"/>
              </a:rPr>
              <a:t>Klasyczne</a:t>
            </a:r>
            <a:r>
              <a:rPr dirty="0" sz="1000" spc="4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ramy</a:t>
            </a:r>
            <a:r>
              <a:rPr dirty="0" sz="1000" spc="4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myślenia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4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przyczynach</a:t>
            </a:r>
            <a:r>
              <a:rPr dirty="0" sz="1000" spc="4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migracji</a:t>
            </a:r>
            <a:r>
              <a:rPr dirty="0" sz="1000" spc="4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4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model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czynników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przyciągania</a:t>
            </a:r>
            <a:r>
              <a:rPr dirty="0" sz="1000" spc="4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</a:t>
            </a:r>
            <a:r>
              <a:rPr dirty="0" sz="1000" spc="-10" i="1">
                <a:latin typeface="Calibri"/>
                <a:cs typeface="Calibri"/>
              </a:rPr>
              <a:t>pull</a:t>
            </a:r>
            <a:r>
              <a:rPr dirty="0" sz="1000" spc="-10">
                <a:latin typeface="Calibri"/>
                <a:cs typeface="Calibri"/>
              </a:rPr>
              <a:t>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673853" y="2953004"/>
            <a:ext cx="13411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miejsc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dotychczasowego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46150" y="2953004"/>
            <a:ext cx="3850640" cy="558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2085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odpychania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</a:t>
            </a:r>
            <a:r>
              <a:rPr dirty="0" sz="1000" i="1">
                <a:latin typeface="Calibri"/>
                <a:cs typeface="Calibri"/>
              </a:rPr>
              <a:t>push</a:t>
            </a:r>
            <a:r>
              <a:rPr dirty="0" sz="1000">
                <a:latin typeface="Calibri"/>
                <a:cs typeface="Calibri"/>
              </a:rPr>
              <a:t>).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Innymi</a:t>
            </a:r>
            <a:r>
              <a:rPr dirty="0" sz="1000" spc="4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słowy,</a:t>
            </a:r>
            <a:r>
              <a:rPr dirty="0" sz="1000" spc="4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migrują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ludzie</a:t>
            </a:r>
            <a:r>
              <a:rPr dirty="0" sz="1000" spc="4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wypychani</a:t>
            </a:r>
            <a:r>
              <a:rPr dirty="0" sz="1000" spc="44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przebywania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przyciągani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miejsc </a:t>
            </a:r>
            <a:r>
              <a:rPr dirty="0" sz="1000" spc="-10">
                <a:latin typeface="Calibri"/>
                <a:cs typeface="Calibri"/>
              </a:rPr>
              <a:t>docelowych.</a:t>
            </a:r>
            <a:endParaRPr sz="1000">
              <a:latin typeface="Calibri"/>
              <a:cs typeface="Calibri"/>
            </a:endParaRPr>
          </a:p>
          <a:p>
            <a:pPr marL="172085" indent="-172085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1000">
                <a:latin typeface="Calibri"/>
                <a:cs typeface="Calibri"/>
              </a:rPr>
              <a:t>Czynniki </a:t>
            </a:r>
            <a:r>
              <a:rPr dirty="0" sz="1000" spc="-10">
                <a:latin typeface="Calibri"/>
                <a:cs typeface="Calibri"/>
              </a:rPr>
              <a:t>przyciągające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migrantów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m.in.: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27506" y="3575050"/>
            <a:ext cx="2772410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9070" indent="-17907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Courier New"/>
              <a:buChar char="o"/>
              <a:tabLst>
                <a:tab pos="179070" algn="l"/>
              </a:tabLst>
            </a:pPr>
            <a:r>
              <a:rPr dirty="0" sz="1000">
                <a:latin typeface="Calibri"/>
                <a:cs typeface="Calibri"/>
              </a:rPr>
              <a:t>dostępność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miejsc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lepsze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warunki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życia;</a:t>
            </a:r>
            <a:endParaRPr sz="1000">
              <a:latin typeface="Calibri"/>
              <a:cs typeface="Calibri"/>
            </a:endParaRPr>
          </a:p>
          <a:p>
            <a:pPr marL="179070" indent="-179070">
              <a:lnSpc>
                <a:spcPct val="100000"/>
              </a:lnSpc>
              <a:spcBef>
                <a:spcPts val="705"/>
              </a:spcBef>
              <a:buClr>
                <a:srgbClr val="C00000"/>
              </a:buClr>
              <a:buFont typeface="Courier New"/>
              <a:buChar char="o"/>
              <a:tabLst>
                <a:tab pos="179070" algn="l"/>
              </a:tabLst>
            </a:pPr>
            <a:r>
              <a:rPr dirty="0" sz="1000">
                <a:latin typeface="Calibri"/>
                <a:cs typeface="Calibri"/>
              </a:rPr>
              <a:t>wolność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osobista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religijna;</a:t>
            </a:r>
            <a:endParaRPr sz="1000">
              <a:latin typeface="Calibri"/>
              <a:cs typeface="Calibri"/>
            </a:endParaRPr>
          </a:p>
          <a:p>
            <a:pPr marL="179070" indent="-179070">
              <a:lnSpc>
                <a:spcPct val="100000"/>
              </a:lnSpc>
              <a:spcBef>
                <a:spcPts val="700"/>
              </a:spcBef>
              <a:buClr>
                <a:srgbClr val="C00000"/>
              </a:buClr>
              <a:buFont typeface="Courier New"/>
              <a:buChar char="o"/>
              <a:tabLst>
                <a:tab pos="179070" algn="l"/>
              </a:tabLst>
            </a:pPr>
            <a:r>
              <a:rPr dirty="0" sz="1000">
                <a:latin typeface="Calibri"/>
                <a:cs typeface="Calibri"/>
              </a:rPr>
              <a:t>dostęp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usług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(np.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medycznych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edukacyjnych);</a:t>
            </a:r>
            <a:endParaRPr sz="1000">
              <a:latin typeface="Calibri"/>
              <a:cs typeface="Calibri"/>
            </a:endParaRPr>
          </a:p>
          <a:p>
            <a:pPr marL="179070" indent="-179070">
              <a:lnSpc>
                <a:spcPct val="100000"/>
              </a:lnSpc>
              <a:spcBef>
                <a:spcPts val="695"/>
              </a:spcBef>
              <a:buClr>
                <a:srgbClr val="C00000"/>
              </a:buClr>
              <a:buFont typeface="Courier New"/>
              <a:buChar char="o"/>
              <a:tabLst>
                <a:tab pos="179070" algn="l"/>
              </a:tabLst>
            </a:pPr>
            <a:r>
              <a:rPr dirty="0" sz="1000" spc="-10">
                <a:latin typeface="Calibri"/>
                <a:cs typeface="Calibri"/>
              </a:rPr>
              <a:t>bezpieczeństwo.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46150" y="4565650"/>
            <a:ext cx="5271135" cy="1320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2085" indent="-172085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1000">
                <a:latin typeface="Calibri"/>
                <a:cs typeface="Calibri"/>
              </a:rPr>
              <a:t>Czynniki </a:t>
            </a:r>
            <a:r>
              <a:rPr dirty="0" sz="1000" spc="-10">
                <a:latin typeface="Calibri"/>
                <a:cs typeface="Calibri"/>
              </a:rPr>
              <a:t>wypychające</a:t>
            </a:r>
            <a:r>
              <a:rPr dirty="0" sz="1000">
                <a:latin typeface="Calibri"/>
                <a:cs typeface="Calibri"/>
              </a:rPr>
              <a:t> to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m.in.:</a:t>
            </a:r>
            <a:endParaRPr sz="1000">
              <a:latin typeface="Calibri"/>
              <a:cs typeface="Calibri"/>
            </a:endParaRPr>
          </a:p>
          <a:p>
            <a:pPr lvl="1" marL="360045" indent="-179070">
              <a:lnSpc>
                <a:spcPct val="100000"/>
              </a:lnSpc>
              <a:spcBef>
                <a:spcPts val="705"/>
              </a:spcBef>
              <a:buClr>
                <a:srgbClr val="C00000"/>
              </a:buClr>
              <a:buFont typeface="Courier New"/>
              <a:buChar char="o"/>
              <a:tabLst>
                <a:tab pos="360045" algn="l"/>
                <a:tab pos="1019175" algn="l"/>
                <a:tab pos="1689735" algn="l"/>
                <a:tab pos="2514600" algn="l"/>
                <a:tab pos="3432175" algn="l"/>
                <a:tab pos="3971290" algn="l"/>
                <a:tab pos="4443730" algn="l"/>
                <a:tab pos="4813300" algn="l"/>
              </a:tabLst>
            </a:pPr>
            <a:r>
              <a:rPr dirty="0" sz="1000" spc="-10">
                <a:latin typeface="Calibri"/>
                <a:cs typeface="Calibri"/>
              </a:rPr>
              <a:t>katastrofy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naturalne,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niespełnienie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podstawowych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potrzeb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(głód),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brak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poczucia</a:t>
            </a:r>
            <a:endParaRPr sz="1000">
              <a:latin typeface="Calibri"/>
              <a:cs typeface="Calibri"/>
            </a:endParaRPr>
          </a:p>
          <a:p>
            <a:pPr marL="36068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latin typeface="Calibri"/>
                <a:cs typeface="Calibri"/>
              </a:rPr>
              <a:t>bezpieczeństwa;</a:t>
            </a:r>
            <a:endParaRPr sz="1000">
              <a:latin typeface="Calibri"/>
              <a:cs typeface="Calibri"/>
            </a:endParaRPr>
          </a:p>
          <a:p>
            <a:pPr lvl="1" marL="360045" indent="-179070">
              <a:lnSpc>
                <a:spcPct val="100000"/>
              </a:lnSpc>
              <a:spcBef>
                <a:spcPts val="695"/>
              </a:spcBef>
              <a:buClr>
                <a:srgbClr val="C00000"/>
              </a:buClr>
              <a:buFont typeface="Courier New"/>
              <a:buChar char="o"/>
              <a:tabLst>
                <a:tab pos="360045" algn="l"/>
              </a:tabLst>
            </a:pPr>
            <a:r>
              <a:rPr dirty="0" sz="1000">
                <a:latin typeface="Calibri"/>
                <a:cs typeface="Calibri"/>
              </a:rPr>
              <a:t>wojna,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prześladowania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polityczne,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przestępczość,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zagrożenie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życia;</a:t>
            </a:r>
            <a:endParaRPr sz="1000">
              <a:latin typeface="Calibri"/>
              <a:cs typeface="Calibri"/>
            </a:endParaRPr>
          </a:p>
          <a:p>
            <a:pPr lvl="1" marL="360045" indent="-179070">
              <a:lnSpc>
                <a:spcPct val="100000"/>
              </a:lnSpc>
              <a:spcBef>
                <a:spcPts val="695"/>
              </a:spcBef>
              <a:buClr>
                <a:srgbClr val="C00000"/>
              </a:buClr>
              <a:buFont typeface="Courier New"/>
              <a:buChar char="o"/>
              <a:tabLst>
                <a:tab pos="360045" algn="l"/>
              </a:tabLst>
            </a:pPr>
            <a:r>
              <a:rPr dirty="0" sz="1000">
                <a:latin typeface="Calibri"/>
                <a:cs typeface="Calibri"/>
              </a:rPr>
              <a:t>bezrobocie,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brak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perspektyw,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niskie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dochody.</a:t>
            </a:r>
            <a:endParaRPr sz="1000">
              <a:latin typeface="Calibri"/>
              <a:cs typeface="Calibri"/>
            </a:endParaRPr>
          </a:p>
          <a:p>
            <a:pPr marL="172085" indent="-172085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1000">
                <a:latin typeface="Calibri"/>
                <a:cs typeface="Calibri"/>
              </a:rPr>
              <a:t>Zmiany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mogą pojawić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wśród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czynników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wypychających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migrantów.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708647" y="1175003"/>
            <a:ext cx="5003800" cy="1858010"/>
          </a:xfrm>
          <a:custGeom>
            <a:avLst/>
            <a:gdLst/>
            <a:ahLst/>
            <a:cxnLst/>
            <a:rect l="l" t="t" r="r" b="b"/>
            <a:pathLst>
              <a:path w="5003800" h="1858010">
                <a:moveTo>
                  <a:pt x="0" y="1857756"/>
                </a:moveTo>
                <a:lnTo>
                  <a:pt x="5003292" y="1857756"/>
                </a:lnTo>
                <a:lnTo>
                  <a:pt x="5003292" y="0"/>
                </a:lnTo>
                <a:lnTo>
                  <a:pt x="0" y="0"/>
                </a:lnTo>
                <a:lnTo>
                  <a:pt x="0" y="18577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6708647" y="3139439"/>
            <a:ext cx="5003800" cy="3131820"/>
          </a:xfrm>
          <a:custGeom>
            <a:avLst/>
            <a:gdLst/>
            <a:ahLst/>
            <a:cxnLst/>
            <a:rect l="l" t="t" r="r" b="b"/>
            <a:pathLst>
              <a:path w="5003800" h="3131820">
                <a:moveTo>
                  <a:pt x="0" y="3131820"/>
                </a:moveTo>
                <a:lnTo>
                  <a:pt x="5003292" y="3131820"/>
                </a:lnTo>
                <a:lnTo>
                  <a:pt x="5003292" y="0"/>
                </a:lnTo>
                <a:lnTo>
                  <a:pt x="0" y="0"/>
                </a:lnTo>
                <a:lnTo>
                  <a:pt x="0" y="3131820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887591" y="1247648"/>
            <a:ext cx="30105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Międzynarodowe</a:t>
            </a:r>
            <a:r>
              <a:rPr dirty="0" sz="1000" spc="5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migracje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Łączna</a:t>
            </a:r>
            <a:r>
              <a:rPr dirty="0" sz="1000" spc="-4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liczba</a:t>
            </a:r>
            <a:r>
              <a:rPr dirty="0" sz="1000" spc="-3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migrantów</a:t>
            </a:r>
            <a:r>
              <a:rPr dirty="0" sz="1000" spc="-3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i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ich</a:t>
            </a:r>
            <a:r>
              <a:rPr dirty="0" sz="1000" spc="-3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udział</a:t>
            </a:r>
            <a:r>
              <a:rPr dirty="0" sz="1000" spc="-3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światowej</a:t>
            </a:r>
            <a:r>
              <a:rPr dirty="0" sz="1000" spc="-3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populacji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868541" y="1650364"/>
            <a:ext cx="4650740" cy="834390"/>
            <a:chOff x="6868541" y="1650364"/>
            <a:chExt cx="4650740" cy="834390"/>
          </a:xfrm>
        </p:grpSpPr>
        <p:sp>
          <p:nvSpPr>
            <p:cNvPr id="18" name="object 18" descr=""/>
            <p:cNvSpPr/>
            <p:nvPr/>
          </p:nvSpPr>
          <p:spPr>
            <a:xfrm>
              <a:off x="6871716" y="1653539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022080" y="1946147"/>
              <a:ext cx="2334895" cy="533400"/>
            </a:xfrm>
            <a:custGeom>
              <a:avLst/>
              <a:gdLst/>
              <a:ahLst/>
              <a:cxnLst/>
              <a:rect l="l" t="t" r="r" b="b"/>
              <a:pathLst>
                <a:path w="2334895" h="533400">
                  <a:moveTo>
                    <a:pt x="382524" y="169164"/>
                  </a:moveTo>
                  <a:lnTo>
                    <a:pt x="0" y="169164"/>
                  </a:lnTo>
                  <a:lnTo>
                    <a:pt x="0" y="533400"/>
                  </a:lnTo>
                  <a:lnTo>
                    <a:pt x="382524" y="533400"/>
                  </a:lnTo>
                  <a:lnTo>
                    <a:pt x="382524" y="169164"/>
                  </a:lnTo>
                  <a:close/>
                </a:path>
                <a:path w="2334895" h="533400">
                  <a:moveTo>
                    <a:pt x="1033272" y="112776"/>
                  </a:moveTo>
                  <a:lnTo>
                    <a:pt x="650748" y="112776"/>
                  </a:lnTo>
                  <a:lnTo>
                    <a:pt x="650748" y="533400"/>
                  </a:lnTo>
                  <a:lnTo>
                    <a:pt x="1033272" y="533400"/>
                  </a:lnTo>
                  <a:lnTo>
                    <a:pt x="1033272" y="112776"/>
                  </a:lnTo>
                  <a:close/>
                </a:path>
                <a:path w="2334895" h="533400">
                  <a:moveTo>
                    <a:pt x="1684020" y="60960"/>
                  </a:moveTo>
                  <a:lnTo>
                    <a:pt x="1301496" y="60960"/>
                  </a:lnTo>
                  <a:lnTo>
                    <a:pt x="1301496" y="533400"/>
                  </a:lnTo>
                  <a:lnTo>
                    <a:pt x="1684020" y="533400"/>
                  </a:lnTo>
                  <a:lnTo>
                    <a:pt x="1684020" y="60960"/>
                  </a:lnTo>
                  <a:close/>
                </a:path>
                <a:path w="2334895" h="533400">
                  <a:moveTo>
                    <a:pt x="2334768" y="0"/>
                  </a:moveTo>
                  <a:lnTo>
                    <a:pt x="1952244" y="0"/>
                  </a:lnTo>
                  <a:lnTo>
                    <a:pt x="1952244" y="533400"/>
                  </a:lnTo>
                  <a:lnTo>
                    <a:pt x="2334768" y="533400"/>
                  </a:lnTo>
                  <a:lnTo>
                    <a:pt x="2334768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937248" y="2479547"/>
              <a:ext cx="4554220" cy="0"/>
            </a:xfrm>
            <a:custGeom>
              <a:avLst/>
              <a:gdLst/>
              <a:ahLst/>
              <a:cxnLst/>
              <a:rect l="l" t="t" r="r" b="b"/>
              <a:pathLst>
                <a:path w="4554220" h="0">
                  <a:moveTo>
                    <a:pt x="0" y="0"/>
                  </a:moveTo>
                  <a:lnTo>
                    <a:pt x="4553711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262622" y="1989581"/>
              <a:ext cx="3903345" cy="146685"/>
            </a:xfrm>
            <a:custGeom>
              <a:avLst/>
              <a:gdLst/>
              <a:ahLst/>
              <a:cxnLst/>
              <a:rect l="l" t="t" r="r" b="b"/>
              <a:pathLst>
                <a:path w="3903345" h="146685">
                  <a:moveTo>
                    <a:pt x="0" y="132587"/>
                  </a:moveTo>
                  <a:lnTo>
                    <a:pt x="650748" y="146303"/>
                  </a:lnTo>
                  <a:lnTo>
                    <a:pt x="1301496" y="144779"/>
                  </a:lnTo>
                  <a:lnTo>
                    <a:pt x="1950720" y="124967"/>
                  </a:lnTo>
                  <a:lnTo>
                    <a:pt x="2601468" y="77723"/>
                  </a:lnTo>
                  <a:lnTo>
                    <a:pt x="3252216" y="45719"/>
                  </a:lnTo>
                  <a:lnTo>
                    <a:pt x="3902963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232015" y="2090546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232015" y="2090546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881239" y="210273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881239" y="210273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531987" y="2101214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531987" y="2101214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182735" y="2081402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182735" y="2081402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833483" y="2035682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833483" y="2035682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482707" y="2002154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482707" y="2002154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1133455" y="1956434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1133455" y="1956434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6874891" y="3206876"/>
            <a:ext cx="21240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Skąd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dokąd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migrują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ludzie?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Stan</a:t>
            </a:r>
            <a:r>
              <a:rPr dirty="0" sz="1000" spc="-3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na</a:t>
            </a:r>
            <a:r>
              <a:rPr dirty="0" sz="1000" spc="-3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r>
              <a:rPr dirty="0" sz="1000" spc="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r.,</a:t>
            </a:r>
            <a:r>
              <a:rPr dirty="0" sz="1000" spc="-3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%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wszystkich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migrantów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6871716" y="3581400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7071359" y="2188464"/>
            <a:ext cx="382905" cy="29146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7239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570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153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722107" y="2173223"/>
            <a:ext cx="382905" cy="30670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8763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690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161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372856" y="2150364"/>
            <a:ext cx="382905" cy="32956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0489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869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173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117838" y="2249169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191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768205" y="2249169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221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418698" y="2249169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248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069446" y="2249169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281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137527" y="1859737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C00000"/>
                </a:solidFill>
                <a:latin typeface="Calibri"/>
                <a:cs typeface="Calibri"/>
              </a:rPr>
              <a:t>2.9%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787893" y="1873376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C00000"/>
                </a:solidFill>
                <a:latin typeface="Calibri"/>
                <a:cs typeface="Calibri"/>
              </a:rPr>
              <a:t>2.8%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438388" y="1871598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C00000"/>
                </a:solidFill>
                <a:latin typeface="Calibri"/>
                <a:cs typeface="Calibri"/>
              </a:rPr>
              <a:t>2.8%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088881" y="1852422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C00000"/>
                </a:solidFill>
                <a:latin typeface="Calibri"/>
                <a:cs typeface="Calibri"/>
              </a:rPr>
              <a:t>2.9%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9739248" y="1805686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C00000"/>
                </a:solidFill>
                <a:latin typeface="Calibri"/>
                <a:cs typeface="Calibri"/>
              </a:rPr>
              <a:t>3.2%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389743" y="1772538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C00000"/>
                </a:solidFill>
                <a:latin typeface="Calibri"/>
                <a:cs typeface="Calibri"/>
              </a:rPr>
              <a:t>3.3%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1040109" y="1726818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C00000"/>
                </a:solidFill>
                <a:latin typeface="Calibri"/>
                <a:cs typeface="Calibri"/>
              </a:rPr>
              <a:t>3.6%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134732" y="254215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7785227" y="254215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086088" y="254215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1037696" y="254215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7900416" y="2816351"/>
            <a:ext cx="243840" cy="64135"/>
          </a:xfrm>
          <a:custGeom>
            <a:avLst/>
            <a:gdLst/>
            <a:ahLst/>
            <a:cxnLst/>
            <a:rect l="l" t="t" r="r" b="b"/>
            <a:pathLst>
              <a:path w="243840" h="64135">
                <a:moveTo>
                  <a:pt x="243840" y="0"/>
                </a:moveTo>
                <a:lnTo>
                  <a:pt x="0" y="0"/>
                </a:lnTo>
                <a:lnTo>
                  <a:pt x="0" y="64008"/>
                </a:lnTo>
                <a:lnTo>
                  <a:pt x="243840" y="64008"/>
                </a:lnTo>
                <a:lnTo>
                  <a:pt x="243840" y="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8170418" y="2475427"/>
            <a:ext cx="876300" cy="441959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6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Łącznie</a:t>
            </a:r>
            <a:r>
              <a:rPr dirty="0" sz="90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(mln</a:t>
            </a:r>
            <a:r>
              <a:rPr dirty="0" sz="900" spc="-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osób)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9236202" y="2811589"/>
            <a:ext cx="243840" cy="73660"/>
            <a:chOff x="9236202" y="2811589"/>
            <a:chExt cx="243840" cy="73660"/>
          </a:xfrm>
        </p:grpSpPr>
        <p:sp>
          <p:nvSpPr>
            <p:cNvPr id="59" name="object 59" descr=""/>
            <p:cNvSpPr/>
            <p:nvPr/>
          </p:nvSpPr>
          <p:spPr>
            <a:xfrm>
              <a:off x="9236202" y="2849117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9325356" y="2816351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325356" y="2816351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9506711" y="2475427"/>
            <a:ext cx="1151255" cy="441959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229870">
              <a:lnSpc>
                <a:spcPct val="100000"/>
              </a:lnSpc>
              <a:spcBef>
                <a:spcPts val="620"/>
              </a:spcBef>
              <a:tabLst>
                <a:tab pos="880110" algn="l"/>
              </a:tabLst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2015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%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światowej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populacji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63" name="object 63" descr=""/>
          <p:cNvGraphicFramePr>
            <a:graphicFrameLocks noGrp="1"/>
          </p:cNvGraphicFramePr>
          <p:nvPr/>
        </p:nvGraphicFramePr>
        <p:xfrm>
          <a:off x="7151243" y="3979888"/>
          <a:ext cx="4438650" cy="212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935"/>
                <a:gridCol w="381000"/>
                <a:gridCol w="457200"/>
                <a:gridCol w="381000"/>
                <a:gridCol w="419100"/>
                <a:gridCol w="399414"/>
                <a:gridCol w="399414"/>
                <a:gridCol w="399414"/>
              </a:tblGrid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000" spc="-25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SSA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000" spc="-2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MENA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000" spc="-25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CSA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000" spc="-2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ESEA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000" spc="-1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LATAM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000" spc="-25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OC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00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000" spc="-25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ENA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solidFill>
                      <a:srgbClr val="DEEBF7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r" marR="635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Afryka</a:t>
                      </a:r>
                      <a:r>
                        <a:rPr dirty="0" sz="1000" spc="1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Subsaharyjska</a:t>
                      </a:r>
                      <a:r>
                        <a:rPr dirty="0" sz="1000" spc="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(SSA)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7939">
                    <a:lnR w="12700">
                      <a:solidFill>
                        <a:srgbClr val="001F5F"/>
                      </a:solidFill>
                      <a:prstDash val="sysDot"/>
                    </a:lnR>
                    <a:lnB w="3175">
                      <a:solidFill>
                        <a:srgbClr val="585858"/>
                      </a:solidFill>
                      <a:prstDash val="sysDash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6,6%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1F5F"/>
                      </a:solidFill>
                      <a:prstDash val="sysDot"/>
                    </a:lnL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0,8%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001F5F"/>
                      </a:solidFill>
                      <a:prstDash val="sysDot"/>
                    </a:lnL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13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13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13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6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2,8%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130">
                    <a:solidFill>
                      <a:srgbClr val="FFCCCC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523240" marR="63500" indent="-20764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Bliski</a:t>
                      </a:r>
                      <a:r>
                        <a:rPr dirty="0" sz="10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Wschód</a:t>
                      </a:r>
                      <a:r>
                        <a:rPr dirty="0" sz="1000" spc="-25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25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Afryka </a:t>
                      </a: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Północna</a:t>
                      </a:r>
                      <a:r>
                        <a:rPr dirty="0" sz="1000" spc="-45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(MENA)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T w="3175">
                      <a:solidFill>
                        <a:srgbClr val="585858"/>
                      </a:solidFill>
                      <a:prstDash val="sysDash"/>
                    </a:lnT>
                    <a:lnB w="3175">
                      <a:solidFill>
                        <a:srgbClr val="585858"/>
                      </a:solidFill>
                      <a:prstDash val="sysDash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0,5%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7,1%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1F5F"/>
                      </a:solidFill>
                      <a:prstDash val="sysDot"/>
                    </a:lnL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1F5F"/>
                      </a:solidFill>
                      <a:prstDash val="sysDot"/>
                    </a:lnL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6,1%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FF99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r" marR="6350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Środk.</a:t>
                      </a:r>
                      <a:r>
                        <a:rPr dirty="0" sz="1000" spc="-25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Płd.</a:t>
                      </a:r>
                      <a:r>
                        <a:rPr dirty="0" sz="10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Azja</a:t>
                      </a:r>
                      <a:r>
                        <a:rPr dirty="0" sz="10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(CSA)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7940">
                    <a:lnT w="3175">
                      <a:solidFill>
                        <a:srgbClr val="585858"/>
                      </a:solidFill>
                      <a:prstDash val="sysDash"/>
                    </a:lnT>
                    <a:lnB w="3175">
                      <a:solidFill>
                        <a:srgbClr val="585858"/>
                      </a:solidFill>
                      <a:prstDash val="sysDash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7,1%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4,3%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1F5F"/>
                      </a:solidFill>
                      <a:prstDash val="sysDot"/>
                    </a:lnL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0,8%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1F5F"/>
                      </a:solidFill>
                      <a:prstDash val="sysDot"/>
                    </a:lnL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0,5%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6,4%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solidFill>
                      <a:srgbClr val="FF9999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501650" marR="63500" indent="123189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Azja</a:t>
                      </a:r>
                      <a:r>
                        <a:rPr dirty="0" sz="1000" spc="-35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Wschodnia </a:t>
                      </a: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1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Płd-</a:t>
                      </a: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Wsch.</a:t>
                      </a:r>
                      <a:r>
                        <a:rPr dirty="0" sz="1000" spc="5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(ESEA)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T w="3175">
                      <a:solidFill>
                        <a:srgbClr val="585858"/>
                      </a:solidFill>
                      <a:prstDash val="sysDash"/>
                    </a:lnT>
                    <a:lnB w="3175">
                      <a:solidFill>
                        <a:srgbClr val="585858"/>
                      </a:solidFill>
                      <a:prstDash val="sysDash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1,6%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0,7%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5,7%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1F5F"/>
                      </a:solidFill>
                      <a:prstDash val="sysDot"/>
                    </a:lnL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1F5F"/>
                      </a:solidFill>
                      <a:prstDash val="sysDot"/>
                    </a:lnL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5,2%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FF9999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Ameryka</a:t>
                      </a:r>
                      <a:r>
                        <a:rPr dirty="0" sz="1000" spc="-4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Łacińska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982344">
                        <a:lnSpc>
                          <a:spcPct val="100000"/>
                        </a:lnSpc>
                      </a:pPr>
                      <a:r>
                        <a:rPr dirty="0" sz="1000" spc="-1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(LATAM)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T w="3175">
                      <a:solidFill>
                        <a:srgbClr val="585858"/>
                      </a:solidFill>
                      <a:prstDash val="sysDash"/>
                    </a:lnT>
                    <a:lnB w="3175">
                      <a:solidFill>
                        <a:srgbClr val="585858"/>
                      </a:solidFill>
                      <a:prstDash val="sysDash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4,2%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1F5F"/>
                      </a:solidFill>
                      <a:prstDash val="sysDot"/>
                    </a:lnL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1F5F"/>
                      </a:solidFill>
                      <a:prstDash val="sysDot"/>
                    </a:lnL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11,5%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C00000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r" marR="628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Oceania</a:t>
                      </a:r>
                      <a:r>
                        <a:rPr dirty="0" sz="10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(OC)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7940">
                    <a:lnT w="3175">
                      <a:solidFill>
                        <a:srgbClr val="585858"/>
                      </a:solidFill>
                      <a:prstDash val="sysDash"/>
                    </a:lnT>
                    <a:lnB w="3175">
                      <a:solidFill>
                        <a:srgbClr val="585858"/>
                      </a:solidFill>
                      <a:prstDash val="sysDash"/>
                    </a:lnB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0,4%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1F5F"/>
                      </a:solidFill>
                      <a:prstDash val="sysDot"/>
                    </a:lnL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0,3%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1F5F"/>
                      </a:solidFill>
                      <a:prstDash val="sysDot"/>
                    </a:lnL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D9D9D9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5308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Europa</a:t>
                      </a:r>
                      <a:r>
                        <a:rPr dirty="0" sz="1000" spc="-35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Ameryka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634365">
                        <a:lnSpc>
                          <a:spcPct val="100000"/>
                        </a:lnSpc>
                      </a:pPr>
                      <a:r>
                        <a:rPr dirty="0" sz="100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Północna</a:t>
                      </a:r>
                      <a:r>
                        <a:rPr dirty="0" sz="1000" spc="-45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(ENA)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T w="3175">
                      <a:solidFill>
                        <a:srgbClr val="585858"/>
                      </a:solidFill>
                      <a:prstDash val="sysDash"/>
                    </a:lnT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1,0%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1,7%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0,2%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1,0%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1,2%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19,9%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001F5F"/>
                      </a:solidFill>
                      <a:prstDash val="sysDot"/>
                    </a:lnL>
                    <a:lnR w="12700">
                      <a:solidFill>
                        <a:srgbClr val="001F5F"/>
                      </a:solidFill>
                      <a:prstDash val="sysDot"/>
                    </a:lnR>
                    <a:lnT w="12700">
                      <a:solidFill>
                        <a:srgbClr val="001F5F"/>
                      </a:solidFill>
                      <a:prstDash val="sysDot"/>
                    </a:lnT>
                    <a:lnB w="12700">
                      <a:solidFill>
                        <a:srgbClr val="001F5F"/>
                      </a:solidFill>
                      <a:prstDash val="sysDot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64" name="object 64" descr=""/>
          <p:cNvSpPr/>
          <p:nvPr/>
        </p:nvSpPr>
        <p:spPr>
          <a:xfrm>
            <a:off x="6925056" y="3755135"/>
            <a:ext cx="1710055" cy="358140"/>
          </a:xfrm>
          <a:custGeom>
            <a:avLst/>
            <a:gdLst/>
            <a:ahLst/>
            <a:cxnLst/>
            <a:rect l="l" t="t" r="r" b="b"/>
            <a:pathLst>
              <a:path w="1710054" h="358139">
                <a:moveTo>
                  <a:pt x="1622552" y="0"/>
                </a:moveTo>
                <a:lnTo>
                  <a:pt x="1622552" y="15875"/>
                </a:lnTo>
                <a:lnTo>
                  <a:pt x="287400" y="15875"/>
                </a:lnTo>
                <a:lnTo>
                  <a:pt x="240777" y="19635"/>
                </a:lnTo>
                <a:lnTo>
                  <a:pt x="196551" y="30524"/>
                </a:lnTo>
                <a:lnTo>
                  <a:pt x="155313" y="47949"/>
                </a:lnTo>
                <a:lnTo>
                  <a:pt x="117655" y="71320"/>
                </a:lnTo>
                <a:lnTo>
                  <a:pt x="84169" y="100044"/>
                </a:lnTo>
                <a:lnTo>
                  <a:pt x="55445" y="133530"/>
                </a:lnTo>
                <a:lnTo>
                  <a:pt x="32074" y="171188"/>
                </a:lnTo>
                <a:lnTo>
                  <a:pt x="14649" y="212426"/>
                </a:lnTo>
                <a:lnTo>
                  <a:pt x="3760" y="256652"/>
                </a:lnTo>
                <a:lnTo>
                  <a:pt x="0" y="303275"/>
                </a:lnTo>
                <a:lnTo>
                  <a:pt x="0" y="358139"/>
                </a:lnTo>
                <a:lnTo>
                  <a:pt x="34163" y="358139"/>
                </a:lnTo>
                <a:lnTo>
                  <a:pt x="34163" y="303275"/>
                </a:lnTo>
                <a:lnTo>
                  <a:pt x="38244" y="257726"/>
                </a:lnTo>
                <a:lnTo>
                  <a:pt x="50009" y="214858"/>
                </a:lnTo>
                <a:lnTo>
                  <a:pt x="68744" y="175387"/>
                </a:lnTo>
                <a:lnTo>
                  <a:pt x="93732" y="140026"/>
                </a:lnTo>
                <a:lnTo>
                  <a:pt x="124256" y="109491"/>
                </a:lnTo>
                <a:lnTo>
                  <a:pt x="159601" y="84497"/>
                </a:lnTo>
                <a:lnTo>
                  <a:pt x="199051" y="65759"/>
                </a:lnTo>
                <a:lnTo>
                  <a:pt x="241889" y="53992"/>
                </a:lnTo>
                <a:lnTo>
                  <a:pt x="287400" y="49911"/>
                </a:lnTo>
                <a:lnTo>
                  <a:pt x="1622552" y="49911"/>
                </a:lnTo>
                <a:lnTo>
                  <a:pt x="1622552" y="65786"/>
                </a:lnTo>
                <a:lnTo>
                  <a:pt x="1709927" y="32893"/>
                </a:lnTo>
                <a:lnTo>
                  <a:pt x="162255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6874509" y="4173336"/>
            <a:ext cx="152400" cy="8147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Źródło</a:t>
            </a:r>
            <a:r>
              <a:rPr dirty="0" sz="10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migracji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662543" y="3681806"/>
            <a:ext cx="6350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Cel</a:t>
            </a:r>
            <a:r>
              <a:rPr dirty="0" sz="10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migracji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3907" y="3657587"/>
            <a:ext cx="406907" cy="405396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6909689" y="3683380"/>
            <a:ext cx="4593590" cy="2419985"/>
            <a:chOff x="6909689" y="3683380"/>
            <a:chExt cx="4593590" cy="2419985"/>
          </a:xfrm>
        </p:grpSpPr>
        <p:sp>
          <p:nvSpPr>
            <p:cNvPr id="69" name="object 69" descr=""/>
            <p:cNvSpPr/>
            <p:nvPr/>
          </p:nvSpPr>
          <p:spPr>
            <a:xfrm>
              <a:off x="7036308" y="3878579"/>
              <a:ext cx="4467225" cy="2225040"/>
            </a:xfrm>
            <a:custGeom>
              <a:avLst/>
              <a:gdLst/>
              <a:ahLst/>
              <a:cxnLst/>
              <a:rect l="l" t="t" r="r" b="b"/>
              <a:pathLst>
                <a:path w="4467225" h="2225040">
                  <a:moveTo>
                    <a:pt x="0" y="303276"/>
                  </a:moveTo>
                  <a:lnTo>
                    <a:pt x="0" y="2224773"/>
                  </a:lnTo>
                </a:path>
                <a:path w="4467225" h="2225040">
                  <a:moveTo>
                    <a:pt x="1644396" y="0"/>
                  </a:moveTo>
                  <a:lnTo>
                    <a:pt x="4466971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912864" y="3686555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4" h="297179">
                  <a:moveTo>
                    <a:pt x="149351" y="0"/>
                  </a:moveTo>
                  <a:lnTo>
                    <a:pt x="102168" y="7577"/>
                  </a:lnTo>
                  <a:lnTo>
                    <a:pt x="61173" y="28675"/>
                  </a:lnTo>
                  <a:lnTo>
                    <a:pt x="28834" y="60844"/>
                  </a:lnTo>
                  <a:lnTo>
                    <a:pt x="7620" y="101632"/>
                  </a:lnTo>
                  <a:lnTo>
                    <a:pt x="0" y="148590"/>
                  </a:lnTo>
                  <a:lnTo>
                    <a:pt x="7620" y="195547"/>
                  </a:lnTo>
                  <a:lnTo>
                    <a:pt x="28834" y="236335"/>
                  </a:lnTo>
                  <a:lnTo>
                    <a:pt x="61173" y="268504"/>
                  </a:lnTo>
                  <a:lnTo>
                    <a:pt x="102168" y="289602"/>
                  </a:lnTo>
                  <a:lnTo>
                    <a:pt x="149351" y="297180"/>
                  </a:lnTo>
                  <a:lnTo>
                    <a:pt x="196535" y="289602"/>
                  </a:lnTo>
                  <a:lnTo>
                    <a:pt x="237530" y="268504"/>
                  </a:lnTo>
                  <a:lnTo>
                    <a:pt x="269869" y="236335"/>
                  </a:lnTo>
                  <a:lnTo>
                    <a:pt x="291083" y="195547"/>
                  </a:lnTo>
                  <a:lnTo>
                    <a:pt x="298703" y="148590"/>
                  </a:lnTo>
                  <a:lnTo>
                    <a:pt x="291083" y="101632"/>
                  </a:lnTo>
                  <a:lnTo>
                    <a:pt x="269869" y="60844"/>
                  </a:lnTo>
                  <a:lnTo>
                    <a:pt x="237530" y="28675"/>
                  </a:lnTo>
                  <a:lnTo>
                    <a:pt x="196535" y="7577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912864" y="3686555"/>
              <a:ext cx="299085" cy="297180"/>
            </a:xfrm>
            <a:custGeom>
              <a:avLst/>
              <a:gdLst/>
              <a:ahLst/>
              <a:cxnLst/>
              <a:rect l="l" t="t" r="r" b="b"/>
              <a:pathLst>
                <a:path w="299084" h="297179">
                  <a:moveTo>
                    <a:pt x="0" y="148590"/>
                  </a:moveTo>
                  <a:lnTo>
                    <a:pt x="7620" y="101632"/>
                  </a:lnTo>
                  <a:lnTo>
                    <a:pt x="28834" y="60844"/>
                  </a:lnTo>
                  <a:lnTo>
                    <a:pt x="61173" y="28675"/>
                  </a:lnTo>
                  <a:lnTo>
                    <a:pt x="102168" y="7577"/>
                  </a:lnTo>
                  <a:lnTo>
                    <a:pt x="149351" y="0"/>
                  </a:lnTo>
                  <a:lnTo>
                    <a:pt x="196535" y="7577"/>
                  </a:lnTo>
                  <a:lnTo>
                    <a:pt x="237530" y="28675"/>
                  </a:lnTo>
                  <a:lnTo>
                    <a:pt x="269869" y="60844"/>
                  </a:lnTo>
                  <a:lnTo>
                    <a:pt x="291083" y="101632"/>
                  </a:lnTo>
                  <a:lnTo>
                    <a:pt x="298703" y="148590"/>
                  </a:lnTo>
                  <a:lnTo>
                    <a:pt x="291083" y="195547"/>
                  </a:lnTo>
                  <a:lnTo>
                    <a:pt x="269869" y="236335"/>
                  </a:lnTo>
                  <a:lnTo>
                    <a:pt x="237530" y="268504"/>
                  </a:lnTo>
                  <a:lnTo>
                    <a:pt x="196535" y="289602"/>
                  </a:lnTo>
                  <a:lnTo>
                    <a:pt x="149351" y="297180"/>
                  </a:lnTo>
                  <a:lnTo>
                    <a:pt x="102168" y="289602"/>
                  </a:lnTo>
                  <a:lnTo>
                    <a:pt x="61173" y="268504"/>
                  </a:lnTo>
                  <a:lnTo>
                    <a:pt x="28834" y="236335"/>
                  </a:lnTo>
                  <a:lnTo>
                    <a:pt x="7620" y="195547"/>
                  </a:lnTo>
                  <a:lnTo>
                    <a:pt x="0" y="148590"/>
                  </a:lnTo>
                  <a:close/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4763" y="3731264"/>
              <a:ext cx="199854" cy="189907"/>
            </a:xfrm>
            <a:prstGeom prst="rect">
              <a:avLst/>
            </a:prstGeom>
          </p:spPr>
        </p:pic>
      </p:grpSp>
      <p:sp>
        <p:nvSpPr>
          <p:cNvPr id="73" name="object 73" descr=""/>
          <p:cNvSpPr txBox="1"/>
          <p:nvPr/>
        </p:nvSpPr>
        <p:spPr>
          <a:xfrm>
            <a:off x="7609078" y="3833876"/>
            <a:ext cx="92201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solidFill>
                  <a:srgbClr val="001F5F"/>
                </a:solidFill>
                <a:latin typeface="Calibri"/>
                <a:cs typeface="Calibri"/>
              </a:rPr>
              <a:t>Migracje</a:t>
            </a:r>
            <a:r>
              <a:rPr dirty="0" sz="900" spc="-5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001F5F"/>
                </a:solidFill>
                <a:latin typeface="Calibri"/>
                <a:cs typeface="Calibri"/>
              </a:rPr>
              <a:t>wewnątrz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609078" y="3971035"/>
            <a:ext cx="742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i="1">
                <a:solidFill>
                  <a:srgbClr val="001F5F"/>
                </a:solidFill>
                <a:latin typeface="Calibri"/>
                <a:cs typeface="Calibri"/>
              </a:rPr>
              <a:t>regionów</a:t>
            </a:r>
            <a:r>
              <a:rPr dirty="0" sz="900" spc="2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20" b="1" i="1">
                <a:solidFill>
                  <a:srgbClr val="001F5F"/>
                </a:solidFill>
                <a:latin typeface="Calibri"/>
                <a:cs typeface="Calibri"/>
              </a:rPr>
              <a:t>~48%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24671" y="4022344"/>
            <a:ext cx="197993" cy="111379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77" name="object 77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3.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08647" y="1175003"/>
            <a:ext cx="5003800" cy="2443480"/>
          </a:xfrm>
          <a:custGeom>
            <a:avLst/>
            <a:gdLst/>
            <a:ahLst/>
            <a:cxnLst/>
            <a:rect l="l" t="t" r="r" b="b"/>
            <a:pathLst>
              <a:path w="5003800" h="2443479">
                <a:moveTo>
                  <a:pt x="0" y="2442972"/>
                </a:moveTo>
                <a:lnTo>
                  <a:pt x="5003292" y="2442972"/>
                </a:lnTo>
                <a:lnTo>
                  <a:pt x="5003292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708647" y="3829811"/>
            <a:ext cx="5003800" cy="2441575"/>
          </a:xfrm>
          <a:custGeom>
            <a:avLst/>
            <a:gdLst/>
            <a:ahLst/>
            <a:cxnLst/>
            <a:rect l="l" t="t" r="r" b="b"/>
            <a:pathLst>
              <a:path w="5003800" h="2441575">
                <a:moveTo>
                  <a:pt x="0" y="2441448"/>
                </a:moveTo>
                <a:lnTo>
                  <a:pt x="5003292" y="2441448"/>
                </a:lnTo>
                <a:lnTo>
                  <a:pt x="5003292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7129271" y="1729739"/>
            <a:ext cx="4189095" cy="1772920"/>
            <a:chOff x="7129271" y="1729739"/>
            <a:chExt cx="4189095" cy="1772920"/>
          </a:xfrm>
        </p:grpSpPr>
        <p:sp>
          <p:nvSpPr>
            <p:cNvPr id="6" name="object 6" descr=""/>
            <p:cNvSpPr/>
            <p:nvPr/>
          </p:nvSpPr>
          <p:spPr>
            <a:xfrm>
              <a:off x="7129271" y="1729739"/>
              <a:ext cx="378460" cy="1772920"/>
            </a:xfrm>
            <a:custGeom>
              <a:avLst/>
              <a:gdLst/>
              <a:ahLst/>
              <a:cxnLst/>
              <a:rect l="l" t="t" r="r" b="b"/>
              <a:pathLst>
                <a:path w="378459" h="1772920">
                  <a:moveTo>
                    <a:pt x="377951" y="0"/>
                  </a:moveTo>
                  <a:lnTo>
                    <a:pt x="0" y="0"/>
                  </a:lnTo>
                  <a:lnTo>
                    <a:pt x="0" y="1772412"/>
                  </a:lnTo>
                  <a:lnTo>
                    <a:pt x="377951" y="1772412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FFCCCC">
                <a:alpha val="4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329677" y="2571750"/>
              <a:ext cx="3956685" cy="0"/>
            </a:xfrm>
            <a:custGeom>
              <a:avLst/>
              <a:gdLst/>
              <a:ahLst/>
              <a:cxnLst/>
              <a:rect l="l" t="t" r="r" b="b"/>
              <a:pathLst>
                <a:path w="3956684" h="0">
                  <a:moveTo>
                    <a:pt x="0" y="0"/>
                  </a:moveTo>
                  <a:lnTo>
                    <a:pt x="0" y="0"/>
                  </a:lnTo>
                  <a:lnTo>
                    <a:pt x="3461004" y="0"/>
                  </a:lnTo>
                  <a:lnTo>
                    <a:pt x="3956304" y="0"/>
                  </a:lnTo>
                </a:path>
              </a:pathLst>
            </a:custGeom>
            <a:ln w="28575">
              <a:solidFill>
                <a:srgbClr val="001F5F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299198" y="1899919"/>
              <a:ext cx="4018915" cy="731520"/>
            </a:xfrm>
            <a:custGeom>
              <a:avLst/>
              <a:gdLst/>
              <a:ahLst/>
              <a:cxnLst/>
              <a:rect l="l" t="t" r="r" b="b"/>
              <a:pathLst>
                <a:path w="4018915" h="731519">
                  <a:moveTo>
                    <a:pt x="64008" y="413004"/>
                  </a:moveTo>
                  <a:lnTo>
                    <a:pt x="0" y="413004"/>
                  </a:lnTo>
                  <a:lnTo>
                    <a:pt x="0" y="477012"/>
                  </a:lnTo>
                  <a:lnTo>
                    <a:pt x="64008" y="477012"/>
                  </a:lnTo>
                  <a:lnTo>
                    <a:pt x="64008" y="413004"/>
                  </a:lnTo>
                  <a:close/>
                </a:path>
                <a:path w="4018915" h="731519">
                  <a:moveTo>
                    <a:pt x="557784" y="0"/>
                  </a:moveTo>
                  <a:lnTo>
                    <a:pt x="493776" y="0"/>
                  </a:lnTo>
                  <a:lnTo>
                    <a:pt x="493776" y="64008"/>
                  </a:lnTo>
                  <a:lnTo>
                    <a:pt x="557784" y="64008"/>
                  </a:lnTo>
                  <a:lnTo>
                    <a:pt x="557784" y="0"/>
                  </a:lnTo>
                  <a:close/>
                </a:path>
                <a:path w="4018915" h="731519">
                  <a:moveTo>
                    <a:pt x="1051560" y="160020"/>
                  </a:moveTo>
                  <a:lnTo>
                    <a:pt x="987552" y="160020"/>
                  </a:lnTo>
                  <a:lnTo>
                    <a:pt x="987552" y="224028"/>
                  </a:lnTo>
                  <a:lnTo>
                    <a:pt x="1051560" y="224028"/>
                  </a:lnTo>
                  <a:lnTo>
                    <a:pt x="1051560" y="160020"/>
                  </a:lnTo>
                  <a:close/>
                </a:path>
                <a:path w="4018915" h="731519">
                  <a:moveTo>
                    <a:pt x="1546860" y="224028"/>
                  </a:moveTo>
                  <a:lnTo>
                    <a:pt x="1482852" y="224028"/>
                  </a:lnTo>
                  <a:lnTo>
                    <a:pt x="1482852" y="288036"/>
                  </a:lnTo>
                  <a:lnTo>
                    <a:pt x="1546860" y="288036"/>
                  </a:lnTo>
                  <a:lnTo>
                    <a:pt x="1546860" y="224028"/>
                  </a:lnTo>
                  <a:close/>
                </a:path>
                <a:path w="4018915" h="731519">
                  <a:moveTo>
                    <a:pt x="2040636" y="505968"/>
                  </a:moveTo>
                  <a:lnTo>
                    <a:pt x="1976628" y="505968"/>
                  </a:lnTo>
                  <a:lnTo>
                    <a:pt x="1976628" y="569976"/>
                  </a:lnTo>
                  <a:lnTo>
                    <a:pt x="2040636" y="569976"/>
                  </a:lnTo>
                  <a:lnTo>
                    <a:pt x="2040636" y="505968"/>
                  </a:lnTo>
                  <a:close/>
                </a:path>
                <a:path w="4018915" h="731519">
                  <a:moveTo>
                    <a:pt x="2535936" y="356616"/>
                  </a:moveTo>
                  <a:lnTo>
                    <a:pt x="2471928" y="356616"/>
                  </a:lnTo>
                  <a:lnTo>
                    <a:pt x="2471928" y="420624"/>
                  </a:lnTo>
                  <a:lnTo>
                    <a:pt x="2535936" y="420624"/>
                  </a:lnTo>
                  <a:lnTo>
                    <a:pt x="2535936" y="356616"/>
                  </a:lnTo>
                  <a:close/>
                </a:path>
                <a:path w="4018915" h="731519">
                  <a:moveTo>
                    <a:pt x="3029712" y="198120"/>
                  </a:moveTo>
                  <a:lnTo>
                    <a:pt x="2965704" y="198120"/>
                  </a:lnTo>
                  <a:lnTo>
                    <a:pt x="2965704" y="262128"/>
                  </a:lnTo>
                  <a:lnTo>
                    <a:pt x="3029712" y="262128"/>
                  </a:lnTo>
                  <a:lnTo>
                    <a:pt x="3029712" y="198120"/>
                  </a:lnTo>
                  <a:close/>
                </a:path>
                <a:path w="4018915" h="731519">
                  <a:moveTo>
                    <a:pt x="3525012" y="664464"/>
                  </a:moveTo>
                  <a:lnTo>
                    <a:pt x="3461004" y="664464"/>
                  </a:lnTo>
                  <a:lnTo>
                    <a:pt x="3461004" y="728472"/>
                  </a:lnTo>
                  <a:lnTo>
                    <a:pt x="3525012" y="728472"/>
                  </a:lnTo>
                  <a:lnTo>
                    <a:pt x="3525012" y="664464"/>
                  </a:lnTo>
                  <a:close/>
                </a:path>
                <a:path w="4018915" h="731519">
                  <a:moveTo>
                    <a:pt x="4018788" y="667512"/>
                  </a:moveTo>
                  <a:lnTo>
                    <a:pt x="3954780" y="667512"/>
                  </a:lnTo>
                  <a:lnTo>
                    <a:pt x="3954780" y="731520"/>
                  </a:lnTo>
                  <a:lnTo>
                    <a:pt x="4018788" y="731520"/>
                  </a:lnTo>
                  <a:lnTo>
                    <a:pt x="4018788" y="667512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299198" y="2043175"/>
              <a:ext cx="4018915" cy="629920"/>
            </a:xfrm>
            <a:custGeom>
              <a:avLst/>
              <a:gdLst/>
              <a:ahLst/>
              <a:cxnLst/>
              <a:rect l="l" t="t" r="r" b="b"/>
              <a:pathLst>
                <a:path w="4018915" h="629919">
                  <a:moveTo>
                    <a:pt x="64008" y="473964"/>
                  </a:moveTo>
                  <a:lnTo>
                    <a:pt x="32004" y="409956"/>
                  </a:lnTo>
                  <a:lnTo>
                    <a:pt x="0" y="473964"/>
                  </a:lnTo>
                  <a:lnTo>
                    <a:pt x="64008" y="473964"/>
                  </a:lnTo>
                  <a:close/>
                </a:path>
                <a:path w="4018915" h="629919">
                  <a:moveTo>
                    <a:pt x="557784" y="64008"/>
                  </a:moveTo>
                  <a:lnTo>
                    <a:pt x="525780" y="0"/>
                  </a:lnTo>
                  <a:lnTo>
                    <a:pt x="493776" y="64008"/>
                  </a:lnTo>
                  <a:lnTo>
                    <a:pt x="557784" y="64008"/>
                  </a:lnTo>
                  <a:close/>
                </a:path>
                <a:path w="4018915" h="629919">
                  <a:moveTo>
                    <a:pt x="1051560" y="385572"/>
                  </a:moveTo>
                  <a:lnTo>
                    <a:pt x="1019556" y="321564"/>
                  </a:lnTo>
                  <a:lnTo>
                    <a:pt x="987552" y="385572"/>
                  </a:lnTo>
                  <a:lnTo>
                    <a:pt x="1051560" y="385572"/>
                  </a:lnTo>
                  <a:close/>
                </a:path>
                <a:path w="4018915" h="629919">
                  <a:moveTo>
                    <a:pt x="1546860" y="374904"/>
                  </a:moveTo>
                  <a:lnTo>
                    <a:pt x="1514856" y="310896"/>
                  </a:lnTo>
                  <a:lnTo>
                    <a:pt x="1482852" y="374904"/>
                  </a:lnTo>
                  <a:lnTo>
                    <a:pt x="1546860" y="374904"/>
                  </a:lnTo>
                  <a:close/>
                </a:path>
                <a:path w="4018915" h="629919">
                  <a:moveTo>
                    <a:pt x="2040636" y="594360"/>
                  </a:moveTo>
                  <a:lnTo>
                    <a:pt x="2008632" y="530352"/>
                  </a:lnTo>
                  <a:lnTo>
                    <a:pt x="1976628" y="594360"/>
                  </a:lnTo>
                  <a:lnTo>
                    <a:pt x="2040636" y="594360"/>
                  </a:lnTo>
                  <a:close/>
                </a:path>
                <a:path w="4018915" h="629919">
                  <a:moveTo>
                    <a:pt x="2535936" y="490728"/>
                  </a:moveTo>
                  <a:lnTo>
                    <a:pt x="2503932" y="426720"/>
                  </a:lnTo>
                  <a:lnTo>
                    <a:pt x="2471928" y="490728"/>
                  </a:lnTo>
                  <a:lnTo>
                    <a:pt x="2535936" y="490728"/>
                  </a:lnTo>
                  <a:close/>
                </a:path>
                <a:path w="4018915" h="629919">
                  <a:moveTo>
                    <a:pt x="3029712" y="281940"/>
                  </a:moveTo>
                  <a:lnTo>
                    <a:pt x="2997708" y="217932"/>
                  </a:lnTo>
                  <a:lnTo>
                    <a:pt x="2965704" y="281940"/>
                  </a:lnTo>
                  <a:lnTo>
                    <a:pt x="3029712" y="281940"/>
                  </a:lnTo>
                  <a:close/>
                </a:path>
                <a:path w="4018915" h="629919">
                  <a:moveTo>
                    <a:pt x="3525012" y="600456"/>
                  </a:moveTo>
                  <a:lnTo>
                    <a:pt x="3493008" y="536448"/>
                  </a:lnTo>
                  <a:lnTo>
                    <a:pt x="3461004" y="600456"/>
                  </a:lnTo>
                  <a:lnTo>
                    <a:pt x="3525012" y="600456"/>
                  </a:lnTo>
                  <a:close/>
                </a:path>
                <a:path w="4018915" h="629919">
                  <a:moveTo>
                    <a:pt x="4018788" y="629412"/>
                  </a:moveTo>
                  <a:lnTo>
                    <a:pt x="3986784" y="565404"/>
                  </a:lnTo>
                  <a:lnTo>
                    <a:pt x="3954780" y="629412"/>
                  </a:lnTo>
                  <a:lnTo>
                    <a:pt x="4018788" y="629412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299197" y="2504947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32003" y="0"/>
                  </a:moveTo>
                  <a:lnTo>
                    <a:pt x="19502" y="2518"/>
                  </a:lnTo>
                  <a:lnTo>
                    <a:pt x="9334" y="9382"/>
                  </a:lnTo>
                  <a:lnTo>
                    <a:pt x="2500" y="19556"/>
                  </a:lnTo>
                  <a:lnTo>
                    <a:pt x="0" y="32003"/>
                  </a:lnTo>
                  <a:lnTo>
                    <a:pt x="2500" y="44505"/>
                  </a:lnTo>
                  <a:lnTo>
                    <a:pt x="9334" y="54673"/>
                  </a:lnTo>
                  <a:lnTo>
                    <a:pt x="19502" y="61507"/>
                  </a:lnTo>
                  <a:lnTo>
                    <a:pt x="32003" y="64007"/>
                  </a:lnTo>
                  <a:lnTo>
                    <a:pt x="44451" y="61507"/>
                  </a:lnTo>
                  <a:lnTo>
                    <a:pt x="54625" y="54673"/>
                  </a:lnTo>
                  <a:lnTo>
                    <a:pt x="61489" y="44505"/>
                  </a:lnTo>
                  <a:lnTo>
                    <a:pt x="64007" y="32003"/>
                  </a:lnTo>
                  <a:lnTo>
                    <a:pt x="61489" y="19556"/>
                  </a:lnTo>
                  <a:lnTo>
                    <a:pt x="54625" y="9382"/>
                  </a:lnTo>
                  <a:lnTo>
                    <a:pt x="44451" y="2518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2973" y="2189479"/>
              <a:ext cx="64007" cy="6400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286749" y="2437891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32003" y="0"/>
                  </a:moveTo>
                  <a:lnTo>
                    <a:pt x="19502" y="2518"/>
                  </a:lnTo>
                  <a:lnTo>
                    <a:pt x="9334" y="9382"/>
                  </a:lnTo>
                  <a:lnTo>
                    <a:pt x="2500" y="19556"/>
                  </a:lnTo>
                  <a:lnTo>
                    <a:pt x="0" y="32004"/>
                  </a:lnTo>
                  <a:lnTo>
                    <a:pt x="2500" y="44505"/>
                  </a:lnTo>
                  <a:lnTo>
                    <a:pt x="9334" y="54673"/>
                  </a:lnTo>
                  <a:lnTo>
                    <a:pt x="19502" y="61507"/>
                  </a:lnTo>
                  <a:lnTo>
                    <a:pt x="32003" y="64008"/>
                  </a:lnTo>
                  <a:lnTo>
                    <a:pt x="44451" y="61507"/>
                  </a:lnTo>
                  <a:lnTo>
                    <a:pt x="54625" y="54673"/>
                  </a:lnTo>
                  <a:lnTo>
                    <a:pt x="61489" y="44505"/>
                  </a:lnTo>
                  <a:lnTo>
                    <a:pt x="64007" y="32004"/>
                  </a:lnTo>
                  <a:lnTo>
                    <a:pt x="61489" y="19556"/>
                  </a:lnTo>
                  <a:lnTo>
                    <a:pt x="54625" y="9382"/>
                  </a:lnTo>
                  <a:lnTo>
                    <a:pt x="44451" y="2518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2049" y="2515615"/>
              <a:ext cx="64007" cy="6400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9275825" y="2611627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32003" y="0"/>
                  </a:moveTo>
                  <a:lnTo>
                    <a:pt x="19502" y="2518"/>
                  </a:lnTo>
                  <a:lnTo>
                    <a:pt x="9334" y="9382"/>
                  </a:lnTo>
                  <a:lnTo>
                    <a:pt x="2500" y="19556"/>
                  </a:lnTo>
                  <a:lnTo>
                    <a:pt x="0" y="32004"/>
                  </a:lnTo>
                  <a:lnTo>
                    <a:pt x="2500" y="44505"/>
                  </a:lnTo>
                  <a:lnTo>
                    <a:pt x="9334" y="54673"/>
                  </a:lnTo>
                  <a:lnTo>
                    <a:pt x="19502" y="61507"/>
                  </a:lnTo>
                  <a:lnTo>
                    <a:pt x="32003" y="64008"/>
                  </a:lnTo>
                  <a:lnTo>
                    <a:pt x="44451" y="61507"/>
                  </a:lnTo>
                  <a:lnTo>
                    <a:pt x="54625" y="54673"/>
                  </a:lnTo>
                  <a:lnTo>
                    <a:pt x="61489" y="44505"/>
                  </a:lnTo>
                  <a:lnTo>
                    <a:pt x="64007" y="32004"/>
                  </a:lnTo>
                  <a:lnTo>
                    <a:pt x="61489" y="19556"/>
                  </a:lnTo>
                  <a:lnTo>
                    <a:pt x="54625" y="9382"/>
                  </a:lnTo>
                  <a:lnTo>
                    <a:pt x="44451" y="2518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1125" y="2567431"/>
              <a:ext cx="64007" cy="6400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4901" y="2389123"/>
              <a:ext cx="64007" cy="6400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0760202" y="2604007"/>
              <a:ext cx="558165" cy="78105"/>
            </a:xfrm>
            <a:custGeom>
              <a:avLst/>
              <a:gdLst/>
              <a:ahLst/>
              <a:cxnLst/>
              <a:rect l="l" t="t" r="r" b="b"/>
              <a:pathLst>
                <a:path w="558165" h="78105">
                  <a:moveTo>
                    <a:pt x="64008" y="32004"/>
                  </a:moveTo>
                  <a:lnTo>
                    <a:pt x="61480" y="19558"/>
                  </a:lnTo>
                  <a:lnTo>
                    <a:pt x="54622" y="9385"/>
                  </a:lnTo>
                  <a:lnTo>
                    <a:pt x="44450" y="2527"/>
                  </a:lnTo>
                  <a:lnTo>
                    <a:pt x="32004" y="0"/>
                  </a:lnTo>
                  <a:lnTo>
                    <a:pt x="19494" y="2527"/>
                  </a:lnTo>
                  <a:lnTo>
                    <a:pt x="9334" y="9385"/>
                  </a:lnTo>
                  <a:lnTo>
                    <a:pt x="2489" y="19558"/>
                  </a:lnTo>
                  <a:lnTo>
                    <a:pt x="0" y="32004"/>
                  </a:lnTo>
                  <a:lnTo>
                    <a:pt x="2489" y="44513"/>
                  </a:lnTo>
                  <a:lnTo>
                    <a:pt x="9334" y="54673"/>
                  </a:lnTo>
                  <a:lnTo>
                    <a:pt x="19494" y="61518"/>
                  </a:lnTo>
                  <a:lnTo>
                    <a:pt x="32004" y="64008"/>
                  </a:lnTo>
                  <a:lnTo>
                    <a:pt x="44450" y="61518"/>
                  </a:lnTo>
                  <a:lnTo>
                    <a:pt x="54622" y="54673"/>
                  </a:lnTo>
                  <a:lnTo>
                    <a:pt x="61480" y="44513"/>
                  </a:lnTo>
                  <a:lnTo>
                    <a:pt x="64008" y="32004"/>
                  </a:lnTo>
                  <a:close/>
                </a:path>
                <a:path w="558165" h="78105">
                  <a:moveTo>
                    <a:pt x="557784" y="45720"/>
                  </a:moveTo>
                  <a:lnTo>
                    <a:pt x="555256" y="33274"/>
                  </a:lnTo>
                  <a:lnTo>
                    <a:pt x="548398" y="23101"/>
                  </a:lnTo>
                  <a:lnTo>
                    <a:pt x="538226" y="16243"/>
                  </a:lnTo>
                  <a:lnTo>
                    <a:pt x="525780" y="13716"/>
                  </a:lnTo>
                  <a:lnTo>
                    <a:pt x="513270" y="16243"/>
                  </a:lnTo>
                  <a:lnTo>
                    <a:pt x="503110" y="23101"/>
                  </a:lnTo>
                  <a:lnTo>
                    <a:pt x="496265" y="33274"/>
                  </a:lnTo>
                  <a:lnTo>
                    <a:pt x="493776" y="45720"/>
                  </a:lnTo>
                  <a:lnTo>
                    <a:pt x="496265" y="58229"/>
                  </a:lnTo>
                  <a:lnTo>
                    <a:pt x="503110" y="68402"/>
                  </a:lnTo>
                  <a:lnTo>
                    <a:pt x="513270" y="75234"/>
                  </a:lnTo>
                  <a:lnTo>
                    <a:pt x="525780" y="77724"/>
                  </a:lnTo>
                  <a:lnTo>
                    <a:pt x="538226" y="75234"/>
                  </a:lnTo>
                  <a:lnTo>
                    <a:pt x="548398" y="68389"/>
                  </a:lnTo>
                  <a:lnTo>
                    <a:pt x="555256" y="58229"/>
                  </a:lnTo>
                  <a:lnTo>
                    <a:pt x="557784" y="457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20" name="object 20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C00000"/>
                </a:solidFill>
              </a:rPr>
              <a:t>Nowa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wędrówka</a:t>
            </a:r>
            <a:r>
              <a:rPr dirty="0" spc="60">
                <a:solidFill>
                  <a:srgbClr val="C00000"/>
                </a:solidFill>
              </a:rPr>
              <a:t> </a:t>
            </a:r>
            <a:r>
              <a:rPr dirty="0" spc="45">
                <a:solidFill>
                  <a:srgbClr val="C00000"/>
                </a:solidFill>
              </a:rPr>
              <a:t>ludów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00000"/>
                </a:solidFill>
              </a:rPr>
              <a:t>Światowe</a:t>
            </a:r>
            <a:r>
              <a:rPr dirty="0" sz="1400" spc="9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trendy</a:t>
            </a:r>
            <a:r>
              <a:rPr dirty="0" sz="1400" spc="6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demograficzne</a:t>
            </a:r>
            <a:r>
              <a:rPr dirty="0" sz="1400" spc="45">
                <a:solidFill>
                  <a:srgbClr val="000000"/>
                </a:solidFill>
              </a:rPr>
              <a:t> </a:t>
            </a:r>
            <a:r>
              <a:rPr dirty="0" sz="1400" spc="75">
                <a:solidFill>
                  <a:srgbClr val="000000"/>
                </a:solidFill>
              </a:rPr>
              <a:t>będą</a:t>
            </a:r>
            <a:r>
              <a:rPr dirty="0" sz="1400" spc="5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sprzyjać</a:t>
            </a:r>
            <a:r>
              <a:rPr dirty="0" sz="1400" spc="8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migracjom</a:t>
            </a:r>
            <a:r>
              <a:rPr dirty="0" sz="1400" spc="9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niezależnie</a:t>
            </a:r>
            <a:r>
              <a:rPr dirty="0" sz="1400" spc="55">
                <a:solidFill>
                  <a:srgbClr val="000000"/>
                </a:solidFill>
              </a:rPr>
              <a:t> </a:t>
            </a:r>
            <a:r>
              <a:rPr dirty="0" sz="1400" spc="95">
                <a:solidFill>
                  <a:srgbClr val="000000"/>
                </a:solidFill>
              </a:rPr>
              <a:t>od</a:t>
            </a:r>
            <a:r>
              <a:rPr dirty="0" sz="1400" spc="8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kwestii</a:t>
            </a:r>
            <a:r>
              <a:rPr dirty="0" sz="1400" spc="70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klimatycznych</a:t>
            </a:r>
            <a:endParaRPr sz="1400"/>
          </a:p>
        </p:txBody>
      </p:sp>
      <p:sp>
        <p:nvSpPr>
          <p:cNvPr id="23" name="object 23" descr=""/>
          <p:cNvSpPr txBox="1"/>
          <p:nvPr/>
        </p:nvSpPr>
        <p:spPr>
          <a:xfrm>
            <a:off x="499973" y="6480149"/>
            <a:ext cx="91630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Bank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Światowy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33450" y="1238625"/>
            <a:ext cx="5285105" cy="130873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77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Ludzie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tym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stuleciu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staną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się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kurczącym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się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zasobem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Światowa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populacja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rośnie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wolniej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najprawdopodobniej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zacznie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spadać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końcówce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tego </a:t>
            </a:r>
            <a:r>
              <a:rPr dirty="0" sz="1000">
                <a:latin typeface="Calibri"/>
                <a:cs typeface="Calibri"/>
              </a:rPr>
              <a:t>stulecia.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Obserwowany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spadek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dzietności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wszystkich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krajach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świata </a:t>
            </a:r>
            <a:r>
              <a:rPr dirty="0" sz="1000">
                <a:latin typeface="Calibri"/>
                <a:cs typeface="Calibri"/>
              </a:rPr>
              <a:t>sugeruje,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stać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szybciej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teraz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progu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zastępowalności </a:t>
            </a:r>
            <a:r>
              <a:rPr dirty="0" sz="1000">
                <a:latin typeface="Calibri"/>
                <a:cs typeface="Calibri"/>
              </a:rPr>
              <a:t>pokoleń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Afryce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Subsaharyjskiej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zawdzięczać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spadł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poniżej.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Dzietność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spada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tam.</a:t>
            </a:r>
            <a:endParaRPr sz="1000">
              <a:latin typeface="Calibri"/>
              <a:cs typeface="Calibri"/>
            </a:endParaRPr>
          </a:p>
          <a:p>
            <a:pPr algn="just" marL="184150" indent="-171450">
              <a:lnSpc>
                <a:spcPct val="100000"/>
              </a:lnSpc>
              <a:spcBef>
                <a:spcPts val="300"/>
              </a:spcBef>
              <a:buClr>
                <a:srgbClr val="C00000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latin typeface="Calibri"/>
                <a:cs typeface="Calibri"/>
              </a:rPr>
              <a:t>Zanim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stanie,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zasoby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potencjalnej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siły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roboczej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wyraźnie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spadać.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33450" y="2673223"/>
            <a:ext cx="34772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Trajektorie</a:t>
            </a:r>
            <a:r>
              <a:rPr dirty="0" sz="1100" spc="-6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różnych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części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globu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długo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pozostaną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odmienne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33450" y="2994786"/>
            <a:ext cx="52857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Starzenie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populacji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dotyczy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rozwiniętych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wynikiem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trwających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dekad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trendów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demograficznych.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Skutki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ilościowe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(spadek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pracujących)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praktycznie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uniknięcia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dającej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przewidzieć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przyszłości.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Podobny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problem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dotyka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Azji </a:t>
            </a:r>
            <a:r>
              <a:rPr dirty="0" sz="1000" spc="-10">
                <a:latin typeface="Calibri"/>
                <a:cs typeface="Calibri"/>
              </a:rPr>
              <a:t>Wschodniej,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Chin.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33450" y="3718940"/>
            <a:ext cx="52838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Jednocześnie,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tzw.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globalnego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Południa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najbliższych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korzystać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dywidendy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demograficznej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tamtejsze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wchodzić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roczniki.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33450" y="4138040"/>
            <a:ext cx="52825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72085" indent="-172085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1000">
                <a:latin typeface="Calibri"/>
                <a:cs typeface="Calibri"/>
              </a:rPr>
              <a:t>Nierównowaga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globalną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Północą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Południem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narastać.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2050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trzeci</a:t>
            </a:r>
            <a:endParaRPr sz="1000">
              <a:latin typeface="Calibri"/>
              <a:cs typeface="Calibri"/>
            </a:endParaRPr>
          </a:p>
          <a:p>
            <a:pPr algn="ctr" marL="62230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człowiek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wieku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24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mieszkać 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Afryce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Subsharyjskiej.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dziś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odsetek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21%.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33450" y="4557140"/>
            <a:ext cx="528510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Presja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demograficzna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tytułu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puchnących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potencjalnych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zasobów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tam, </a:t>
            </a:r>
            <a:r>
              <a:rPr dirty="0" sz="1000">
                <a:latin typeface="Calibri"/>
                <a:cs typeface="Calibri"/>
              </a:rPr>
              <a:t>gdzie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dochody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potencjał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gospodarek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najniższy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możliwości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absorpcji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młodych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rynki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najsłabsze).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Jednocześnie,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najbogatsze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większym </a:t>
            </a:r>
            <a:r>
              <a:rPr dirty="0" sz="1000">
                <a:latin typeface="Calibri"/>
                <a:cs typeface="Calibri"/>
              </a:rPr>
              <a:t>stopniu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odczuwać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niedobory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siły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roboczej.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Starzenie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populacji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zwiększać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popyt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pracę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obszarach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typowo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zajmowanych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młodszych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pracowników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(proste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prace,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usługi </a:t>
            </a:r>
            <a:r>
              <a:rPr dirty="0" sz="1000">
                <a:latin typeface="Calibri"/>
                <a:cs typeface="Calibri"/>
              </a:rPr>
              <a:t>opiekuńcze,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handel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etc.).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33450" y="5586171"/>
            <a:ext cx="52838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Działanie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czynników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push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pull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rozwiniętych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ulegnie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wzmocnieniu</a:t>
            </a:r>
            <a:endParaRPr sz="10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niezależnie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wpływu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klimatu.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6871716" y="1592580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6887591" y="3873449"/>
            <a:ext cx="2527935" cy="330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Rozkład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geograficzny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populacji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 wieku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0-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24 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lat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%</a:t>
            </a:r>
            <a:r>
              <a:rPr dirty="0" sz="1000" spc="-1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całości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6871716" y="4250435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6901306" y="2482976"/>
            <a:ext cx="7747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901306" y="1934717"/>
            <a:ext cx="7683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887591" y="1202181"/>
            <a:ext cx="2677160" cy="635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Współczynniki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dzietności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(TFR)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regionach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świata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Zmiany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na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przestrzeni</a:t>
            </a:r>
            <a:r>
              <a:rPr dirty="0" sz="1000" spc="-1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ostatnich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dekad</a:t>
            </a:r>
            <a:endParaRPr sz="10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1210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203947" y="2914269"/>
            <a:ext cx="827405" cy="4419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427990" marR="5080" indent="-428625">
              <a:lnSpc>
                <a:spcPct val="101699"/>
              </a:lnSpc>
              <a:spcBef>
                <a:spcPts val="80"/>
              </a:spcBef>
            </a:pPr>
            <a:r>
              <a:rPr dirty="0" sz="900">
                <a:latin typeface="Calibri"/>
                <a:cs typeface="Calibri"/>
              </a:rPr>
              <a:t>Świat</a:t>
            </a:r>
            <a:r>
              <a:rPr dirty="0" sz="900" spc="355">
                <a:latin typeface="Calibri"/>
                <a:cs typeface="Calibri"/>
              </a:rPr>
              <a:t>   </a:t>
            </a:r>
            <a:r>
              <a:rPr dirty="0" sz="900" spc="-10">
                <a:latin typeface="Calibri"/>
                <a:cs typeface="Calibri"/>
              </a:rPr>
              <a:t>Afryka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Subsa-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haryjska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103996" y="2914269"/>
            <a:ext cx="443865" cy="5810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27940" marR="32384" indent="635">
              <a:lnSpc>
                <a:spcPct val="101699"/>
              </a:lnSpc>
              <a:spcBef>
                <a:spcPts val="80"/>
              </a:spcBef>
            </a:pPr>
            <a:r>
              <a:rPr dirty="0" sz="900" spc="-10">
                <a:latin typeface="Calibri"/>
                <a:cs typeface="Calibri"/>
              </a:rPr>
              <a:t>Bliski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Wschód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Afryka</a:t>
            </a:r>
            <a:endParaRPr sz="9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20"/>
              </a:spcBef>
            </a:pPr>
            <a:r>
              <a:rPr dirty="0" sz="900" spc="-10">
                <a:latin typeface="Calibri"/>
                <a:cs typeface="Calibri"/>
              </a:rPr>
              <a:t>Północna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667622" y="2914269"/>
            <a:ext cx="306705" cy="4419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R="5080" indent="-1270">
              <a:lnSpc>
                <a:spcPct val="101699"/>
              </a:lnSpc>
              <a:spcBef>
                <a:spcPts val="80"/>
              </a:spcBef>
            </a:pPr>
            <a:r>
              <a:rPr dirty="0" sz="900" spc="-20">
                <a:latin typeface="Calibri"/>
                <a:cs typeface="Calibri"/>
              </a:rPr>
              <a:t>Azja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Środk.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 </a:t>
            </a:r>
            <a:r>
              <a:rPr dirty="0" sz="900" spc="-20">
                <a:latin typeface="Calibri"/>
                <a:cs typeface="Calibri"/>
              </a:rPr>
              <a:t>Płd.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166859" y="2914269"/>
            <a:ext cx="295910" cy="5810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R="5080" indent="45085">
              <a:lnSpc>
                <a:spcPct val="101699"/>
              </a:lnSpc>
              <a:spcBef>
                <a:spcPts val="80"/>
              </a:spcBef>
            </a:pPr>
            <a:r>
              <a:rPr dirty="0" sz="900" spc="-20">
                <a:latin typeface="Calibri"/>
                <a:cs typeface="Calibri"/>
              </a:rPr>
              <a:t>Azja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Wsch.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Płd.-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Wsch.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596881" y="2914269"/>
            <a:ext cx="1918335" cy="4419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r" marL="11430" marR="5080" indent="-12065">
              <a:lnSpc>
                <a:spcPct val="101699"/>
              </a:lnSpc>
              <a:spcBef>
                <a:spcPts val="80"/>
              </a:spcBef>
              <a:tabLst>
                <a:tab pos="1033780" algn="l"/>
              </a:tabLst>
            </a:pPr>
            <a:r>
              <a:rPr dirty="0" sz="900">
                <a:latin typeface="Calibri"/>
                <a:cs typeface="Calibri"/>
              </a:rPr>
              <a:t>Ameryka</a:t>
            </a:r>
            <a:r>
              <a:rPr dirty="0" sz="900" spc="165">
                <a:latin typeface="Calibri"/>
                <a:cs typeface="Calibri"/>
              </a:rPr>
              <a:t>  </a:t>
            </a:r>
            <a:r>
              <a:rPr dirty="0" sz="900">
                <a:latin typeface="Calibri"/>
                <a:cs typeface="Calibri"/>
              </a:rPr>
              <a:t>Oceania</a:t>
            </a:r>
            <a:r>
              <a:rPr dirty="0" sz="900" spc="170">
                <a:latin typeface="Calibri"/>
                <a:cs typeface="Calibri"/>
              </a:rPr>
              <a:t>  </a:t>
            </a:r>
            <a:r>
              <a:rPr dirty="0" sz="900">
                <a:latin typeface="Calibri"/>
                <a:cs typeface="Calibri"/>
              </a:rPr>
              <a:t>Australia</a:t>
            </a:r>
            <a:r>
              <a:rPr dirty="0" sz="900" spc="40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Europa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50">
                <a:latin typeface="Calibri"/>
                <a:cs typeface="Calibri"/>
              </a:rPr>
              <a:t>+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Łacińska</a:t>
            </a:r>
            <a:r>
              <a:rPr dirty="0" sz="900">
                <a:latin typeface="Calibri"/>
                <a:cs typeface="Calibri"/>
              </a:rPr>
              <a:t>	i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Nowa</a:t>
            </a:r>
            <a:r>
              <a:rPr dirty="0" sz="900" spc="285">
                <a:latin typeface="Calibri"/>
                <a:cs typeface="Calibri"/>
              </a:rPr>
              <a:t>  </a:t>
            </a:r>
            <a:r>
              <a:rPr dirty="0" sz="900" spc="-10">
                <a:latin typeface="Calibri"/>
                <a:cs typeface="Calibri"/>
              </a:rPr>
              <a:t>Ameryka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Zelandia</a:t>
            </a:r>
            <a:r>
              <a:rPr dirty="0" sz="900" spc="38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Północna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10357104" y="1726692"/>
            <a:ext cx="885825" cy="798195"/>
            <a:chOff x="10357104" y="1726692"/>
            <a:chExt cx="885825" cy="798195"/>
          </a:xfrm>
        </p:grpSpPr>
        <p:sp>
          <p:nvSpPr>
            <p:cNvPr id="43" name="object 43" descr=""/>
            <p:cNvSpPr/>
            <p:nvPr/>
          </p:nvSpPr>
          <p:spPr>
            <a:xfrm>
              <a:off x="10357104" y="1726692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768584" y="1726692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32004" y="0"/>
                  </a:moveTo>
                  <a:lnTo>
                    <a:pt x="0" y="64008"/>
                  </a:lnTo>
                  <a:lnTo>
                    <a:pt x="64008" y="64008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8540" y="1726692"/>
              <a:ext cx="64007" cy="6400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5284" y="2342388"/>
              <a:ext cx="76200" cy="182499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10449179" y="1606804"/>
            <a:ext cx="1066165" cy="70548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555"/>
              </a:spcBef>
              <a:tabLst>
                <a:tab pos="410209" algn="l"/>
                <a:tab pos="821055" algn="l"/>
              </a:tabLst>
            </a:pP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1980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2000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  <a:p>
            <a:pPr algn="ctr" marL="205740">
              <a:lnSpc>
                <a:spcPct val="100000"/>
              </a:lnSpc>
              <a:spcBef>
                <a:spcPts val="459"/>
              </a:spcBef>
            </a:pPr>
            <a:r>
              <a:rPr dirty="0" sz="900" spc="-20" i="1">
                <a:solidFill>
                  <a:srgbClr val="001F5F"/>
                </a:solidFill>
                <a:latin typeface="Calibri"/>
                <a:cs typeface="Calibri"/>
              </a:rPr>
              <a:t>Próg</a:t>
            </a:r>
            <a:endParaRPr sz="900">
              <a:latin typeface="Calibri"/>
              <a:cs typeface="Calibri"/>
            </a:endParaRPr>
          </a:p>
          <a:p>
            <a:pPr algn="ctr" marL="208915">
              <a:lnSpc>
                <a:spcPts val="1080"/>
              </a:lnSpc>
            </a:pPr>
            <a:r>
              <a:rPr dirty="0" sz="900" spc="-10" i="1">
                <a:solidFill>
                  <a:srgbClr val="001F5F"/>
                </a:solidFill>
                <a:latin typeface="Calibri"/>
                <a:cs typeface="Calibri"/>
              </a:rPr>
              <a:t>zastępowalności</a:t>
            </a:r>
            <a:endParaRPr sz="900">
              <a:latin typeface="Calibri"/>
              <a:cs typeface="Calibri"/>
            </a:endParaRPr>
          </a:p>
          <a:p>
            <a:pPr algn="ctr" marL="208279">
              <a:lnSpc>
                <a:spcPts val="1200"/>
              </a:lnSpc>
            </a:pPr>
            <a:r>
              <a:rPr dirty="0" sz="1000" spc="-25" b="1" i="1">
                <a:solidFill>
                  <a:srgbClr val="001F5F"/>
                </a:solidFill>
                <a:latin typeface="Calibri"/>
                <a:cs typeface="Calibri"/>
              </a:rPr>
              <a:t>2,1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921817" y="4968240"/>
            <a:ext cx="4571365" cy="499109"/>
            <a:chOff x="6921817" y="4968240"/>
            <a:chExt cx="4571365" cy="499109"/>
          </a:xfrm>
        </p:grpSpPr>
        <p:sp>
          <p:nvSpPr>
            <p:cNvPr id="49" name="object 49" descr=""/>
            <p:cNvSpPr/>
            <p:nvPr/>
          </p:nvSpPr>
          <p:spPr>
            <a:xfrm>
              <a:off x="7010400" y="5021580"/>
              <a:ext cx="4145279" cy="401320"/>
            </a:xfrm>
            <a:custGeom>
              <a:avLst/>
              <a:gdLst/>
              <a:ahLst/>
              <a:cxnLst/>
              <a:rect l="l" t="t" r="r" b="b"/>
              <a:pathLst>
                <a:path w="4145279" h="401320">
                  <a:moveTo>
                    <a:pt x="236220" y="108204"/>
                  </a:moveTo>
                  <a:lnTo>
                    <a:pt x="0" y="108204"/>
                  </a:lnTo>
                  <a:lnTo>
                    <a:pt x="0" y="400812"/>
                  </a:lnTo>
                  <a:lnTo>
                    <a:pt x="236220" y="400812"/>
                  </a:lnTo>
                  <a:lnTo>
                    <a:pt x="236220" y="108204"/>
                  </a:lnTo>
                  <a:close/>
                </a:path>
                <a:path w="4145279" h="401320">
                  <a:moveTo>
                    <a:pt x="888492" y="0"/>
                  </a:moveTo>
                  <a:lnTo>
                    <a:pt x="650748" y="0"/>
                  </a:lnTo>
                  <a:lnTo>
                    <a:pt x="650748" y="400812"/>
                  </a:lnTo>
                  <a:lnTo>
                    <a:pt x="888492" y="400812"/>
                  </a:lnTo>
                  <a:lnTo>
                    <a:pt x="888492" y="0"/>
                  </a:lnTo>
                  <a:close/>
                </a:path>
                <a:path w="4145279" h="401320">
                  <a:moveTo>
                    <a:pt x="1539240" y="82296"/>
                  </a:moveTo>
                  <a:lnTo>
                    <a:pt x="1303020" y="82296"/>
                  </a:lnTo>
                  <a:lnTo>
                    <a:pt x="1303020" y="400812"/>
                  </a:lnTo>
                  <a:lnTo>
                    <a:pt x="1539240" y="400812"/>
                  </a:lnTo>
                  <a:lnTo>
                    <a:pt x="1539240" y="82296"/>
                  </a:lnTo>
                  <a:close/>
                </a:path>
                <a:path w="4145279" h="401320">
                  <a:moveTo>
                    <a:pt x="2191512" y="291084"/>
                  </a:moveTo>
                  <a:lnTo>
                    <a:pt x="1953768" y="291084"/>
                  </a:lnTo>
                  <a:lnTo>
                    <a:pt x="1953768" y="400812"/>
                  </a:lnTo>
                  <a:lnTo>
                    <a:pt x="2191512" y="400812"/>
                  </a:lnTo>
                  <a:lnTo>
                    <a:pt x="2191512" y="291084"/>
                  </a:lnTo>
                  <a:close/>
                </a:path>
                <a:path w="4145279" h="401320">
                  <a:moveTo>
                    <a:pt x="2842260" y="266700"/>
                  </a:moveTo>
                  <a:lnTo>
                    <a:pt x="2606040" y="266700"/>
                  </a:lnTo>
                  <a:lnTo>
                    <a:pt x="2606040" y="400812"/>
                  </a:lnTo>
                  <a:lnTo>
                    <a:pt x="2842260" y="400812"/>
                  </a:lnTo>
                  <a:lnTo>
                    <a:pt x="2842260" y="266700"/>
                  </a:lnTo>
                  <a:close/>
                </a:path>
                <a:path w="4145279" h="401320">
                  <a:moveTo>
                    <a:pt x="3494532" y="288036"/>
                  </a:moveTo>
                  <a:lnTo>
                    <a:pt x="3256788" y="288036"/>
                  </a:lnTo>
                  <a:lnTo>
                    <a:pt x="3256788" y="400812"/>
                  </a:lnTo>
                  <a:lnTo>
                    <a:pt x="3494532" y="400812"/>
                  </a:lnTo>
                  <a:lnTo>
                    <a:pt x="3494532" y="288036"/>
                  </a:lnTo>
                  <a:close/>
                </a:path>
                <a:path w="4145279" h="401320">
                  <a:moveTo>
                    <a:pt x="4145280" y="388620"/>
                  </a:moveTo>
                  <a:lnTo>
                    <a:pt x="3909060" y="388620"/>
                  </a:lnTo>
                  <a:lnTo>
                    <a:pt x="3909060" y="400812"/>
                  </a:lnTo>
                  <a:lnTo>
                    <a:pt x="4145280" y="400812"/>
                  </a:lnTo>
                  <a:lnTo>
                    <a:pt x="4145280" y="38862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258812" y="4968240"/>
              <a:ext cx="4145279" cy="454659"/>
            </a:xfrm>
            <a:custGeom>
              <a:avLst/>
              <a:gdLst/>
              <a:ahLst/>
              <a:cxnLst/>
              <a:rect l="l" t="t" r="r" b="b"/>
              <a:pathLst>
                <a:path w="4145279" h="454660">
                  <a:moveTo>
                    <a:pt x="236220" y="0"/>
                  </a:moveTo>
                  <a:lnTo>
                    <a:pt x="0" y="0"/>
                  </a:lnTo>
                  <a:lnTo>
                    <a:pt x="0" y="454152"/>
                  </a:lnTo>
                  <a:lnTo>
                    <a:pt x="236220" y="454152"/>
                  </a:lnTo>
                  <a:lnTo>
                    <a:pt x="236220" y="0"/>
                  </a:lnTo>
                  <a:close/>
                </a:path>
                <a:path w="4145279" h="454660">
                  <a:moveTo>
                    <a:pt x="888492" y="92964"/>
                  </a:moveTo>
                  <a:lnTo>
                    <a:pt x="650748" y="92964"/>
                  </a:lnTo>
                  <a:lnTo>
                    <a:pt x="650748" y="454152"/>
                  </a:lnTo>
                  <a:lnTo>
                    <a:pt x="888492" y="454152"/>
                  </a:lnTo>
                  <a:lnTo>
                    <a:pt x="888492" y="92964"/>
                  </a:lnTo>
                  <a:close/>
                </a:path>
                <a:path w="4145279" h="454660">
                  <a:moveTo>
                    <a:pt x="1539240" y="228600"/>
                  </a:moveTo>
                  <a:lnTo>
                    <a:pt x="1303020" y="228600"/>
                  </a:lnTo>
                  <a:lnTo>
                    <a:pt x="1303020" y="454152"/>
                  </a:lnTo>
                  <a:lnTo>
                    <a:pt x="1539240" y="454152"/>
                  </a:lnTo>
                  <a:lnTo>
                    <a:pt x="1539240" y="228600"/>
                  </a:lnTo>
                  <a:close/>
                </a:path>
                <a:path w="4145279" h="454660">
                  <a:moveTo>
                    <a:pt x="2191512" y="332232"/>
                  </a:moveTo>
                  <a:lnTo>
                    <a:pt x="1953768" y="332232"/>
                  </a:lnTo>
                  <a:lnTo>
                    <a:pt x="1953768" y="454152"/>
                  </a:lnTo>
                  <a:lnTo>
                    <a:pt x="2191512" y="454152"/>
                  </a:lnTo>
                  <a:lnTo>
                    <a:pt x="2191512" y="332232"/>
                  </a:lnTo>
                  <a:close/>
                </a:path>
                <a:path w="4145279" h="454660">
                  <a:moveTo>
                    <a:pt x="2842260" y="339852"/>
                  </a:moveTo>
                  <a:lnTo>
                    <a:pt x="2606040" y="339852"/>
                  </a:lnTo>
                  <a:lnTo>
                    <a:pt x="2606040" y="454152"/>
                  </a:lnTo>
                  <a:lnTo>
                    <a:pt x="2842260" y="454152"/>
                  </a:lnTo>
                  <a:lnTo>
                    <a:pt x="2842260" y="339852"/>
                  </a:lnTo>
                  <a:close/>
                </a:path>
                <a:path w="4145279" h="454660">
                  <a:moveTo>
                    <a:pt x="3494532" y="364236"/>
                  </a:moveTo>
                  <a:lnTo>
                    <a:pt x="3256788" y="364236"/>
                  </a:lnTo>
                  <a:lnTo>
                    <a:pt x="3256788" y="454152"/>
                  </a:lnTo>
                  <a:lnTo>
                    <a:pt x="3494532" y="454152"/>
                  </a:lnTo>
                  <a:lnTo>
                    <a:pt x="3494532" y="364236"/>
                  </a:lnTo>
                  <a:close/>
                </a:path>
                <a:path w="4145279" h="454660">
                  <a:moveTo>
                    <a:pt x="4145280" y="441960"/>
                  </a:moveTo>
                  <a:lnTo>
                    <a:pt x="3909060" y="441960"/>
                  </a:lnTo>
                  <a:lnTo>
                    <a:pt x="3909060" y="454152"/>
                  </a:lnTo>
                  <a:lnTo>
                    <a:pt x="4145280" y="454152"/>
                  </a:lnTo>
                  <a:lnTo>
                    <a:pt x="4145280" y="44196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926580" y="5422392"/>
              <a:ext cx="4561840" cy="40005"/>
            </a:xfrm>
            <a:custGeom>
              <a:avLst/>
              <a:gdLst/>
              <a:ahLst/>
              <a:cxnLst/>
              <a:rect l="l" t="t" r="r" b="b"/>
              <a:pathLst>
                <a:path w="4561840" h="40004">
                  <a:moveTo>
                    <a:pt x="0" y="0"/>
                  </a:moveTo>
                  <a:lnTo>
                    <a:pt x="4561332" y="0"/>
                  </a:lnTo>
                </a:path>
                <a:path w="4561840" h="40004">
                  <a:moveTo>
                    <a:pt x="0" y="0"/>
                  </a:moveTo>
                  <a:lnTo>
                    <a:pt x="0" y="39624"/>
                  </a:lnTo>
                </a:path>
                <a:path w="4561840" h="40004">
                  <a:moveTo>
                    <a:pt x="652272" y="0"/>
                  </a:moveTo>
                  <a:lnTo>
                    <a:pt x="652272" y="39624"/>
                  </a:lnTo>
                </a:path>
                <a:path w="4561840" h="40004">
                  <a:moveTo>
                    <a:pt x="1303020" y="0"/>
                  </a:moveTo>
                  <a:lnTo>
                    <a:pt x="1303020" y="39624"/>
                  </a:lnTo>
                </a:path>
                <a:path w="4561840" h="40004">
                  <a:moveTo>
                    <a:pt x="1955292" y="0"/>
                  </a:moveTo>
                  <a:lnTo>
                    <a:pt x="1955292" y="39624"/>
                  </a:lnTo>
                </a:path>
                <a:path w="4561840" h="40004">
                  <a:moveTo>
                    <a:pt x="2606040" y="0"/>
                  </a:moveTo>
                  <a:lnTo>
                    <a:pt x="2606040" y="39624"/>
                  </a:lnTo>
                </a:path>
                <a:path w="4561840" h="40004">
                  <a:moveTo>
                    <a:pt x="3258312" y="0"/>
                  </a:moveTo>
                  <a:lnTo>
                    <a:pt x="3258312" y="39624"/>
                  </a:lnTo>
                </a:path>
                <a:path w="4561840" h="40004">
                  <a:moveTo>
                    <a:pt x="3909060" y="0"/>
                  </a:moveTo>
                  <a:lnTo>
                    <a:pt x="3909060" y="39624"/>
                  </a:lnTo>
                </a:path>
                <a:path w="4561840" h="40004">
                  <a:moveTo>
                    <a:pt x="4561332" y="0"/>
                  </a:moveTo>
                  <a:lnTo>
                    <a:pt x="4561332" y="39624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7020179" y="4900040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7671561" y="4791202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8323198" y="4873497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0310114" y="5079949"/>
            <a:ext cx="1676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267320" y="4737861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33%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918957" y="4831460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26%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570341" y="4967097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16%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9006840" y="5083302"/>
            <a:ext cx="4159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8%</a:t>
            </a:r>
            <a:r>
              <a:rPr dirty="0" sz="1000" spc="48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5555" sz="1500" spc="-37" b="1">
                <a:solidFill>
                  <a:srgbClr val="001F5F"/>
                </a:solidFill>
                <a:latin typeface="Calibri"/>
                <a:cs typeface="Calibri"/>
              </a:rPr>
              <a:t>9%</a:t>
            </a:r>
            <a:endParaRPr baseline="5555" sz="15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9601072" y="5059172"/>
            <a:ext cx="4991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10%</a:t>
            </a:r>
            <a:r>
              <a:rPr dirty="0" sz="1000" spc="2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-8333" sz="1500" spc="-37" b="1">
                <a:solidFill>
                  <a:srgbClr val="001F5F"/>
                </a:solidFill>
                <a:latin typeface="Calibri"/>
                <a:cs typeface="Calibri"/>
              </a:rPr>
              <a:t>8%</a:t>
            </a:r>
            <a:endParaRPr baseline="-8333" sz="15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0557382" y="5102478"/>
            <a:ext cx="1689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961496" y="5181091"/>
            <a:ext cx="41655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1%</a:t>
            </a:r>
            <a:r>
              <a:rPr dirty="0" sz="1000" spc="48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039609" y="5484977"/>
            <a:ext cx="440055" cy="48768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R="5080" indent="47625">
              <a:lnSpc>
                <a:spcPct val="101699"/>
              </a:lnSpc>
              <a:spcBef>
                <a:spcPts val="75"/>
              </a:spcBef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Afryka Subsa- haryjska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7741919" y="5484977"/>
            <a:ext cx="339090" cy="48768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55244">
              <a:lnSpc>
                <a:spcPct val="101699"/>
              </a:lnSpc>
              <a:spcBef>
                <a:spcPts val="7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Azja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Środk.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</a:t>
            </a:r>
            <a:r>
              <a:rPr dirty="0" sz="10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Płd.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399018" y="5484977"/>
            <a:ext cx="328295" cy="64262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50165">
              <a:lnSpc>
                <a:spcPct val="101699"/>
              </a:lnSpc>
              <a:spcBef>
                <a:spcPts val="7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Azja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Wsch.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</a:t>
            </a:r>
            <a:r>
              <a:rPr dirty="0" sz="10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Płd.-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Wsch.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968740" y="5484977"/>
            <a:ext cx="490855" cy="64262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30480" marR="34290" indent="-635">
              <a:lnSpc>
                <a:spcPct val="101699"/>
              </a:lnSpc>
              <a:spcBef>
                <a:spcPts val="75"/>
              </a:spcBef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Bliski Wschód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</a:t>
            </a:r>
            <a:r>
              <a:rPr dirty="0" sz="10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Afryka</a:t>
            </a:r>
            <a:endParaRPr sz="10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20"/>
              </a:spcBef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Północna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601834" y="5484977"/>
            <a:ext cx="528955" cy="487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715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Europa</a:t>
            </a:r>
            <a:endParaRPr sz="10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  <a:spcBef>
                <a:spcPts val="20"/>
              </a:spcBef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Ameryka</a:t>
            </a:r>
            <a:endParaRPr sz="1000">
              <a:latin typeface="Calibri"/>
              <a:cs typeface="Calibri"/>
            </a:endParaRPr>
          </a:p>
          <a:p>
            <a:pPr algn="ctr" marR="5715">
              <a:lnSpc>
                <a:spcPct val="100000"/>
              </a:lnSpc>
              <a:spcBef>
                <a:spcPts val="20"/>
              </a:spcBef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Północna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0282428" y="5484977"/>
            <a:ext cx="1102995" cy="332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71195" algn="l"/>
              </a:tabLst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Ameryka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Oceania</a:t>
            </a:r>
            <a:endParaRPr sz="1000">
              <a:latin typeface="Calibri"/>
              <a:cs typeface="Calibri"/>
            </a:endParaRPr>
          </a:p>
          <a:p>
            <a:pPr marL="12065">
              <a:lnSpc>
                <a:spcPct val="100000"/>
              </a:lnSpc>
              <a:spcBef>
                <a:spcPts val="20"/>
              </a:spcBef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Łacińska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0664952" y="4338828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6"/>
                </a:lnTo>
                <a:lnTo>
                  <a:pt x="82296" y="82296"/>
                </a:lnTo>
                <a:lnTo>
                  <a:pt x="8229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0785347" y="4290821"/>
            <a:ext cx="2444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11180064" y="4338828"/>
            <a:ext cx="83820" cy="82550"/>
          </a:xfrm>
          <a:custGeom>
            <a:avLst/>
            <a:gdLst/>
            <a:ahLst/>
            <a:cxnLst/>
            <a:rect l="l" t="t" r="r" b="b"/>
            <a:pathLst>
              <a:path w="83820" h="82550">
                <a:moveTo>
                  <a:pt x="83820" y="0"/>
                </a:moveTo>
                <a:lnTo>
                  <a:pt x="0" y="0"/>
                </a:lnTo>
                <a:lnTo>
                  <a:pt x="0" y="82296"/>
                </a:lnTo>
                <a:lnTo>
                  <a:pt x="83820" y="82296"/>
                </a:lnTo>
                <a:lnTo>
                  <a:pt x="8382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11301094" y="4290821"/>
            <a:ext cx="2444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2050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73" name="object 7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24827" y="4544567"/>
            <a:ext cx="235457" cy="235712"/>
          </a:xfrm>
          <a:prstGeom prst="rect">
            <a:avLst/>
          </a:prstGeom>
        </p:spPr>
      </p:pic>
      <p:sp>
        <p:nvSpPr>
          <p:cNvPr id="74" name="object 74" descr=""/>
          <p:cNvSpPr/>
          <p:nvPr/>
        </p:nvSpPr>
        <p:spPr>
          <a:xfrm>
            <a:off x="7736078" y="4663313"/>
            <a:ext cx="311150" cy="90805"/>
          </a:xfrm>
          <a:custGeom>
            <a:avLst/>
            <a:gdLst/>
            <a:ahLst/>
            <a:cxnLst/>
            <a:rect l="l" t="t" r="r" b="b"/>
            <a:pathLst>
              <a:path w="311150" h="90804">
                <a:moveTo>
                  <a:pt x="234789" y="59138"/>
                </a:moveTo>
                <a:lnTo>
                  <a:pt x="228600" y="90297"/>
                </a:lnTo>
                <a:lnTo>
                  <a:pt x="310769" y="67818"/>
                </a:lnTo>
                <a:lnTo>
                  <a:pt x="302763" y="61594"/>
                </a:lnTo>
                <a:lnTo>
                  <a:pt x="247142" y="61594"/>
                </a:lnTo>
                <a:lnTo>
                  <a:pt x="234789" y="59138"/>
                </a:lnTo>
                <a:close/>
              </a:path>
              <a:path w="311150" h="90804">
                <a:moveTo>
                  <a:pt x="237264" y="46679"/>
                </a:moveTo>
                <a:lnTo>
                  <a:pt x="234789" y="59138"/>
                </a:lnTo>
                <a:lnTo>
                  <a:pt x="247142" y="61594"/>
                </a:lnTo>
                <a:lnTo>
                  <a:pt x="249681" y="49149"/>
                </a:lnTo>
                <a:lnTo>
                  <a:pt x="237264" y="46679"/>
                </a:lnTo>
                <a:close/>
              </a:path>
              <a:path w="311150" h="90804">
                <a:moveTo>
                  <a:pt x="243458" y="15493"/>
                </a:moveTo>
                <a:lnTo>
                  <a:pt x="237264" y="46679"/>
                </a:lnTo>
                <a:lnTo>
                  <a:pt x="249681" y="49149"/>
                </a:lnTo>
                <a:lnTo>
                  <a:pt x="247142" y="61594"/>
                </a:lnTo>
                <a:lnTo>
                  <a:pt x="302763" y="61594"/>
                </a:lnTo>
                <a:lnTo>
                  <a:pt x="243458" y="15493"/>
                </a:lnTo>
                <a:close/>
              </a:path>
              <a:path w="311150" h="90804">
                <a:moveTo>
                  <a:pt x="2540" y="0"/>
                </a:moveTo>
                <a:lnTo>
                  <a:pt x="0" y="12445"/>
                </a:lnTo>
                <a:lnTo>
                  <a:pt x="234789" y="59138"/>
                </a:lnTo>
                <a:lnTo>
                  <a:pt x="237264" y="46679"/>
                </a:lnTo>
                <a:lnTo>
                  <a:pt x="25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8399398" y="4726178"/>
            <a:ext cx="312420" cy="140970"/>
          </a:xfrm>
          <a:custGeom>
            <a:avLst/>
            <a:gdLst/>
            <a:ahLst/>
            <a:cxnLst/>
            <a:rect l="l" t="t" r="r" b="b"/>
            <a:pathLst>
              <a:path w="312420" h="140970">
                <a:moveTo>
                  <a:pt x="239037" y="111293"/>
                </a:moveTo>
                <a:lnTo>
                  <a:pt x="226822" y="140589"/>
                </a:lnTo>
                <a:lnTo>
                  <a:pt x="311911" y="134747"/>
                </a:lnTo>
                <a:lnTo>
                  <a:pt x="295888" y="116205"/>
                </a:lnTo>
                <a:lnTo>
                  <a:pt x="250825" y="116205"/>
                </a:lnTo>
                <a:lnTo>
                  <a:pt x="239037" y="111293"/>
                </a:lnTo>
                <a:close/>
              </a:path>
              <a:path w="312420" h="140970">
                <a:moveTo>
                  <a:pt x="243902" y="99625"/>
                </a:moveTo>
                <a:lnTo>
                  <a:pt x="239037" y="111293"/>
                </a:lnTo>
                <a:lnTo>
                  <a:pt x="250825" y="116205"/>
                </a:lnTo>
                <a:lnTo>
                  <a:pt x="255650" y="104521"/>
                </a:lnTo>
                <a:lnTo>
                  <a:pt x="243902" y="99625"/>
                </a:lnTo>
                <a:close/>
              </a:path>
              <a:path w="312420" h="140970">
                <a:moveTo>
                  <a:pt x="256158" y="70231"/>
                </a:moveTo>
                <a:lnTo>
                  <a:pt x="243902" y="99625"/>
                </a:lnTo>
                <a:lnTo>
                  <a:pt x="255650" y="104521"/>
                </a:lnTo>
                <a:lnTo>
                  <a:pt x="250825" y="116205"/>
                </a:lnTo>
                <a:lnTo>
                  <a:pt x="295888" y="116205"/>
                </a:lnTo>
                <a:lnTo>
                  <a:pt x="256158" y="70231"/>
                </a:lnTo>
                <a:close/>
              </a:path>
              <a:path w="312420" h="140970">
                <a:moveTo>
                  <a:pt x="4825" y="0"/>
                </a:moveTo>
                <a:lnTo>
                  <a:pt x="0" y="11684"/>
                </a:lnTo>
                <a:lnTo>
                  <a:pt x="239037" y="111293"/>
                </a:lnTo>
                <a:lnTo>
                  <a:pt x="243902" y="99625"/>
                </a:lnTo>
                <a:lnTo>
                  <a:pt x="482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 descr=""/>
          <p:cNvGrpSpPr/>
          <p:nvPr/>
        </p:nvGrpSpPr>
        <p:grpSpPr>
          <a:xfrm>
            <a:off x="9044051" y="4926965"/>
            <a:ext cx="2261235" cy="222885"/>
            <a:chOff x="9044051" y="4926965"/>
            <a:chExt cx="2261235" cy="222885"/>
          </a:xfrm>
        </p:grpSpPr>
        <p:sp>
          <p:nvSpPr>
            <p:cNvPr id="77" name="object 77" descr=""/>
            <p:cNvSpPr/>
            <p:nvPr/>
          </p:nvSpPr>
          <p:spPr>
            <a:xfrm>
              <a:off x="9044051" y="4927600"/>
              <a:ext cx="310515" cy="78105"/>
            </a:xfrm>
            <a:custGeom>
              <a:avLst/>
              <a:gdLst/>
              <a:ahLst/>
              <a:cxnLst/>
              <a:rect l="l" t="t" r="r" b="b"/>
              <a:pathLst>
                <a:path w="310515" h="78104">
                  <a:moveTo>
                    <a:pt x="233981" y="31391"/>
                  </a:moveTo>
                  <a:lnTo>
                    <a:pt x="0" y="65024"/>
                  </a:lnTo>
                  <a:lnTo>
                    <a:pt x="1777" y="77597"/>
                  </a:lnTo>
                  <a:lnTo>
                    <a:pt x="235782" y="43978"/>
                  </a:lnTo>
                  <a:lnTo>
                    <a:pt x="233981" y="31391"/>
                  </a:lnTo>
                  <a:close/>
                </a:path>
                <a:path w="310515" h="78104">
                  <a:moveTo>
                    <a:pt x="306534" y="29591"/>
                  </a:moveTo>
                  <a:lnTo>
                    <a:pt x="246506" y="29591"/>
                  </a:lnTo>
                  <a:lnTo>
                    <a:pt x="248412" y="42163"/>
                  </a:lnTo>
                  <a:lnTo>
                    <a:pt x="235782" y="43978"/>
                  </a:lnTo>
                  <a:lnTo>
                    <a:pt x="240283" y="75437"/>
                  </a:lnTo>
                  <a:lnTo>
                    <a:pt x="306534" y="29591"/>
                  </a:lnTo>
                  <a:close/>
                </a:path>
                <a:path w="310515" h="78104">
                  <a:moveTo>
                    <a:pt x="246506" y="29591"/>
                  </a:moveTo>
                  <a:lnTo>
                    <a:pt x="233981" y="31391"/>
                  </a:lnTo>
                  <a:lnTo>
                    <a:pt x="235782" y="43978"/>
                  </a:lnTo>
                  <a:lnTo>
                    <a:pt x="248412" y="42163"/>
                  </a:lnTo>
                  <a:lnTo>
                    <a:pt x="246506" y="29591"/>
                  </a:lnTo>
                  <a:close/>
                </a:path>
                <a:path w="310515" h="78104">
                  <a:moveTo>
                    <a:pt x="229489" y="0"/>
                  </a:moveTo>
                  <a:lnTo>
                    <a:pt x="233981" y="31391"/>
                  </a:lnTo>
                  <a:lnTo>
                    <a:pt x="246506" y="29591"/>
                  </a:lnTo>
                  <a:lnTo>
                    <a:pt x="306534" y="29591"/>
                  </a:lnTo>
                  <a:lnTo>
                    <a:pt x="310388" y="26924"/>
                  </a:lnTo>
                  <a:lnTo>
                    <a:pt x="22948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688449" y="4926965"/>
              <a:ext cx="958215" cy="114300"/>
            </a:xfrm>
            <a:custGeom>
              <a:avLst/>
              <a:gdLst/>
              <a:ahLst/>
              <a:cxnLst/>
              <a:rect l="l" t="t" r="r" b="b"/>
              <a:pathLst>
                <a:path w="958215" h="114300">
                  <a:moveTo>
                    <a:pt x="310642" y="65913"/>
                  </a:moveTo>
                  <a:lnTo>
                    <a:pt x="303022" y="60071"/>
                  </a:lnTo>
                  <a:lnTo>
                    <a:pt x="242951" y="13970"/>
                  </a:lnTo>
                  <a:lnTo>
                    <a:pt x="236956" y="45224"/>
                  </a:lnTo>
                  <a:lnTo>
                    <a:pt x="2286" y="0"/>
                  </a:lnTo>
                  <a:lnTo>
                    <a:pt x="0" y="12446"/>
                  </a:lnTo>
                  <a:lnTo>
                    <a:pt x="234569" y="57683"/>
                  </a:lnTo>
                  <a:lnTo>
                    <a:pt x="228600" y="88900"/>
                  </a:lnTo>
                  <a:lnTo>
                    <a:pt x="310642" y="65913"/>
                  </a:lnTo>
                  <a:close/>
                </a:path>
                <a:path w="958215" h="114300">
                  <a:moveTo>
                    <a:pt x="958215" y="82804"/>
                  </a:moveTo>
                  <a:lnTo>
                    <a:pt x="885698" y="38227"/>
                  </a:lnTo>
                  <a:lnTo>
                    <a:pt x="882942" y="69900"/>
                  </a:lnTo>
                  <a:lnTo>
                    <a:pt x="638683" y="48641"/>
                  </a:lnTo>
                  <a:lnTo>
                    <a:pt x="637667" y="61341"/>
                  </a:lnTo>
                  <a:lnTo>
                    <a:pt x="881837" y="82600"/>
                  </a:lnTo>
                  <a:lnTo>
                    <a:pt x="879094" y="114173"/>
                  </a:lnTo>
                  <a:lnTo>
                    <a:pt x="955967" y="83693"/>
                  </a:lnTo>
                  <a:lnTo>
                    <a:pt x="958215" y="82804"/>
                  </a:lnTo>
                  <a:close/>
                </a:path>
              </a:pathLst>
            </a:custGeom>
            <a:solidFill>
              <a:srgbClr val="FF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0995660" y="5073396"/>
              <a:ext cx="309880" cy="76200"/>
            </a:xfrm>
            <a:custGeom>
              <a:avLst/>
              <a:gdLst/>
              <a:ahLst/>
              <a:cxnLst/>
              <a:rect l="l" t="t" r="r" b="b"/>
              <a:pathLst>
                <a:path w="309879" h="76200">
                  <a:moveTo>
                    <a:pt x="233299" y="0"/>
                  </a:moveTo>
                  <a:lnTo>
                    <a:pt x="233299" y="76199"/>
                  </a:lnTo>
                  <a:lnTo>
                    <a:pt x="296799" y="44449"/>
                  </a:lnTo>
                  <a:lnTo>
                    <a:pt x="245999" y="44449"/>
                  </a:lnTo>
                  <a:lnTo>
                    <a:pt x="245999" y="31749"/>
                  </a:lnTo>
                  <a:lnTo>
                    <a:pt x="296799" y="31749"/>
                  </a:lnTo>
                  <a:lnTo>
                    <a:pt x="233299" y="0"/>
                  </a:lnTo>
                  <a:close/>
                </a:path>
                <a:path w="309879" h="76200">
                  <a:moveTo>
                    <a:pt x="233299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233299" y="44449"/>
                  </a:lnTo>
                  <a:lnTo>
                    <a:pt x="233299" y="31749"/>
                  </a:lnTo>
                  <a:close/>
                </a:path>
                <a:path w="309879" h="76200">
                  <a:moveTo>
                    <a:pt x="296799" y="31749"/>
                  </a:moveTo>
                  <a:lnTo>
                    <a:pt x="245999" y="31749"/>
                  </a:lnTo>
                  <a:lnTo>
                    <a:pt x="245999" y="44449"/>
                  </a:lnTo>
                  <a:lnTo>
                    <a:pt x="296799" y="44449"/>
                  </a:lnTo>
                  <a:lnTo>
                    <a:pt x="309499" y="38099"/>
                  </a:lnTo>
                  <a:lnTo>
                    <a:pt x="296799" y="31749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6843648" y="4465065"/>
            <a:ext cx="3663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solidFill>
                  <a:srgbClr val="538235"/>
                </a:solidFill>
                <a:latin typeface="Calibri"/>
                <a:cs typeface="Calibri"/>
              </a:rPr>
              <a:t>+12</a:t>
            </a:r>
            <a:r>
              <a:rPr dirty="0" sz="1000" spc="-1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538235"/>
                </a:solidFill>
                <a:latin typeface="Calibri"/>
                <a:cs typeface="Calibri"/>
              </a:rPr>
              <a:t>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746745" y="4459985"/>
            <a:ext cx="2755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i="1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dirty="0" sz="1000" i="1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dirty="0" sz="1000" spc="-5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FF0000"/>
                </a:solidFill>
                <a:latin typeface="Calibri"/>
                <a:cs typeface="Calibri"/>
              </a:rPr>
              <a:t>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475598" y="4545838"/>
            <a:ext cx="2749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i="1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dirty="0" sz="1000" i="1">
                <a:solidFill>
                  <a:srgbClr val="C00000"/>
                </a:solidFill>
                <a:latin typeface="Calibri"/>
                <a:cs typeface="Calibri"/>
              </a:rPr>
              <a:t>7</a:t>
            </a:r>
            <a:r>
              <a:rPr dirty="0" sz="1000" spc="-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C00000"/>
                </a:solidFill>
                <a:latin typeface="Calibri"/>
                <a:cs typeface="Calibri"/>
              </a:rPr>
              <a:t>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947150" y="4742510"/>
            <a:ext cx="3009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solidFill>
                  <a:srgbClr val="92D050"/>
                </a:solidFill>
                <a:latin typeface="Calibri"/>
                <a:cs typeface="Calibri"/>
              </a:rPr>
              <a:t>+1</a:t>
            </a:r>
            <a:r>
              <a:rPr dirty="0" sz="1000" spc="-15" i="1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92D050"/>
                </a:solidFill>
                <a:latin typeface="Calibri"/>
                <a:cs typeface="Calibri"/>
              </a:rPr>
              <a:t>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9716389" y="4691888"/>
            <a:ext cx="2749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i="1">
                <a:solidFill>
                  <a:srgbClr val="FF8585"/>
                </a:solidFill>
                <a:latin typeface="Calibri"/>
                <a:cs typeface="Calibri"/>
              </a:rPr>
              <a:t>-</a:t>
            </a:r>
            <a:r>
              <a:rPr dirty="0" sz="1000" i="1">
                <a:solidFill>
                  <a:srgbClr val="FF8585"/>
                </a:solidFill>
                <a:latin typeface="Calibri"/>
                <a:cs typeface="Calibri"/>
              </a:rPr>
              <a:t>2</a:t>
            </a:r>
            <a:r>
              <a:rPr dirty="0" sz="1000" spc="-5" i="1">
                <a:solidFill>
                  <a:srgbClr val="FF8585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FF8585"/>
                </a:solidFill>
                <a:latin typeface="Calibri"/>
                <a:cs typeface="Calibri"/>
              </a:rPr>
              <a:t>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335768" y="4745228"/>
            <a:ext cx="2749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i="1">
                <a:solidFill>
                  <a:srgbClr val="FF8585"/>
                </a:solidFill>
                <a:latin typeface="Calibri"/>
                <a:cs typeface="Calibri"/>
              </a:rPr>
              <a:t>-</a:t>
            </a:r>
            <a:r>
              <a:rPr dirty="0" sz="1000" i="1">
                <a:solidFill>
                  <a:srgbClr val="FF8585"/>
                </a:solidFill>
                <a:latin typeface="Calibri"/>
                <a:cs typeface="Calibri"/>
              </a:rPr>
              <a:t>1</a:t>
            </a:r>
            <a:r>
              <a:rPr dirty="0" sz="1000" spc="-5" i="1">
                <a:solidFill>
                  <a:srgbClr val="FF8585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FF8585"/>
                </a:solidFill>
                <a:latin typeface="Calibri"/>
                <a:cs typeface="Calibri"/>
              </a:rPr>
              <a:t>pp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1033506" y="4870145"/>
            <a:ext cx="2368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dirty="0" sz="1000" spc="-2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35" i="1">
                <a:solidFill>
                  <a:srgbClr val="404040"/>
                </a:solidFill>
                <a:latin typeface="Calibri"/>
                <a:cs typeface="Calibri"/>
              </a:rPr>
              <a:t>pp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87" name="object 8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88" name="object 88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3.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427332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C00000"/>
                </a:solidFill>
              </a:rPr>
              <a:t>Nowa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wędrówka</a:t>
            </a:r>
            <a:r>
              <a:rPr dirty="0" spc="60">
                <a:solidFill>
                  <a:srgbClr val="C00000"/>
                </a:solidFill>
              </a:rPr>
              <a:t> </a:t>
            </a:r>
            <a:r>
              <a:rPr dirty="0" spc="45">
                <a:solidFill>
                  <a:srgbClr val="C00000"/>
                </a:solidFill>
              </a:rPr>
              <a:t>ludów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00000"/>
                </a:solidFill>
              </a:rPr>
              <a:t>Skutki</a:t>
            </a:r>
            <a:r>
              <a:rPr dirty="0" sz="1400" spc="-3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zmian</a:t>
            </a:r>
            <a:r>
              <a:rPr dirty="0" sz="1400" spc="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klimatu</a:t>
            </a:r>
            <a:r>
              <a:rPr dirty="0" sz="1400" spc="20">
                <a:solidFill>
                  <a:srgbClr val="000000"/>
                </a:solidFill>
              </a:rPr>
              <a:t> </a:t>
            </a:r>
            <a:r>
              <a:rPr dirty="0" sz="1400" spc="70">
                <a:solidFill>
                  <a:srgbClr val="000000"/>
                </a:solidFill>
              </a:rPr>
              <a:t>będą</a:t>
            </a:r>
            <a:r>
              <a:rPr dirty="0" sz="1400" spc="-2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koncentrować</a:t>
            </a:r>
            <a:r>
              <a:rPr dirty="0" sz="1400" spc="-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się</a:t>
            </a:r>
            <a:r>
              <a:rPr dirty="0" sz="1400" spc="1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tam,</a:t>
            </a:r>
            <a:r>
              <a:rPr dirty="0" sz="1400" spc="-40">
                <a:solidFill>
                  <a:srgbClr val="000000"/>
                </a:solidFill>
              </a:rPr>
              <a:t> </a:t>
            </a:r>
            <a:r>
              <a:rPr dirty="0" sz="1400" spc="60">
                <a:solidFill>
                  <a:srgbClr val="000000"/>
                </a:solidFill>
              </a:rPr>
              <a:t>gdzie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presja</a:t>
            </a:r>
            <a:r>
              <a:rPr dirty="0" sz="1400" spc="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demograficzna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już</a:t>
            </a:r>
            <a:r>
              <a:rPr dirty="0" sz="1400" spc="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teraz</a:t>
            </a:r>
            <a:r>
              <a:rPr dirty="0" sz="1400" spc="-1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jest</a:t>
            </a:r>
            <a:r>
              <a:rPr dirty="0" sz="1400">
                <a:solidFill>
                  <a:srgbClr val="000000"/>
                </a:solidFill>
              </a:rPr>
              <a:t> </a:t>
            </a:r>
            <a:r>
              <a:rPr dirty="0" sz="1400" spc="45">
                <a:solidFill>
                  <a:srgbClr val="000000"/>
                </a:solidFill>
              </a:rPr>
              <a:t>problemem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562762" y="6480149"/>
            <a:ext cx="114046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Bank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Światowy,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IPCC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006084" y="1175003"/>
            <a:ext cx="5706110" cy="2443480"/>
          </a:xfrm>
          <a:custGeom>
            <a:avLst/>
            <a:gdLst/>
            <a:ahLst/>
            <a:cxnLst/>
            <a:rect l="l" t="t" r="r" b="b"/>
            <a:pathLst>
              <a:path w="5706109" h="2443479">
                <a:moveTo>
                  <a:pt x="0" y="2442972"/>
                </a:moveTo>
                <a:lnTo>
                  <a:pt x="5705856" y="2442972"/>
                </a:lnTo>
                <a:lnTo>
                  <a:pt x="5705856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80059" y="1175003"/>
            <a:ext cx="5260975" cy="5096510"/>
          </a:xfrm>
          <a:custGeom>
            <a:avLst/>
            <a:gdLst/>
            <a:ahLst/>
            <a:cxnLst/>
            <a:rect l="l" t="t" r="r" b="b"/>
            <a:pathLst>
              <a:path w="5260975" h="5096510">
                <a:moveTo>
                  <a:pt x="0" y="5096256"/>
                </a:moveTo>
                <a:lnTo>
                  <a:pt x="5260848" y="5096256"/>
                </a:lnTo>
                <a:lnTo>
                  <a:pt x="5260848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33450" y="1324101"/>
            <a:ext cx="32588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Skutki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zmian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klimatu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istotne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punktu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widzenia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migracji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3450" y="1569466"/>
            <a:ext cx="470408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Pogorszenie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warunków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uwagi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temperatury,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wilgotności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obu,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skrajnych</a:t>
            </a:r>
            <a:r>
              <a:rPr dirty="0" sz="1000" spc="15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scenariuszach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5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poziomów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uniemożliwiających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funkcjonowanie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 spc="-25">
                <a:latin typeface="Calibri"/>
                <a:cs typeface="Calibri"/>
              </a:rPr>
              <a:t>bez</a:t>
            </a:r>
            <a:r>
              <a:rPr dirty="0" sz="1000" spc="-10">
                <a:latin typeface="Calibri"/>
                <a:cs typeface="Calibri"/>
              </a:rPr>
              <a:t> klimatyzacji.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50" y="2140966"/>
            <a:ext cx="47040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Zmiana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warunków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fizycznych: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pustynnienie,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zalewanie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terenów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nadmorskich,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osuwiska</a:t>
            </a:r>
            <a:endParaRPr sz="10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terenach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górskich.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3450" y="2560447"/>
            <a:ext cx="470471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Spadek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rolnictwa,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leśnictwa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rybołówstwa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negatywny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inne </a:t>
            </a:r>
            <a:r>
              <a:rPr dirty="0" sz="1000">
                <a:latin typeface="Calibri"/>
                <a:cs typeface="Calibri"/>
              </a:rPr>
              <a:t>istotne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sektory,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energetykę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turystykę.</a:t>
            </a:r>
            <a:r>
              <a:rPr dirty="0" sz="1000" spc="1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Dotyczy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190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średniej </a:t>
            </a:r>
            <a:r>
              <a:rPr dirty="0" sz="1000">
                <a:latin typeface="Calibri"/>
                <a:cs typeface="Calibri"/>
              </a:rPr>
              <a:t>produktywności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terenów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uprawnych,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zmienności,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tj.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większej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częstości </a:t>
            </a:r>
            <a:r>
              <a:rPr dirty="0" sz="1000">
                <a:latin typeface="Calibri"/>
                <a:cs typeface="Calibri"/>
              </a:rPr>
              <a:t>występowania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zjawisk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nieurodzaju,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struktury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wewnątrz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krajów </a:t>
            </a:r>
            <a:r>
              <a:rPr dirty="0" sz="1000">
                <a:latin typeface="Calibri"/>
                <a:cs typeface="Calibri"/>
              </a:rPr>
              <a:t>wymuszonej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zmiany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klimatu.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3450" y="3436747"/>
            <a:ext cx="47040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Spadek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dostępności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pitnej: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opady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rzadsze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bardziej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zmienne,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zasoby</a:t>
            </a:r>
            <a:endParaRPr sz="10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wody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pitnej 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lodowcach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 </a:t>
            </a:r>
            <a:r>
              <a:rPr dirty="0" sz="1000" spc="-10">
                <a:latin typeface="Calibri"/>
                <a:cs typeface="Calibri"/>
              </a:rPr>
              <a:t>zbiornikach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wodnych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 coraz </a:t>
            </a:r>
            <a:r>
              <a:rPr dirty="0" sz="1000" spc="-10">
                <a:latin typeface="Calibri"/>
                <a:cs typeface="Calibri"/>
              </a:rPr>
              <a:t>mniejsze.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3450" y="3856101"/>
            <a:ext cx="47047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częstotliwości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dotkliwości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ekstremalnych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zjawisk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pogodowych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katastrof naturalnych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(huraganów,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powodzi,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burz,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pożarów).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3450" y="4275201"/>
            <a:ext cx="47034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  <a:tab pos="751205" algn="l"/>
                <a:tab pos="1740535" algn="l"/>
                <a:tab pos="2329180" algn="l"/>
                <a:tab pos="2993390" algn="l"/>
                <a:tab pos="3606165" algn="l"/>
                <a:tab pos="3778250" algn="l"/>
                <a:tab pos="4364990" algn="l"/>
              </a:tabLst>
            </a:pPr>
            <a:r>
              <a:rPr dirty="0" sz="1000" spc="-10">
                <a:latin typeface="Calibri"/>
                <a:cs typeface="Calibri"/>
              </a:rPr>
              <a:t>Większe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niedopasowanie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rozkładu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światowej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populacji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rozkładu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miejsc najkorzystniejszych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funkcjonowania</a:t>
            </a:r>
            <a:r>
              <a:rPr dirty="0" sz="1000">
                <a:latin typeface="Calibri"/>
                <a:cs typeface="Calibri"/>
              </a:rPr>
              <a:t> człowieka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cywilizacji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ludzkiej.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3450" y="4730877"/>
            <a:ext cx="4587875" cy="1299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Wybrane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regiony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szczególnie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dotknięte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przez</a:t>
            </a:r>
            <a:r>
              <a:rPr dirty="0" sz="1100" spc="-5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negatywne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skutki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zmian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klimatu:</a:t>
            </a:r>
            <a:endParaRPr sz="11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1210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 spc="-10">
                <a:latin typeface="Calibri"/>
                <a:cs typeface="Calibri"/>
              </a:rPr>
              <a:t>Subkontynent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indyjski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 Azja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Płd.-Wschodnia</a:t>
            </a:r>
            <a:endParaRPr sz="10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Afryka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Subsaharyjska</a:t>
            </a:r>
            <a:endParaRPr sz="10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Ameryka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Płd.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centralna</a:t>
            </a:r>
            <a:endParaRPr sz="10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Azja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Wschodnia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Oceania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166992" y="1233042"/>
            <a:ext cx="30232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Piramidy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ludności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krajów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rozwiniętych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rozwijających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się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Mln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osób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158357" y="1613788"/>
            <a:ext cx="5361305" cy="1701164"/>
            <a:chOff x="6158357" y="1613788"/>
            <a:chExt cx="5361305" cy="1701164"/>
          </a:xfrm>
        </p:grpSpPr>
        <p:sp>
          <p:nvSpPr>
            <p:cNvPr id="20" name="object 20" descr=""/>
            <p:cNvSpPr/>
            <p:nvPr/>
          </p:nvSpPr>
          <p:spPr>
            <a:xfrm>
              <a:off x="6161532" y="1616963"/>
              <a:ext cx="5354955" cy="0"/>
            </a:xfrm>
            <a:custGeom>
              <a:avLst/>
              <a:gdLst/>
              <a:ahLst/>
              <a:cxnLst/>
              <a:rect l="l" t="t" r="r" b="b"/>
              <a:pathLst>
                <a:path w="5354955" h="0">
                  <a:moveTo>
                    <a:pt x="0" y="0"/>
                  </a:moveTo>
                  <a:lnTo>
                    <a:pt x="5354446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691884" y="2086609"/>
              <a:ext cx="746760" cy="1223010"/>
            </a:xfrm>
            <a:custGeom>
              <a:avLst/>
              <a:gdLst/>
              <a:ahLst/>
              <a:cxnLst/>
              <a:rect l="l" t="t" r="r" b="b"/>
              <a:pathLst>
                <a:path w="746759" h="1223010">
                  <a:moveTo>
                    <a:pt x="746760" y="0"/>
                  </a:moveTo>
                  <a:lnTo>
                    <a:pt x="736092" y="0"/>
                  </a:lnTo>
                  <a:lnTo>
                    <a:pt x="736092" y="60960"/>
                  </a:lnTo>
                  <a:lnTo>
                    <a:pt x="697992" y="60960"/>
                  </a:lnTo>
                  <a:lnTo>
                    <a:pt x="697992" y="121920"/>
                  </a:lnTo>
                  <a:lnTo>
                    <a:pt x="623316" y="121920"/>
                  </a:lnTo>
                  <a:lnTo>
                    <a:pt x="623316" y="184150"/>
                  </a:lnTo>
                  <a:lnTo>
                    <a:pt x="524256" y="184150"/>
                  </a:lnTo>
                  <a:lnTo>
                    <a:pt x="524256" y="245110"/>
                  </a:lnTo>
                  <a:lnTo>
                    <a:pt x="428244" y="245110"/>
                  </a:lnTo>
                  <a:lnTo>
                    <a:pt x="428244" y="306070"/>
                  </a:lnTo>
                  <a:lnTo>
                    <a:pt x="292608" y="306070"/>
                  </a:lnTo>
                  <a:lnTo>
                    <a:pt x="292608" y="367030"/>
                  </a:lnTo>
                  <a:lnTo>
                    <a:pt x="205740" y="367030"/>
                  </a:lnTo>
                  <a:lnTo>
                    <a:pt x="205740" y="427990"/>
                  </a:lnTo>
                  <a:lnTo>
                    <a:pt x="118872" y="427990"/>
                  </a:lnTo>
                  <a:lnTo>
                    <a:pt x="118872" y="488950"/>
                  </a:lnTo>
                  <a:lnTo>
                    <a:pt x="50292" y="488950"/>
                  </a:lnTo>
                  <a:lnTo>
                    <a:pt x="50292" y="549910"/>
                  </a:lnTo>
                  <a:lnTo>
                    <a:pt x="21336" y="549910"/>
                  </a:lnTo>
                  <a:lnTo>
                    <a:pt x="21336" y="610870"/>
                  </a:lnTo>
                  <a:lnTo>
                    <a:pt x="4572" y="610870"/>
                  </a:lnTo>
                  <a:lnTo>
                    <a:pt x="4572" y="734060"/>
                  </a:lnTo>
                  <a:lnTo>
                    <a:pt x="0" y="734060"/>
                  </a:lnTo>
                  <a:lnTo>
                    <a:pt x="0" y="795020"/>
                  </a:lnTo>
                  <a:lnTo>
                    <a:pt x="15240" y="795020"/>
                  </a:lnTo>
                  <a:lnTo>
                    <a:pt x="15240" y="855980"/>
                  </a:lnTo>
                  <a:lnTo>
                    <a:pt x="41148" y="855980"/>
                  </a:lnTo>
                  <a:lnTo>
                    <a:pt x="41148" y="916940"/>
                  </a:lnTo>
                  <a:lnTo>
                    <a:pt x="96012" y="916940"/>
                  </a:lnTo>
                  <a:lnTo>
                    <a:pt x="96012" y="977900"/>
                  </a:lnTo>
                  <a:lnTo>
                    <a:pt x="141732" y="977900"/>
                  </a:lnTo>
                  <a:lnTo>
                    <a:pt x="141732" y="1038860"/>
                  </a:lnTo>
                  <a:lnTo>
                    <a:pt x="137160" y="1038860"/>
                  </a:lnTo>
                  <a:lnTo>
                    <a:pt x="137160" y="1099820"/>
                  </a:lnTo>
                  <a:lnTo>
                    <a:pt x="152400" y="1099820"/>
                  </a:lnTo>
                  <a:lnTo>
                    <a:pt x="152400" y="1162050"/>
                  </a:lnTo>
                  <a:lnTo>
                    <a:pt x="188976" y="1162050"/>
                  </a:lnTo>
                  <a:lnTo>
                    <a:pt x="188976" y="1223010"/>
                  </a:lnTo>
                  <a:lnTo>
                    <a:pt x="746760" y="1223010"/>
                  </a:lnTo>
                  <a:lnTo>
                    <a:pt x="746760" y="1162050"/>
                  </a:lnTo>
                  <a:lnTo>
                    <a:pt x="746760" y="1099820"/>
                  </a:lnTo>
                  <a:lnTo>
                    <a:pt x="746760" y="60960"/>
                  </a:lnTo>
                  <a:lnTo>
                    <a:pt x="74676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438644" y="2025649"/>
              <a:ext cx="715010" cy="1283970"/>
            </a:xfrm>
            <a:custGeom>
              <a:avLst/>
              <a:gdLst/>
              <a:ahLst/>
              <a:cxnLst/>
              <a:rect l="l" t="t" r="r" b="b"/>
              <a:pathLst>
                <a:path w="715009" h="1283970">
                  <a:moveTo>
                    <a:pt x="714756" y="671830"/>
                  </a:moveTo>
                  <a:lnTo>
                    <a:pt x="711708" y="671830"/>
                  </a:lnTo>
                  <a:lnTo>
                    <a:pt x="711708" y="610870"/>
                  </a:lnTo>
                  <a:lnTo>
                    <a:pt x="702564" y="610870"/>
                  </a:lnTo>
                  <a:lnTo>
                    <a:pt x="702564" y="549910"/>
                  </a:lnTo>
                  <a:lnTo>
                    <a:pt x="656844" y="549910"/>
                  </a:lnTo>
                  <a:lnTo>
                    <a:pt x="656844" y="488950"/>
                  </a:lnTo>
                  <a:lnTo>
                    <a:pt x="594360" y="488950"/>
                  </a:lnTo>
                  <a:lnTo>
                    <a:pt x="594360" y="427990"/>
                  </a:lnTo>
                  <a:lnTo>
                    <a:pt x="524256" y="427990"/>
                  </a:lnTo>
                  <a:lnTo>
                    <a:pt x="524256" y="367030"/>
                  </a:lnTo>
                  <a:lnTo>
                    <a:pt x="396240" y="367030"/>
                  </a:lnTo>
                  <a:lnTo>
                    <a:pt x="396240" y="306070"/>
                  </a:lnTo>
                  <a:lnTo>
                    <a:pt x="312420" y="306070"/>
                  </a:lnTo>
                  <a:lnTo>
                    <a:pt x="312420" y="245110"/>
                  </a:lnTo>
                  <a:lnTo>
                    <a:pt x="210312" y="245110"/>
                  </a:lnTo>
                  <a:lnTo>
                    <a:pt x="210312" y="182880"/>
                  </a:lnTo>
                  <a:lnTo>
                    <a:pt x="105156" y="182880"/>
                  </a:lnTo>
                  <a:lnTo>
                    <a:pt x="105156" y="121920"/>
                  </a:lnTo>
                  <a:lnTo>
                    <a:pt x="33528" y="121920"/>
                  </a:lnTo>
                  <a:lnTo>
                    <a:pt x="33528" y="60960"/>
                  </a:lnTo>
                  <a:lnTo>
                    <a:pt x="6096" y="60960"/>
                  </a:lnTo>
                  <a:lnTo>
                    <a:pt x="6096" y="0"/>
                  </a:lnTo>
                  <a:lnTo>
                    <a:pt x="1587" y="0"/>
                  </a:lnTo>
                  <a:lnTo>
                    <a:pt x="1587" y="60960"/>
                  </a:lnTo>
                  <a:lnTo>
                    <a:pt x="0" y="60960"/>
                  </a:lnTo>
                  <a:lnTo>
                    <a:pt x="0" y="1283970"/>
                  </a:lnTo>
                  <a:lnTo>
                    <a:pt x="531876" y="1283970"/>
                  </a:lnTo>
                  <a:lnTo>
                    <a:pt x="531876" y="1223010"/>
                  </a:lnTo>
                  <a:lnTo>
                    <a:pt x="565404" y="1223010"/>
                  </a:lnTo>
                  <a:lnTo>
                    <a:pt x="565404" y="1160780"/>
                  </a:lnTo>
                  <a:lnTo>
                    <a:pt x="580644" y="1160780"/>
                  </a:lnTo>
                  <a:lnTo>
                    <a:pt x="580644" y="1099820"/>
                  </a:lnTo>
                  <a:lnTo>
                    <a:pt x="574548" y="1099820"/>
                  </a:lnTo>
                  <a:lnTo>
                    <a:pt x="574548" y="1038860"/>
                  </a:lnTo>
                  <a:lnTo>
                    <a:pt x="606552" y="1038860"/>
                  </a:lnTo>
                  <a:lnTo>
                    <a:pt x="606552" y="977900"/>
                  </a:lnTo>
                  <a:lnTo>
                    <a:pt x="656844" y="977900"/>
                  </a:lnTo>
                  <a:lnTo>
                    <a:pt x="656844" y="916940"/>
                  </a:lnTo>
                  <a:lnTo>
                    <a:pt x="684276" y="916940"/>
                  </a:lnTo>
                  <a:lnTo>
                    <a:pt x="684276" y="855980"/>
                  </a:lnTo>
                  <a:lnTo>
                    <a:pt x="701040" y="855980"/>
                  </a:lnTo>
                  <a:lnTo>
                    <a:pt x="701040" y="795020"/>
                  </a:lnTo>
                  <a:lnTo>
                    <a:pt x="702564" y="795020"/>
                  </a:lnTo>
                  <a:lnTo>
                    <a:pt x="702564" y="734060"/>
                  </a:lnTo>
                  <a:lnTo>
                    <a:pt x="714756" y="734060"/>
                  </a:lnTo>
                  <a:lnTo>
                    <a:pt x="714756" y="67183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427976" y="2086609"/>
              <a:ext cx="10795" cy="60960"/>
            </a:xfrm>
            <a:custGeom>
              <a:avLst/>
              <a:gdLst/>
              <a:ahLst/>
              <a:cxnLst/>
              <a:rect l="l" t="t" r="r" b="b"/>
              <a:pathLst>
                <a:path w="10795" h="60960">
                  <a:moveTo>
                    <a:pt x="0" y="60960"/>
                  </a:moveTo>
                  <a:lnTo>
                    <a:pt x="10668" y="6096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440231" y="2025650"/>
              <a:ext cx="5080" cy="60960"/>
            </a:xfrm>
            <a:custGeom>
              <a:avLst/>
              <a:gdLst/>
              <a:ahLst/>
              <a:cxnLst/>
              <a:rect l="l" t="t" r="r" b="b"/>
              <a:pathLst>
                <a:path w="5079" h="60960">
                  <a:moveTo>
                    <a:pt x="0" y="60959"/>
                  </a:moveTo>
                  <a:lnTo>
                    <a:pt x="4508" y="60959"/>
                  </a:lnTo>
                  <a:lnTo>
                    <a:pt x="4508" y="0"/>
                  </a:lnTo>
                  <a:lnTo>
                    <a:pt x="0" y="0"/>
                  </a:lnTo>
                  <a:lnTo>
                    <a:pt x="0" y="6095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742176" y="2086609"/>
              <a:ext cx="696595" cy="1223010"/>
            </a:xfrm>
            <a:custGeom>
              <a:avLst/>
              <a:gdLst/>
              <a:ahLst/>
              <a:cxnLst/>
              <a:rect l="l" t="t" r="r" b="b"/>
              <a:pathLst>
                <a:path w="696595" h="1223010">
                  <a:moveTo>
                    <a:pt x="696468" y="0"/>
                  </a:moveTo>
                  <a:lnTo>
                    <a:pt x="650748" y="0"/>
                  </a:lnTo>
                  <a:lnTo>
                    <a:pt x="650748" y="60960"/>
                  </a:lnTo>
                  <a:lnTo>
                    <a:pt x="539496" y="60960"/>
                  </a:lnTo>
                  <a:lnTo>
                    <a:pt x="539496" y="121920"/>
                  </a:lnTo>
                  <a:lnTo>
                    <a:pt x="379476" y="121920"/>
                  </a:lnTo>
                  <a:lnTo>
                    <a:pt x="379476" y="184150"/>
                  </a:lnTo>
                  <a:lnTo>
                    <a:pt x="240792" y="184150"/>
                  </a:lnTo>
                  <a:lnTo>
                    <a:pt x="240792" y="245110"/>
                  </a:lnTo>
                  <a:lnTo>
                    <a:pt x="143256" y="245110"/>
                  </a:lnTo>
                  <a:lnTo>
                    <a:pt x="143256" y="306070"/>
                  </a:lnTo>
                  <a:lnTo>
                    <a:pt x="83820" y="306070"/>
                  </a:lnTo>
                  <a:lnTo>
                    <a:pt x="83820" y="367030"/>
                  </a:lnTo>
                  <a:lnTo>
                    <a:pt x="36576" y="367030"/>
                  </a:lnTo>
                  <a:lnTo>
                    <a:pt x="36576" y="427990"/>
                  </a:lnTo>
                  <a:lnTo>
                    <a:pt x="13716" y="427990"/>
                  </a:lnTo>
                  <a:lnTo>
                    <a:pt x="13716" y="488950"/>
                  </a:lnTo>
                  <a:lnTo>
                    <a:pt x="0" y="488950"/>
                  </a:lnTo>
                  <a:lnTo>
                    <a:pt x="0" y="549910"/>
                  </a:lnTo>
                  <a:lnTo>
                    <a:pt x="9144" y="549910"/>
                  </a:lnTo>
                  <a:lnTo>
                    <a:pt x="9144" y="610870"/>
                  </a:lnTo>
                  <a:lnTo>
                    <a:pt x="28956" y="610870"/>
                  </a:lnTo>
                  <a:lnTo>
                    <a:pt x="28956" y="673100"/>
                  </a:lnTo>
                  <a:lnTo>
                    <a:pt x="12192" y="673100"/>
                  </a:lnTo>
                  <a:lnTo>
                    <a:pt x="12192" y="734060"/>
                  </a:lnTo>
                  <a:lnTo>
                    <a:pt x="22860" y="734060"/>
                  </a:lnTo>
                  <a:lnTo>
                    <a:pt x="22860" y="795020"/>
                  </a:lnTo>
                  <a:lnTo>
                    <a:pt x="59436" y="795020"/>
                  </a:lnTo>
                  <a:lnTo>
                    <a:pt x="59436" y="855980"/>
                  </a:lnTo>
                  <a:lnTo>
                    <a:pt x="109728" y="855980"/>
                  </a:lnTo>
                  <a:lnTo>
                    <a:pt x="109728" y="916940"/>
                  </a:lnTo>
                  <a:lnTo>
                    <a:pt x="141732" y="916940"/>
                  </a:lnTo>
                  <a:lnTo>
                    <a:pt x="141732" y="977900"/>
                  </a:lnTo>
                  <a:lnTo>
                    <a:pt x="160020" y="977900"/>
                  </a:lnTo>
                  <a:lnTo>
                    <a:pt x="160020" y="1038860"/>
                  </a:lnTo>
                  <a:lnTo>
                    <a:pt x="167640" y="1038860"/>
                  </a:lnTo>
                  <a:lnTo>
                    <a:pt x="167640" y="1099820"/>
                  </a:lnTo>
                  <a:lnTo>
                    <a:pt x="175260" y="1099820"/>
                  </a:lnTo>
                  <a:lnTo>
                    <a:pt x="175260" y="1162050"/>
                  </a:lnTo>
                  <a:lnTo>
                    <a:pt x="190500" y="1162050"/>
                  </a:lnTo>
                  <a:lnTo>
                    <a:pt x="190500" y="1223010"/>
                  </a:lnTo>
                  <a:lnTo>
                    <a:pt x="696468" y="1223010"/>
                  </a:lnTo>
                  <a:lnTo>
                    <a:pt x="696468" y="1162050"/>
                  </a:lnTo>
                  <a:lnTo>
                    <a:pt x="696468" y="1099820"/>
                  </a:lnTo>
                  <a:lnTo>
                    <a:pt x="696468" y="60960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006FC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742176" y="2025395"/>
              <a:ext cx="696595" cy="1285240"/>
            </a:xfrm>
            <a:custGeom>
              <a:avLst/>
              <a:gdLst/>
              <a:ahLst/>
              <a:cxnLst/>
              <a:rect l="l" t="t" r="r" b="b"/>
              <a:pathLst>
                <a:path w="696595" h="1285239">
                  <a:moveTo>
                    <a:pt x="190500" y="1284731"/>
                  </a:moveTo>
                  <a:lnTo>
                    <a:pt x="696468" y="1284731"/>
                  </a:lnTo>
                  <a:lnTo>
                    <a:pt x="696468" y="1223771"/>
                  </a:lnTo>
                  <a:lnTo>
                    <a:pt x="190500" y="1223771"/>
                  </a:lnTo>
                  <a:lnTo>
                    <a:pt x="190500" y="1284731"/>
                  </a:lnTo>
                  <a:close/>
                </a:path>
                <a:path w="696595" h="1285239">
                  <a:moveTo>
                    <a:pt x="175259" y="1223771"/>
                  </a:moveTo>
                  <a:lnTo>
                    <a:pt x="696468" y="1223771"/>
                  </a:lnTo>
                  <a:lnTo>
                    <a:pt x="696468" y="1161288"/>
                  </a:lnTo>
                  <a:lnTo>
                    <a:pt x="175259" y="1161288"/>
                  </a:lnTo>
                  <a:lnTo>
                    <a:pt x="175259" y="1223771"/>
                  </a:lnTo>
                  <a:close/>
                </a:path>
                <a:path w="696595" h="1285239">
                  <a:moveTo>
                    <a:pt x="167640" y="1161288"/>
                  </a:moveTo>
                  <a:lnTo>
                    <a:pt x="696468" y="1161288"/>
                  </a:lnTo>
                  <a:lnTo>
                    <a:pt x="696468" y="1100327"/>
                  </a:lnTo>
                  <a:lnTo>
                    <a:pt x="167640" y="1100327"/>
                  </a:lnTo>
                  <a:lnTo>
                    <a:pt x="167640" y="1161288"/>
                  </a:lnTo>
                  <a:close/>
                </a:path>
                <a:path w="696595" h="1285239">
                  <a:moveTo>
                    <a:pt x="160020" y="1100327"/>
                  </a:moveTo>
                  <a:lnTo>
                    <a:pt x="696468" y="1100327"/>
                  </a:lnTo>
                  <a:lnTo>
                    <a:pt x="696468" y="1039367"/>
                  </a:lnTo>
                  <a:lnTo>
                    <a:pt x="160020" y="1039367"/>
                  </a:lnTo>
                  <a:lnTo>
                    <a:pt x="160020" y="1100327"/>
                  </a:lnTo>
                  <a:close/>
                </a:path>
                <a:path w="696595" h="1285239">
                  <a:moveTo>
                    <a:pt x="141731" y="1039367"/>
                  </a:moveTo>
                  <a:lnTo>
                    <a:pt x="696468" y="1039367"/>
                  </a:lnTo>
                  <a:lnTo>
                    <a:pt x="696468" y="978407"/>
                  </a:lnTo>
                  <a:lnTo>
                    <a:pt x="141731" y="978407"/>
                  </a:lnTo>
                  <a:lnTo>
                    <a:pt x="141731" y="1039367"/>
                  </a:lnTo>
                  <a:close/>
                </a:path>
                <a:path w="696595" h="1285239">
                  <a:moveTo>
                    <a:pt x="109727" y="978407"/>
                  </a:moveTo>
                  <a:lnTo>
                    <a:pt x="696468" y="978407"/>
                  </a:lnTo>
                  <a:lnTo>
                    <a:pt x="696468" y="917448"/>
                  </a:lnTo>
                  <a:lnTo>
                    <a:pt x="109727" y="917448"/>
                  </a:lnTo>
                  <a:lnTo>
                    <a:pt x="109727" y="978407"/>
                  </a:lnTo>
                  <a:close/>
                </a:path>
                <a:path w="696595" h="1285239">
                  <a:moveTo>
                    <a:pt x="59435" y="917448"/>
                  </a:moveTo>
                  <a:lnTo>
                    <a:pt x="696468" y="917448"/>
                  </a:lnTo>
                  <a:lnTo>
                    <a:pt x="696468" y="856488"/>
                  </a:lnTo>
                  <a:lnTo>
                    <a:pt x="59435" y="856488"/>
                  </a:lnTo>
                  <a:lnTo>
                    <a:pt x="59435" y="917448"/>
                  </a:lnTo>
                  <a:close/>
                </a:path>
                <a:path w="696595" h="1285239">
                  <a:moveTo>
                    <a:pt x="22859" y="856488"/>
                  </a:moveTo>
                  <a:lnTo>
                    <a:pt x="696468" y="856488"/>
                  </a:lnTo>
                  <a:lnTo>
                    <a:pt x="696468" y="795527"/>
                  </a:lnTo>
                  <a:lnTo>
                    <a:pt x="22859" y="795527"/>
                  </a:lnTo>
                  <a:lnTo>
                    <a:pt x="22859" y="856488"/>
                  </a:lnTo>
                  <a:close/>
                </a:path>
                <a:path w="696595" h="1285239">
                  <a:moveTo>
                    <a:pt x="12192" y="795527"/>
                  </a:moveTo>
                  <a:lnTo>
                    <a:pt x="696468" y="795527"/>
                  </a:lnTo>
                  <a:lnTo>
                    <a:pt x="696468" y="734567"/>
                  </a:lnTo>
                  <a:lnTo>
                    <a:pt x="12192" y="734567"/>
                  </a:lnTo>
                  <a:lnTo>
                    <a:pt x="12192" y="795527"/>
                  </a:lnTo>
                  <a:close/>
                </a:path>
                <a:path w="696595" h="1285239">
                  <a:moveTo>
                    <a:pt x="28955" y="734567"/>
                  </a:moveTo>
                  <a:lnTo>
                    <a:pt x="696468" y="734567"/>
                  </a:lnTo>
                  <a:lnTo>
                    <a:pt x="696468" y="672083"/>
                  </a:lnTo>
                  <a:lnTo>
                    <a:pt x="28955" y="672083"/>
                  </a:lnTo>
                  <a:lnTo>
                    <a:pt x="28955" y="734567"/>
                  </a:lnTo>
                  <a:close/>
                </a:path>
                <a:path w="696595" h="1285239">
                  <a:moveTo>
                    <a:pt x="9144" y="672083"/>
                  </a:moveTo>
                  <a:lnTo>
                    <a:pt x="696468" y="672083"/>
                  </a:lnTo>
                  <a:lnTo>
                    <a:pt x="696468" y="611124"/>
                  </a:lnTo>
                  <a:lnTo>
                    <a:pt x="9144" y="611124"/>
                  </a:lnTo>
                  <a:lnTo>
                    <a:pt x="9144" y="672083"/>
                  </a:lnTo>
                  <a:close/>
                </a:path>
                <a:path w="696595" h="1285239">
                  <a:moveTo>
                    <a:pt x="0" y="611124"/>
                  </a:moveTo>
                  <a:lnTo>
                    <a:pt x="696468" y="611124"/>
                  </a:lnTo>
                  <a:lnTo>
                    <a:pt x="696468" y="550163"/>
                  </a:lnTo>
                  <a:lnTo>
                    <a:pt x="0" y="550163"/>
                  </a:lnTo>
                  <a:lnTo>
                    <a:pt x="0" y="611124"/>
                  </a:lnTo>
                  <a:close/>
                </a:path>
                <a:path w="696595" h="1285239">
                  <a:moveTo>
                    <a:pt x="13716" y="550163"/>
                  </a:moveTo>
                  <a:lnTo>
                    <a:pt x="696468" y="550163"/>
                  </a:lnTo>
                  <a:lnTo>
                    <a:pt x="696468" y="489203"/>
                  </a:lnTo>
                  <a:lnTo>
                    <a:pt x="13716" y="489203"/>
                  </a:lnTo>
                  <a:lnTo>
                    <a:pt x="13716" y="550163"/>
                  </a:lnTo>
                  <a:close/>
                </a:path>
                <a:path w="696595" h="1285239">
                  <a:moveTo>
                    <a:pt x="36575" y="489203"/>
                  </a:moveTo>
                  <a:lnTo>
                    <a:pt x="696468" y="489203"/>
                  </a:lnTo>
                  <a:lnTo>
                    <a:pt x="696468" y="428243"/>
                  </a:lnTo>
                  <a:lnTo>
                    <a:pt x="36575" y="428243"/>
                  </a:lnTo>
                  <a:lnTo>
                    <a:pt x="36575" y="489203"/>
                  </a:lnTo>
                  <a:close/>
                </a:path>
                <a:path w="696595" h="1285239">
                  <a:moveTo>
                    <a:pt x="83820" y="428243"/>
                  </a:moveTo>
                  <a:lnTo>
                    <a:pt x="696468" y="428243"/>
                  </a:lnTo>
                  <a:lnTo>
                    <a:pt x="696468" y="367283"/>
                  </a:lnTo>
                  <a:lnTo>
                    <a:pt x="83820" y="367283"/>
                  </a:lnTo>
                  <a:lnTo>
                    <a:pt x="83820" y="428243"/>
                  </a:lnTo>
                  <a:close/>
                </a:path>
                <a:path w="696595" h="1285239">
                  <a:moveTo>
                    <a:pt x="143255" y="367283"/>
                  </a:moveTo>
                  <a:lnTo>
                    <a:pt x="696468" y="367283"/>
                  </a:lnTo>
                  <a:lnTo>
                    <a:pt x="696468" y="306324"/>
                  </a:lnTo>
                  <a:lnTo>
                    <a:pt x="143255" y="306324"/>
                  </a:lnTo>
                  <a:lnTo>
                    <a:pt x="143255" y="367283"/>
                  </a:lnTo>
                  <a:close/>
                </a:path>
                <a:path w="696595" h="1285239">
                  <a:moveTo>
                    <a:pt x="240792" y="306324"/>
                  </a:moveTo>
                  <a:lnTo>
                    <a:pt x="696468" y="306324"/>
                  </a:lnTo>
                  <a:lnTo>
                    <a:pt x="696468" y="245363"/>
                  </a:lnTo>
                  <a:lnTo>
                    <a:pt x="240792" y="245363"/>
                  </a:lnTo>
                  <a:lnTo>
                    <a:pt x="240792" y="306324"/>
                  </a:lnTo>
                  <a:close/>
                </a:path>
                <a:path w="696595" h="1285239">
                  <a:moveTo>
                    <a:pt x="379475" y="245363"/>
                  </a:moveTo>
                  <a:lnTo>
                    <a:pt x="696468" y="245363"/>
                  </a:lnTo>
                  <a:lnTo>
                    <a:pt x="696468" y="182879"/>
                  </a:lnTo>
                  <a:lnTo>
                    <a:pt x="379475" y="182879"/>
                  </a:lnTo>
                  <a:lnTo>
                    <a:pt x="379475" y="245363"/>
                  </a:lnTo>
                  <a:close/>
                </a:path>
                <a:path w="696595" h="1285239">
                  <a:moveTo>
                    <a:pt x="539496" y="182879"/>
                  </a:moveTo>
                  <a:lnTo>
                    <a:pt x="696468" y="182879"/>
                  </a:lnTo>
                  <a:lnTo>
                    <a:pt x="696468" y="121919"/>
                  </a:lnTo>
                  <a:lnTo>
                    <a:pt x="539496" y="121919"/>
                  </a:lnTo>
                  <a:lnTo>
                    <a:pt x="539496" y="182879"/>
                  </a:lnTo>
                  <a:close/>
                </a:path>
                <a:path w="696595" h="1285239">
                  <a:moveTo>
                    <a:pt x="650748" y="121919"/>
                  </a:moveTo>
                  <a:lnTo>
                    <a:pt x="696468" y="121919"/>
                  </a:lnTo>
                  <a:lnTo>
                    <a:pt x="696468" y="60959"/>
                  </a:lnTo>
                  <a:lnTo>
                    <a:pt x="650748" y="60959"/>
                  </a:lnTo>
                  <a:lnTo>
                    <a:pt x="650748" y="121919"/>
                  </a:lnTo>
                  <a:close/>
                </a:path>
                <a:path w="696595" h="1285239">
                  <a:moveTo>
                    <a:pt x="688848" y="60959"/>
                  </a:moveTo>
                  <a:lnTo>
                    <a:pt x="696468" y="60959"/>
                  </a:lnTo>
                  <a:lnTo>
                    <a:pt x="696468" y="0"/>
                  </a:lnTo>
                  <a:lnTo>
                    <a:pt x="688848" y="0"/>
                  </a:lnTo>
                  <a:lnTo>
                    <a:pt x="688848" y="60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438644" y="2025649"/>
              <a:ext cx="680085" cy="1283970"/>
            </a:xfrm>
            <a:custGeom>
              <a:avLst/>
              <a:gdLst/>
              <a:ahLst/>
              <a:cxnLst/>
              <a:rect l="l" t="t" r="r" b="b"/>
              <a:pathLst>
                <a:path w="680084" h="1283970">
                  <a:moveTo>
                    <a:pt x="679704" y="549910"/>
                  </a:moveTo>
                  <a:lnTo>
                    <a:pt x="676656" y="549910"/>
                  </a:lnTo>
                  <a:lnTo>
                    <a:pt x="676656" y="488950"/>
                  </a:lnTo>
                  <a:lnTo>
                    <a:pt x="665988" y="488950"/>
                  </a:lnTo>
                  <a:lnTo>
                    <a:pt x="665988" y="427990"/>
                  </a:lnTo>
                  <a:lnTo>
                    <a:pt x="640080" y="427990"/>
                  </a:lnTo>
                  <a:lnTo>
                    <a:pt x="640080" y="367030"/>
                  </a:lnTo>
                  <a:lnTo>
                    <a:pt x="609600" y="367030"/>
                  </a:lnTo>
                  <a:lnTo>
                    <a:pt x="609600" y="306070"/>
                  </a:lnTo>
                  <a:lnTo>
                    <a:pt x="541020" y="306070"/>
                  </a:lnTo>
                  <a:lnTo>
                    <a:pt x="541020" y="245110"/>
                  </a:lnTo>
                  <a:lnTo>
                    <a:pt x="425196" y="245110"/>
                  </a:lnTo>
                  <a:lnTo>
                    <a:pt x="425196" y="182880"/>
                  </a:lnTo>
                  <a:lnTo>
                    <a:pt x="251460" y="182880"/>
                  </a:lnTo>
                  <a:lnTo>
                    <a:pt x="251460" y="121920"/>
                  </a:lnTo>
                  <a:lnTo>
                    <a:pt x="94488" y="121920"/>
                  </a:lnTo>
                  <a:lnTo>
                    <a:pt x="94488" y="60960"/>
                  </a:lnTo>
                  <a:lnTo>
                    <a:pt x="21336" y="6096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0" y="121920"/>
                  </a:lnTo>
                  <a:lnTo>
                    <a:pt x="0" y="1283970"/>
                  </a:lnTo>
                  <a:lnTo>
                    <a:pt x="481584" y="1283970"/>
                  </a:lnTo>
                  <a:lnTo>
                    <a:pt x="481584" y="1223010"/>
                  </a:lnTo>
                  <a:lnTo>
                    <a:pt x="496824" y="1223010"/>
                  </a:lnTo>
                  <a:lnTo>
                    <a:pt x="496824" y="1160780"/>
                  </a:lnTo>
                  <a:lnTo>
                    <a:pt x="502920" y="1160780"/>
                  </a:lnTo>
                  <a:lnTo>
                    <a:pt x="502920" y="1099820"/>
                  </a:lnTo>
                  <a:lnTo>
                    <a:pt x="512064" y="1099820"/>
                  </a:lnTo>
                  <a:lnTo>
                    <a:pt x="512064" y="1038860"/>
                  </a:lnTo>
                  <a:lnTo>
                    <a:pt x="530352" y="1038860"/>
                  </a:lnTo>
                  <a:lnTo>
                    <a:pt x="530352" y="977900"/>
                  </a:lnTo>
                  <a:lnTo>
                    <a:pt x="554736" y="977900"/>
                  </a:lnTo>
                  <a:lnTo>
                    <a:pt x="554736" y="916940"/>
                  </a:lnTo>
                  <a:lnTo>
                    <a:pt x="603504" y="916940"/>
                  </a:lnTo>
                  <a:lnTo>
                    <a:pt x="603504" y="855980"/>
                  </a:lnTo>
                  <a:lnTo>
                    <a:pt x="641604" y="855980"/>
                  </a:lnTo>
                  <a:lnTo>
                    <a:pt x="641604" y="795020"/>
                  </a:lnTo>
                  <a:lnTo>
                    <a:pt x="658368" y="795020"/>
                  </a:lnTo>
                  <a:lnTo>
                    <a:pt x="658368" y="734060"/>
                  </a:lnTo>
                  <a:lnTo>
                    <a:pt x="646176" y="734060"/>
                  </a:lnTo>
                  <a:lnTo>
                    <a:pt x="646176" y="671830"/>
                  </a:lnTo>
                  <a:lnTo>
                    <a:pt x="658368" y="671830"/>
                  </a:lnTo>
                  <a:lnTo>
                    <a:pt x="658368" y="610870"/>
                  </a:lnTo>
                  <a:lnTo>
                    <a:pt x="679704" y="610870"/>
                  </a:lnTo>
                  <a:lnTo>
                    <a:pt x="679704" y="549910"/>
                  </a:lnTo>
                  <a:close/>
                </a:path>
              </a:pathLst>
            </a:custGeom>
            <a:solidFill>
              <a:srgbClr val="C000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438644" y="2025395"/>
              <a:ext cx="680085" cy="1285240"/>
            </a:xfrm>
            <a:custGeom>
              <a:avLst/>
              <a:gdLst/>
              <a:ahLst/>
              <a:cxnLst/>
              <a:rect l="l" t="t" r="r" b="b"/>
              <a:pathLst>
                <a:path w="680084" h="1285239">
                  <a:moveTo>
                    <a:pt x="481583" y="1284731"/>
                  </a:moveTo>
                  <a:lnTo>
                    <a:pt x="0" y="1284731"/>
                  </a:lnTo>
                  <a:lnTo>
                    <a:pt x="0" y="1223771"/>
                  </a:lnTo>
                  <a:lnTo>
                    <a:pt x="481583" y="1223771"/>
                  </a:lnTo>
                  <a:lnTo>
                    <a:pt x="481583" y="1284731"/>
                  </a:lnTo>
                  <a:close/>
                </a:path>
                <a:path w="680084" h="1285239">
                  <a:moveTo>
                    <a:pt x="496824" y="1223771"/>
                  </a:moveTo>
                  <a:lnTo>
                    <a:pt x="0" y="1223771"/>
                  </a:lnTo>
                  <a:lnTo>
                    <a:pt x="0" y="1161288"/>
                  </a:lnTo>
                  <a:lnTo>
                    <a:pt x="496824" y="1161288"/>
                  </a:lnTo>
                  <a:lnTo>
                    <a:pt x="496824" y="1223771"/>
                  </a:lnTo>
                  <a:close/>
                </a:path>
                <a:path w="680084" h="1285239">
                  <a:moveTo>
                    <a:pt x="502920" y="1161288"/>
                  </a:moveTo>
                  <a:lnTo>
                    <a:pt x="0" y="1161288"/>
                  </a:lnTo>
                  <a:lnTo>
                    <a:pt x="0" y="1100327"/>
                  </a:lnTo>
                  <a:lnTo>
                    <a:pt x="502920" y="1100327"/>
                  </a:lnTo>
                  <a:lnTo>
                    <a:pt x="502920" y="1161288"/>
                  </a:lnTo>
                  <a:close/>
                </a:path>
                <a:path w="680084" h="1285239">
                  <a:moveTo>
                    <a:pt x="512063" y="1100327"/>
                  </a:moveTo>
                  <a:lnTo>
                    <a:pt x="0" y="1100327"/>
                  </a:lnTo>
                  <a:lnTo>
                    <a:pt x="0" y="1039367"/>
                  </a:lnTo>
                  <a:lnTo>
                    <a:pt x="512063" y="1039367"/>
                  </a:lnTo>
                  <a:lnTo>
                    <a:pt x="512063" y="1100327"/>
                  </a:lnTo>
                  <a:close/>
                </a:path>
                <a:path w="680084" h="1285239">
                  <a:moveTo>
                    <a:pt x="530351" y="1039367"/>
                  </a:moveTo>
                  <a:lnTo>
                    <a:pt x="0" y="1039367"/>
                  </a:lnTo>
                  <a:lnTo>
                    <a:pt x="0" y="978407"/>
                  </a:lnTo>
                  <a:lnTo>
                    <a:pt x="530351" y="978407"/>
                  </a:lnTo>
                  <a:lnTo>
                    <a:pt x="530351" y="1039367"/>
                  </a:lnTo>
                  <a:close/>
                </a:path>
                <a:path w="680084" h="1285239">
                  <a:moveTo>
                    <a:pt x="554735" y="978407"/>
                  </a:moveTo>
                  <a:lnTo>
                    <a:pt x="0" y="978407"/>
                  </a:lnTo>
                  <a:lnTo>
                    <a:pt x="0" y="917448"/>
                  </a:lnTo>
                  <a:lnTo>
                    <a:pt x="554735" y="917448"/>
                  </a:lnTo>
                  <a:lnTo>
                    <a:pt x="554735" y="978407"/>
                  </a:lnTo>
                  <a:close/>
                </a:path>
                <a:path w="680084" h="1285239">
                  <a:moveTo>
                    <a:pt x="603503" y="917448"/>
                  </a:moveTo>
                  <a:lnTo>
                    <a:pt x="0" y="917448"/>
                  </a:lnTo>
                  <a:lnTo>
                    <a:pt x="0" y="856488"/>
                  </a:lnTo>
                  <a:lnTo>
                    <a:pt x="603503" y="856488"/>
                  </a:lnTo>
                  <a:lnTo>
                    <a:pt x="603503" y="917448"/>
                  </a:lnTo>
                  <a:close/>
                </a:path>
                <a:path w="680084" h="1285239">
                  <a:moveTo>
                    <a:pt x="641603" y="856488"/>
                  </a:moveTo>
                  <a:lnTo>
                    <a:pt x="0" y="856488"/>
                  </a:lnTo>
                  <a:lnTo>
                    <a:pt x="0" y="795527"/>
                  </a:lnTo>
                  <a:lnTo>
                    <a:pt x="641603" y="795527"/>
                  </a:lnTo>
                  <a:lnTo>
                    <a:pt x="641603" y="856488"/>
                  </a:lnTo>
                  <a:close/>
                </a:path>
                <a:path w="680084" h="1285239">
                  <a:moveTo>
                    <a:pt x="658367" y="795527"/>
                  </a:moveTo>
                  <a:lnTo>
                    <a:pt x="0" y="795527"/>
                  </a:lnTo>
                  <a:lnTo>
                    <a:pt x="0" y="734567"/>
                  </a:lnTo>
                  <a:lnTo>
                    <a:pt x="658367" y="734567"/>
                  </a:lnTo>
                  <a:lnTo>
                    <a:pt x="658367" y="795527"/>
                  </a:lnTo>
                  <a:close/>
                </a:path>
                <a:path w="680084" h="1285239">
                  <a:moveTo>
                    <a:pt x="646176" y="734567"/>
                  </a:moveTo>
                  <a:lnTo>
                    <a:pt x="0" y="734567"/>
                  </a:lnTo>
                  <a:lnTo>
                    <a:pt x="0" y="672083"/>
                  </a:lnTo>
                  <a:lnTo>
                    <a:pt x="646176" y="672083"/>
                  </a:lnTo>
                  <a:lnTo>
                    <a:pt x="646176" y="734567"/>
                  </a:lnTo>
                  <a:close/>
                </a:path>
                <a:path w="680084" h="1285239">
                  <a:moveTo>
                    <a:pt x="658367" y="672083"/>
                  </a:moveTo>
                  <a:lnTo>
                    <a:pt x="0" y="672083"/>
                  </a:lnTo>
                  <a:lnTo>
                    <a:pt x="0" y="611124"/>
                  </a:lnTo>
                  <a:lnTo>
                    <a:pt x="658367" y="611124"/>
                  </a:lnTo>
                  <a:lnTo>
                    <a:pt x="658367" y="672083"/>
                  </a:lnTo>
                  <a:close/>
                </a:path>
                <a:path w="680084" h="1285239">
                  <a:moveTo>
                    <a:pt x="679703" y="611124"/>
                  </a:moveTo>
                  <a:lnTo>
                    <a:pt x="0" y="611124"/>
                  </a:lnTo>
                  <a:lnTo>
                    <a:pt x="0" y="550163"/>
                  </a:lnTo>
                  <a:lnTo>
                    <a:pt x="679703" y="550163"/>
                  </a:lnTo>
                  <a:lnTo>
                    <a:pt x="679703" y="611124"/>
                  </a:lnTo>
                  <a:close/>
                </a:path>
                <a:path w="680084" h="1285239">
                  <a:moveTo>
                    <a:pt x="676655" y="550163"/>
                  </a:moveTo>
                  <a:lnTo>
                    <a:pt x="0" y="550163"/>
                  </a:lnTo>
                  <a:lnTo>
                    <a:pt x="0" y="489203"/>
                  </a:lnTo>
                  <a:lnTo>
                    <a:pt x="676655" y="489203"/>
                  </a:lnTo>
                  <a:lnTo>
                    <a:pt x="676655" y="550163"/>
                  </a:lnTo>
                  <a:close/>
                </a:path>
                <a:path w="680084" h="1285239">
                  <a:moveTo>
                    <a:pt x="665987" y="489203"/>
                  </a:moveTo>
                  <a:lnTo>
                    <a:pt x="0" y="489203"/>
                  </a:lnTo>
                  <a:lnTo>
                    <a:pt x="0" y="428243"/>
                  </a:lnTo>
                  <a:lnTo>
                    <a:pt x="665987" y="428243"/>
                  </a:lnTo>
                  <a:lnTo>
                    <a:pt x="665987" y="489203"/>
                  </a:lnTo>
                  <a:close/>
                </a:path>
                <a:path w="680084" h="1285239">
                  <a:moveTo>
                    <a:pt x="640079" y="428243"/>
                  </a:moveTo>
                  <a:lnTo>
                    <a:pt x="0" y="428243"/>
                  </a:lnTo>
                  <a:lnTo>
                    <a:pt x="0" y="367283"/>
                  </a:lnTo>
                  <a:lnTo>
                    <a:pt x="640079" y="367283"/>
                  </a:lnTo>
                  <a:lnTo>
                    <a:pt x="640079" y="428243"/>
                  </a:lnTo>
                  <a:close/>
                </a:path>
                <a:path w="680084" h="1285239">
                  <a:moveTo>
                    <a:pt x="609600" y="367283"/>
                  </a:moveTo>
                  <a:lnTo>
                    <a:pt x="0" y="367283"/>
                  </a:lnTo>
                  <a:lnTo>
                    <a:pt x="0" y="306324"/>
                  </a:lnTo>
                  <a:lnTo>
                    <a:pt x="609600" y="306324"/>
                  </a:lnTo>
                  <a:lnTo>
                    <a:pt x="609600" y="367283"/>
                  </a:lnTo>
                  <a:close/>
                </a:path>
                <a:path w="680084" h="1285239">
                  <a:moveTo>
                    <a:pt x="541020" y="306324"/>
                  </a:moveTo>
                  <a:lnTo>
                    <a:pt x="0" y="306324"/>
                  </a:lnTo>
                  <a:lnTo>
                    <a:pt x="0" y="245363"/>
                  </a:lnTo>
                  <a:lnTo>
                    <a:pt x="541020" y="245363"/>
                  </a:lnTo>
                  <a:lnTo>
                    <a:pt x="541020" y="306324"/>
                  </a:lnTo>
                  <a:close/>
                </a:path>
                <a:path w="680084" h="1285239">
                  <a:moveTo>
                    <a:pt x="425196" y="245363"/>
                  </a:moveTo>
                  <a:lnTo>
                    <a:pt x="0" y="245363"/>
                  </a:lnTo>
                  <a:lnTo>
                    <a:pt x="0" y="182879"/>
                  </a:lnTo>
                  <a:lnTo>
                    <a:pt x="425196" y="182879"/>
                  </a:lnTo>
                  <a:lnTo>
                    <a:pt x="425196" y="245363"/>
                  </a:lnTo>
                  <a:close/>
                </a:path>
                <a:path w="680084" h="1285239">
                  <a:moveTo>
                    <a:pt x="251459" y="182879"/>
                  </a:moveTo>
                  <a:lnTo>
                    <a:pt x="0" y="182879"/>
                  </a:lnTo>
                  <a:lnTo>
                    <a:pt x="0" y="121919"/>
                  </a:lnTo>
                  <a:lnTo>
                    <a:pt x="251459" y="121919"/>
                  </a:lnTo>
                  <a:lnTo>
                    <a:pt x="251459" y="182879"/>
                  </a:lnTo>
                  <a:close/>
                </a:path>
                <a:path w="680084" h="1285239">
                  <a:moveTo>
                    <a:pt x="94487" y="121919"/>
                  </a:moveTo>
                  <a:lnTo>
                    <a:pt x="0" y="121919"/>
                  </a:lnTo>
                  <a:lnTo>
                    <a:pt x="0" y="60959"/>
                  </a:lnTo>
                  <a:lnTo>
                    <a:pt x="94487" y="60959"/>
                  </a:lnTo>
                  <a:lnTo>
                    <a:pt x="94487" y="121919"/>
                  </a:lnTo>
                  <a:close/>
                </a:path>
                <a:path w="680084" h="1285239">
                  <a:moveTo>
                    <a:pt x="21335" y="60959"/>
                  </a:moveTo>
                  <a:lnTo>
                    <a:pt x="0" y="60959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6095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438644" y="2025395"/>
              <a:ext cx="0" cy="1285240"/>
            </a:xfrm>
            <a:custGeom>
              <a:avLst/>
              <a:gdLst/>
              <a:ahLst/>
              <a:cxnLst/>
              <a:rect l="l" t="t" r="r" b="b"/>
              <a:pathLst>
                <a:path w="0" h="1285239">
                  <a:moveTo>
                    <a:pt x="0" y="1284731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679945" y="3416680"/>
            <a:ext cx="168275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848856" y="3416680"/>
            <a:ext cx="168275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30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018019" y="3416680"/>
            <a:ext cx="168275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186930" y="3416680"/>
            <a:ext cx="168275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180454" y="1953260"/>
            <a:ext cx="309880" cy="1400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ts val="108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100+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90-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94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80-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84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70-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74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60-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50-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40-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30-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10-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14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ts val="1080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0-</a:t>
            </a: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687311" y="2019109"/>
            <a:ext cx="4201795" cy="1574800"/>
            <a:chOff x="6687311" y="2019109"/>
            <a:chExt cx="4201795" cy="1574800"/>
          </a:xfrm>
        </p:grpSpPr>
        <p:sp>
          <p:nvSpPr>
            <p:cNvPr id="36" name="object 36" descr=""/>
            <p:cNvSpPr/>
            <p:nvPr/>
          </p:nvSpPr>
          <p:spPr>
            <a:xfrm>
              <a:off x="9328404" y="2208339"/>
              <a:ext cx="759460" cy="1099185"/>
            </a:xfrm>
            <a:custGeom>
              <a:avLst/>
              <a:gdLst/>
              <a:ahLst/>
              <a:cxnLst/>
              <a:rect l="l" t="t" r="r" b="b"/>
              <a:pathLst>
                <a:path w="759459" h="1099185">
                  <a:moveTo>
                    <a:pt x="758952" y="0"/>
                  </a:moveTo>
                  <a:lnTo>
                    <a:pt x="748284" y="0"/>
                  </a:lnTo>
                  <a:lnTo>
                    <a:pt x="748284" y="59880"/>
                  </a:lnTo>
                  <a:lnTo>
                    <a:pt x="729996" y="59880"/>
                  </a:lnTo>
                  <a:lnTo>
                    <a:pt x="729996" y="122110"/>
                  </a:lnTo>
                  <a:lnTo>
                    <a:pt x="705612" y="122110"/>
                  </a:lnTo>
                  <a:lnTo>
                    <a:pt x="705612" y="183070"/>
                  </a:lnTo>
                  <a:lnTo>
                    <a:pt x="667512" y="183070"/>
                  </a:lnTo>
                  <a:lnTo>
                    <a:pt x="667512" y="244030"/>
                  </a:lnTo>
                  <a:lnTo>
                    <a:pt x="617220" y="244030"/>
                  </a:lnTo>
                  <a:lnTo>
                    <a:pt x="617220" y="304990"/>
                  </a:lnTo>
                  <a:lnTo>
                    <a:pt x="565404" y="304990"/>
                  </a:lnTo>
                  <a:lnTo>
                    <a:pt x="565404" y="365950"/>
                  </a:lnTo>
                  <a:lnTo>
                    <a:pt x="518160" y="365950"/>
                  </a:lnTo>
                  <a:lnTo>
                    <a:pt x="518160" y="426910"/>
                  </a:lnTo>
                  <a:lnTo>
                    <a:pt x="469392" y="426910"/>
                  </a:lnTo>
                  <a:lnTo>
                    <a:pt x="469392" y="487870"/>
                  </a:lnTo>
                  <a:lnTo>
                    <a:pt x="417576" y="487870"/>
                  </a:lnTo>
                  <a:lnTo>
                    <a:pt x="417576" y="548830"/>
                  </a:lnTo>
                  <a:lnTo>
                    <a:pt x="362712" y="548830"/>
                  </a:lnTo>
                  <a:lnTo>
                    <a:pt x="362712" y="609790"/>
                  </a:lnTo>
                  <a:lnTo>
                    <a:pt x="298704" y="609790"/>
                  </a:lnTo>
                  <a:lnTo>
                    <a:pt x="298704" y="670750"/>
                  </a:lnTo>
                  <a:lnTo>
                    <a:pt x="246888" y="670750"/>
                  </a:lnTo>
                  <a:lnTo>
                    <a:pt x="246888" y="731710"/>
                  </a:lnTo>
                  <a:lnTo>
                    <a:pt x="201168" y="731710"/>
                  </a:lnTo>
                  <a:lnTo>
                    <a:pt x="201168" y="792670"/>
                  </a:lnTo>
                  <a:lnTo>
                    <a:pt x="155448" y="792670"/>
                  </a:lnTo>
                  <a:lnTo>
                    <a:pt x="155448" y="853630"/>
                  </a:lnTo>
                  <a:lnTo>
                    <a:pt x="102108" y="853630"/>
                  </a:lnTo>
                  <a:lnTo>
                    <a:pt x="102108" y="915860"/>
                  </a:lnTo>
                  <a:lnTo>
                    <a:pt x="60960" y="915860"/>
                  </a:lnTo>
                  <a:lnTo>
                    <a:pt x="60960" y="976820"/>
                  </a:lnTo>
                  <a:lnTo>
                    <a:pt x="22860" y="976820"/>
                  </a:lnTo>
                  <a:lnTo>
                    <a:pt x="22860" y="1037780"/>
                  </a:lnTo>
                  <a:lnTo>
                    <a:pt x="0" y="1037780"/>
                  </a:lnTo>
                  <a:lnTo>
                    <a:pt x="0" y="1098740"/>
                  </a:lnTo>
                  <a:lnTo>
                    <a:pt x="758952" y="1098740"/>
                  </a:lnTo>
                  <a:lnTo>
                    <a:pt x="758952" y="1037780"/>
                  </a:lnTo>
                  <a:lnTo>
                    <a:pt x="758952" y="976820"/>
                  </a:lnTo>
                  <a:lnTo>
                    <a:pt x="758952" y="59880"/>
                  </a:lnTo>
                  <a:lnTo>
                    <a:pt x="75895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087356" y="2147379"/>
              <a:ext cx="722630" cy="1160145"/>
            </a:xfrm>
            <a:custGeom>
              <a:avLst/>
              <a:gdLst/>
              <a:ahLst/>
              <a:cxnLst/>
              <a:rect l="l" t="t" r="r" b="b"/>
              <a:pathLst>
                <a:path w="722629" h="1160145">
                  <a:moveTo>
                    <a:pt x="722376" y="1098740"/>
                  </a:moveTo>
                  <a:lnTo>
                    <a:pt x="697992" y="1098740"/>
                  </a:lnTo>
                  <a:lnTo>
                    <a:pt x="697992" y="1037780"/>
                  </a:lnTo>
                  <a:lnTo>
                    <a:pt x="661416" y="1037780"/>
                  </a:lnTo>
                  <a:lnTo>
                    <a:pt x="661416" y="976820"/>
                  </a:lnTo>
                  <a:lnTo>
                    <a:pt x="621792" y="976820"/>
                  </a:lnTo>
                  <a:lnTo>
                    <a:pt x="621792" y="914590"/>
                  </a:lnTo>
                  <a:lnTo>
                    <a:pt x="574548" y="914590"/>
                  </a:lnTo>
                  <a:lnTo>
                    <a:pt x="574548" y="853630"/>
                  </a:lnTo>
                  <a:lnTo>
                    <a:pt x="536448" y="853630"/>
                  </a:lnTo>
                  <a:lnTo>
                    <a:pt x="536448" y="792670"/>
                  </a:lnTo>
                  <a:lnTo>
                    <a:pt x="498348" y="792670"/>
                  </a:lnTo>
                  <a:lnTo>
                    <a:pt x="498348" y="731710"/>
                  </a:lnTo>
                  <a:lnTo>
                    <a:pt x="449580" y="731710"/>
                  </a:lnTo>
                  <a:lnTo>
                    <a:pt x="449580" y="670750"/>
                  </a:lnTo>
                  <a:lnTo>
                    <a:pt x="387096" y="670750"/>
                  </a:lnTo>
                  <a:lnTo>
                    <a:pt x="387096" y="609790"/>
                  </a:lnTo>
                  <a:lnTo>
                    <a:pt x="336804" y="609790"/>
                  </a:lnTo>
                  <a:lnTo>
                    <a:pt x="336804" y="548830"/>
                  </a:lnTo>
                  <a:lnTo>
                    <a:pt x="291084" y="548830"/>
                  </a:lnTo>
                  <a:lnTo>
                    <a:pt x="291084" y="487870"/>
                  </a:lnTo>
                  <a:lnTo>
                    <a:pt x="248412" y="487870"/>
                  </a:lnTo>
                  <a:lnTo>
                    <a:pt x="248412" y="426910"/>
                  </a:lnTo>
                  <a:lnTo>
                    <a:pt x="204216" y="426910"/>
                  </a:lnTo>
                  <a:lnTo>
                    <a:pt x="204216" y="365950"/>
                  </a:lnTo>
                  <a:lnTo>
                    <a:pt x="155448" y="365950"/>
                  </a:lnTo>
                  <a:lnTo>
                    <a:pt x="155448" y="304990"/>
                  </a:lnTo>
                  <a:lnTo>
                    <a:pt x="106680" y="304990"/>
                  </a:lnTo>
                  <a:lnTo>
                    <a:pt x="106680" y="244030"/>
                  </a:lnTo>
                  <a:lnTo>
                    <a:pt x="68580" y="244030"/>
                  </a:lnTo>
                  <a:lnTo>
                    <a:pt x="68580" y="183070"/>
                  </a:lnTo>
                  <a:lnTo>
                    <a:pt x="42672" y="183070"/>
                  </a:lnTo>
                  <a:lnTo>
                    <a:pt x="42672" y="120840"/>
                  </a:lnTo>
                  <a:lnTo>
                    <a:pt x="18288" y="120840"/>
                  </a:lnTo>
                  <a:lnTo>
                    <a:pt x="18288" y="59880"/>
                  </a:lnTo>
                  <a:lnTo>
                    <a:pt x="6096" y="59880"/>
                  </a:lnTo>
                  <a:lnTo>
                    <a:pt x="6096" y="0"/>
                  </a:lnTo>
                  <a:lnTo>
                    <a:pt x="1587" y="0"/>
                  </a:lnTo>
                  <a:lnTo>
                    <a:pt x="1587" y="59880"/>
                  </a:lnTo>
                  <a:lnTo>
                    <a:pt x="0" y="59880"/>
                  </a:lnTo>
                  <a:lnTo>
                    <a:pt x="0" y="1159700"/>
                  </a:lnTo>
                  <a:lnTo>
                    <a:pt x="722376" y="1159700"/>
                  </a:lnTo>
                  <a:lnTo>
                    <a:pt x="722376" y="109874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259824" y="2207259"/>
              <a:ext cx="828040" cy="1099820"/>
            </a:xfrm>
            <a:custGeom>
              <a:avLst/>
              <a:gdLst/>
              <a:ahLst/>
              <a:cxnLst/>
              <a:rect l="l" t="t" r="r" b="b"/>
              <a:pathLst>
                <a:path w="828040" h="1099820">
                  <a:moveTo>
                    <a:pt x="827532" y="0"/>
                  </a:moveTo>
                  <a:lnTo>
                    <a:pt x="781812" y="0"/>
                  </a:lnTo>
                  <a:lnTo>
                    <a:pt x="781812" y="60960"/>
                  </a:lnTo>
                  <a:lnTo>
                    <a:pt x="729996" y="60960"/>
                  </a:lnTo>
                  <a:lnTo>
                    <a:pt x="729996" y="123190"/>
                  </a:lnTo>
                  <a:lnTo>
                    <a:pt x="659892" y="123190"/>
                  </a:lnTo>
                  <a:lnTo>
                    <a:pt x="659892" y="184150"/>
                  </a:lnTo>
                  <a:lnTo>
                    <a:pt x="579120" y="184150"/>
                  </a:lnTo>
                  <a:lnTo>
                    <a:pt x="579120" y="245110"/>
                  </a:lnTo>
                  <a:lnTo>
                    <a:pt x="490728" y="245110"/>
                  </a:lnTo>
                  <a:lnTo>
                    <a:pt x="490728" y="306070"/>
                  </a:lnTo>
                  <a:lnTo>
                    <a:pt x="416052" y="306070"/>
                  </a:lnTo>
                  <a:lnTo>
                    <a:pt x="416052" y="367030"/>
                  </a:lnTo>
                  <a:lnTo>
                    <a:pt x="352044" y="367030"/>
                  </a:lnTo>
                  <a:lnTo>
                    <a:pt x="352044" y="427990"/>
                  </a:lnTo>
                  <a:lnTo>
                    <a:pt x="295656" y="427990"/>
                  </a:lnTo>
                  <a:lnTo>
                    <a:pt x="295656" y="488950"/>
                  </a:lnTo>
                  <a:lnTo>
                    <a:pt x="236220" y="488950"/>
                  </a:lnTo>
                  <a:lnTo>
                    <a:pt x="236220" y="549910"/>
                  </a:lnTo>
                  <a:lnTo>
                    <a:pt x="185928" y="549910"/>
                  </a:lnTo>
                  <a:lnTo>
                    <a:pt x="185928" y="610870"/>
                  </a:lnTo>
                  <a:lnTo>
                    <a:pt x="143256" y="610870"/>
                  </a:lnTo>
                  <a:lnTo>
                    <a:pt x="143256" y="671830"/>
                  </a:lnTo>
                  <a:lnTo>
                    <a:pt x="118872" y="671830"/>
                  </a:lnTo>
                  <a:lnTo>
                    <a:pt x="118872" y="732790"/>
                  </a:lnTo>
                  <a:lnTo>
                    <a:pt x="96012" y="732790"/>
                  </a:lnTo>
                  <a:lnTo>
                    <a:pt x="96012" y="793750"/>
                  </a:lnTo>
                  <a:lnTo>
                    <a:pt x="65532" y="793750"/>
                  </a:lnTo>
                  <a:lnTo>
                    <a:pt x="65532" y="854710"/>
                  </a:lnTo>
                  <a:lnTo>
                    <a:pt x="38100" y="854710"/>
                  </a:lnTo>
                  <a:lnTo>
                    <a:pt x="38100" y="916940"/>
                  </a:lnTo>
                  <a:lnTo>
                    <a:pt x="19812" y="916940"/>
                  </a:lnTo>
                  <a:lnTo>
                    <a:pt x="19812" y="977900"/>
                  </a:lnTo>
                  <a:lnTo>
                    <a:pt x="9144" y="977900"/>
                  </a:lnTo>
                  <a:lnTo>
                    <a:pt x="9144" y="1038860"/>
                  </a:lnTo>
                  <a:lnTo>
                    <a:pt x="0" y="1038860"/>
                  </a:lnTo>
                  <a:lnTo>
                    <a:pt x="0" y="1099820"/>
                  </a:lnTo>
                  <a:lnTo>
                    <a:pt x="827532" y="1099820"/>
                  </a:lnTo>
                  <a:lnTo>
                    <a:pt x="827532" y="1038860"/>
                  </a:lnTo>
                  <a:lnTo>
                    <a:pt x="827532" y="977900"/>
                  </a:lnTo>
                  <a:lnTo>
                    <a:pt x="827532" y="60960"/>
                  </a:lnTo>
                  <a:lnTo>
                    <a:pt x="827532" y="0"/>
                  </a:lnTo>
                  <a:close/>
                </a:path>
              </a:pathLst>
            </a:custGeom>
            <a:solidFill>
              <a:srgbClr val="006FC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259823" y="2023872"/>
              <a:ext cx="828040" cy="1283335"/>
            </a:xfrm>
            <a:custGeom>
              <a:avLst/>
              <a:gdLst/>
              <a:ahLst/>
              <a:cxnLst/>
              <a:rect l="l" t="t" r="r" b="b"/>
              <a:pathLst>
                <a:path w="828040" h="1283335">
                  <a:moveTo>
                    <a:pt x="0" y="1283207"/>
                  </a:moveTo>
                  <a:lnTo>
                    <a:pt x="827531" y="1283207"/>
                  </a:lnTo>
                  <a:lnTo>
                    <a:pt x="827531" y="1222248"/>
                  </a:lnTo>
                  <a:lnTo>
                    <a:pt x="0" y="1222248"/>
                  </a:lnTo>
                  <a:lnTo>
                    <a:pt x="0" y="1283207"/>
                  </a:lnTo>
                  <a:close/>
                </a:path>
                <a:path w="828040" h="1283335">
                  <a:moveTo>
                    <a:pt x="9144" y="1222248"/>
                  </a:moveTo>
                  <a:lnTo>
                    <a:pt x="827531" y="1222248"/>
                  </a:lnTo>
                  <a:lnTo>
                    <a:pt x="827531" y="1161288"/>
                  </a:lnTo>
                  <a:lnTo>
                    <a:pt x="9144" y="1161288"/>
                  </a:lnTo>
                  <a:lnTo>
                    <a:pt x="9144" y="1222248"/>
                  </a:lnTo>
                  <a:close/>
                </a:path>
                <a:path w="828040" h="1283335">
                  <a:moveTo>
                    <a:pt x="19811" y="1161288"/>
                  </a:moveTo>
                  <a:lnTo>
                    <a:pt x="827531" y="1161288"/>
                  </a:lnTo>
                  <a:lnTo>
                    <a:pt x="827531" y="1100327"/>
                  </a:lnTo>
                  <a:lnTo>
                    <a:pt x="19811" y="1100327"/>
                  </a:lnTo>
                  <a:lnTo>
                    <a:pt x="19811" y="1161288"/>
                  </a:lnTo>
                  <a:close/>
                </a:path>
                <a:path w="828040" h="1283335">
                  <a:moveTo>
                    <a:pt x="38100" y="1100327"/>
                  </a:moveTo>
                  <a:lnTo>
                    <a:pt x="827531" y="1100327"/>
                  </a:lnTo>
                  <a:lnTo>
                    <a:pt x="827531" y="1037843"/>
                  </a:lnTo>
                  <a:lnTo>
                    <a:pt x="38100" y="1037843"/>
                  </a:lnTo>
                  <a:lnTo>
                    <a:pt x="38100" y="1100327"/>
                  </a:lnTo>
                  <a:close/>
                </a:path>
                <a:path w="828040" h="1283335">
                  <a:moveTo>
                    <a:pt x="65531" y="1037843"/>
                  </a:moveTo>
                  <a:lnTo>
                    <a:pt x="827531" y="1037843"/>
                  </a:lnTo>
                  <a:lnTo>
                    <a:pt x="827531" y="976883"/>
                  </a:lnTo>
                  <a:lnTo>
                    <a:pt x="65531" y="976883"/>
                  </a:lnTo>
                  <a:lnTo>
                    <a:pt x="65531" y="1037843"/>
                  </a:lnTo>
                  <a:close/>
                </a:path>
                <a:path w="828040" h="1283335">
                  <a:moveTo>
                    <a:pt x="96011" y="976883"/>
                  </a:moveTo>
                  <a:lnTo>
                    <a:pt x="827531" y="976883"/>
                  </a:lnTo>
                  <a:lnTo>
                    <a:pt x="827531" y="915924"/>
                  </a:lnTo>
                  <a:lnTo>
                    <a:pt x="96011" y="915924"/>
                  </a:lnTo>
                  <a:lnTo>
                    <a:pt x="96011" y="976883"/>
                  </a:lnTo>
                  <a:close/>
                </a:path>
                <a:path w="828040" h="1283335">
                  <a:moveTo>
                    <a:pt x="118872" y="915924"/>
                  </a:moveTo>
                  <a:lnTo>
                    <a:pt x="827531" y="915924"/>
                  </a:lnTo>
                  <a:lnTo>
                    <a:pt x="827531" y="854963"/>
                  </a:lnTo>
                  <a:lnTo>
                    <a:pt x="118872" y="854963"/>
                  </a:lnTo>
                  <a:lnTo>
                    <a:pt x="118872" y="915924"/>
                  </a:lnTo>
                  <a:close/>
                </a:path>
                <a:path w="828040" h="1283335">
                  <a:moveTo>
                    <a:pt x="143255" y="854963"/>
                  </a:moveTo>
                  <a:lnTo>
                    <a:pt x="827531" y="854963"/>
                  </a:lnTo>
                  <a:lnTo>
                    <a:pt x="827531" y="794003"/>
                  </a:lnTo>
                  <a:lnTo>
                    <a:pt x="143255" y="794003"/>
                  </a:lnTo>
                  <a:lnTo>
                    <a:pt x="143255" y="854963"/>
                  </a:lnTo>
                  <a:close/>
                </a:path>
                <a:path w="828040" h="1283335">
                  <a:moveTo>
                    <a:pt x="185927" y="794003"/>
                  </a:moveTo>
                  <a:lnTo>
                    <a:pt x="827531" y="794003"/>
                  </a:lnTo>
                  <a:lnTo>
                    <a:pt x="827531" y="733043"/>
                  </a:lnTo>
                  <a:lnTo>
                    <a:pt x="185927" y="733043"/>
                  </a:lnTo>
                  <a:lnTo>
                    <a:pt x="185927" y="794003"/>
                  </a:lnTo>
                  <a:close/>
                </a:path>
                <a:path w="828040" h="1283335">
                  <a:moveTo>
                    <a:pt x="236220" y="733043"/>
                  </a:moveTo>
                  <a:lnTo>
                    <a:pt x="827531" y="733043"/>
                  </a:lnTo>
                  <a:lnTo>
                    <a:pt x="827531" y="672083"/>
                  </a:lnTo>
                  <a:lnTo>
                    <a:pt x="236220" y="672083"/>
                  </a:lnTo>
                  <a:lnTo>
                    <a:pt x="236220" y="733043"/>
                  </a:lnTo>
                  <a:close/>
                </a:path>
                <a:path w="828040" h="1283335">
                  <a:moveTo>
                    <a:pt x="295655" y="672083"/>
                  </a:moveTo>
                  <a:lnTo>
                    <a:pt x="827531" y="672083"/>
                  </a:lnTo>
                  <a:lnTo>
                    <a:pt x="827531" y="611124"/>
                  </a:lnTo>
                  <a:lnTo>
                    <a:pt x="295655" y="611124"/>
                  </a:lnTo>
                  <a:lnTo>
                    <a:pt x="295655" y="672083"/>
                  </a:lnTo>
                  <a:close/>
                </a:path>
                <a:path w="828040" h="1283335">
                  <a:moveTo>
                    <a:pt x="352044" y="611124"/>
                  </a:moveTo>
                  <a:lnTo>
                    <a:pt x="827531" y="611124"/>
                  </a:lnTo>
                  <a:lnTo>
                    <a:pt x="827531" y="550163"/>
                  </a:lnTo>
                  <a:lnTo>
                    <a:pt x="352044" y="550163"/>
                  </a:lnTo>
                  <a:lnTo>
                    <a:pt x="352044" y="611124"/>
                  </a:lnTo>
                  <a:close/>
                </a:path>
                <a:path w="828040" h="1283335">
                  <a:moveTo>
                    <a:pt x="416051" y="550163"/>
                  </a:moveTo>
                  <a:lnTo>
                    <a:pt x="827531" y="550163"/>
                  </a:lnTo>
                  <a:lnTo>
                    <a:pt x="827531" y="489203"/>
                  </a:lnTo>
                  <a:lnTo>
                    <a:pt x="416051" y="489203"/>
                  </a:lnTo>
                  <a:lnTo>
                    <a:pt x="416051" y="550163"/>
                  </a:lnTo>
                  <a:close/>
                </a:path>
                <a:path w="828040" h="1283335">
                  <a:moveTo>
                    <a:pt x="490727" y="489203"/>
                  </a:moveTo>
                  <a:lnTo>
                    <a:pt x="827531" y="489203"/>
                  </a:lnTo>
                  <a:lnTo>
                    <a:pt x="827531" y="428243"/>
                  </a:lnTo>
                  <a:lnTo>
                    <a:pt x="490727" y="428243"/>
                  </a:lnTo>
                  <a:lnTo>
                    <a:pt x="490727" y="489203"/>
                  </a:lnTo>
                  <a:close/>
                </a:path>
                <a:path w="828040" h="1283335">
                  <a:moveTo>
                    <a:pt x="579120" y="428243"/>
                  </a:moveTo>
                  <a:lnTo>
                    <a:pt x="827531" y="428243"/>
                  </a:lnTo>
                  <a:lnTo>
                    <a:pt x="827531" y="367283"/>
                  </a:lnTo>
                  <a:lnTo>
                    <a:pt x="579120" y="367283"/>
                  </a:lnTo>
                  <a:lnTo>
                    <a:pt x="579120" y="428243"/>
                  </a:lnTo>
                  <a:close/>
                </a:path>
                <a:path w="828040" h="1283335">
                  <a:moveTo>
                    <a:pt x="659892" y="367283"/>
                  </a:moveTo>
                  <a:lnTo>
                    <a:pt x="827531" y="367283"/>
                  </a:lnTo>
                  <a:lnTo>
                    <a:pt x="827531" y="306324"/>
                  </a:lnTo>
                  <a:lnTo>
                    <a:pt x="659892" y="306324"/>
                  </a:lnTo>
                  <a:lnTo>
                    <a:pt x="659892" y="367283"/>
                  </a:lnTo>
                  <a:close/>
                </a:path>
                <a:path w="828040" h="1283335">
                  <a:moveTo>
                    <a:pt x="729996" y="306324"/>
                  </a:moveTo>
                  <a:lnTo>
                    <a:pt x="827531" y="306324"/>
                  </a:lnTo>
                  <a:lnTo>
                    <a:pt x="827531" y="243839"/>
                  </a:lnTo>
                  <a:lnTo>
                    <a:pt x="729996" y="243839"/>
                  </a:lnTo>
                  <a:lnTo>
                    <a:pt x="729996" y="306324"/>
                  </a:lnTo>
                  <a:close/>
                </a:path>
                <a:path w="828040" h="1283335">
                  <a:moveTo>
                    <a:pt x="781811" y="243839"/>
                  </a:moveTo>
                  <a:lnTo>
                    <a:pt x="827531" y="243839"/>
                  </a:lnTo>
                  <a:lnTo>
                    <a:pt x="827531" y="182879"/>
                  </a:lnTo>
                  <a:lnTo>
                    <a:pt x="781811" y="182879"/>
                  </a:lnTo>
                  <a:lnTo>
                    <a:pt x="781811" y="243839"/>
                  </a:lnTo>
                  <a:close/>
                </a:path>
                <a:path w="828040" h="1283335">
                  <a:moveTo>
                    <a:pt x="812292" y="182879"/>
                  </a:moveTo>
                  <a:lnTo>
                    <a:pt x="827531" y="182879"/>
                  </a:lnTo>
                  <a:lnTo>
                    <a:pt x="827531" y="121919"/>
                  </a:lnTo>
                  <a:lnTo>
                    <a:pt x="812292" y="121919"/>
                  </a:lnTo>
                  <a:lnTo>
                    <a:pt x="812292" y="182879"/>
                  </a:lnTo>
                  <a:close/>
                </a:path>
                <a:path w="828040" h="1283335">
                  <a:moveTo>
                    <a:pt x="824483" y="121919"/>
                  </a:moveTo>
                  <a:lnTo>
                    <a:pt x="827531" y="121919"/>
                  </a:lnTo>
                  <a:lnTo>
                    <a:pt x="827531" y="60960"/>
                  </a:lnTo>
                  <a:lnTo>
                    <a:pt x="824483" y="60960"/>
                  </a:lnTo>
                  <a:lnTo>
                    <a:pt x="824483" y="121919"/>
                  </a:lnTo>
                  <a:close/>
                </a:path>
                <a:path w="828040" h="1283335">
                  <a:moveTo>
                    <a:pt x="826007" y="60960"/>
                  </a:moveTo>
                  <a:lnTo>
                    <a:pt x="827531" y="60960"/>
                  </a:lnTo>
                  <a:lnTo>
                    <a:pt x="827531" y="0"/>
                  </a:lnTo>
                  <a:lnTo>
                    <a:pt x="826007" y="0"/>
                  </a:lnTo>
                  <a:lnTo>
                    <a:pt x="826007" y="609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087356" y="2146299"/>
              <a:ext cx="800100" cy="1160780"/>
            </a:xfrm>
            <a:custGeom>
              <a:avLst/>
              <a:gdLst/>
              <a:ahLst/>
              <a:cxnLst/>
              <a:rect l="l" t="t" r="r" b="b"/>
              <a:pathLst>
                <a:path w="800100" h="1160779">
                  <a:moveTo>
                    <a:pt x="800100" y="1099820"/>
                  </a:moveTo>
                  <a:lnTo>
                    <a:pt x="790956" y="1099820"/>
                  </a:lnTo>
                  <a:lnTo>
                    <a:pt x="790956" y="1038860"/>
                  </a:lnTo>
                  <a:lnTo>
                    <a:pt x="780288" y="1038860"/>
                  </a:lnTo>
                  <a:lnTo>
                    <a:pt x="780288" y="977900"/>
                  </a:lnTo>
                  <a:lnTo>
                    <a:pt x="763524" y="977900"/>
                  </a:lnTo>
                  <a:lnTo>
                    <a:pt x="763524" y="915670"/>
                  </a:lnTo>
                  <a:lnTo>
                    <a:pt x="737616" y="915670"/>
                  </a:lnTo>
                  <a:lnTo>
                    <a:pt x="737616" y="854710"/>
                  </a:lnTo>
                  <a:lnTo>
                    <a:pt x="707136" y="854710"/>
                  </a:lnTo>
                  <a:lnTo>
                    <a:pt x="707136" y="793750"/>
                  </a:lnTo>
                  <a:lnTo>
                    <a:pt x="684276" y="793750"/>
                  </a:lnTo>
                  <a:lnTo>
                    <a:pt x="684276" y="732790"/>
                  </a:lnTo>
                  <a:lnTo>
                    <a:pt x="661416" y="732790"/>
                  </a:lnTo>
                  <a:lnTo>
                    <a:pt x="661416" y="671830"/>
                  </a:lnTo>
                  <a:lnTo>
                    <a:pt x="621792" y="671830"/>
                  </a:lnTo>
                  <a:lnTo>
                    <a:pt x="621792" y="610870"/>
                  </a:lnTo>
                  <a:lnTo>
                    <a:pt x="577596" y="610870"/>
                  </a:lnTo>
                  <a:lnTo>
                    <a:pt x="577596" y="549910"/>
                  </a:lnTo>
                  <a:lnTo>
                    <a:pt x="525780" y="549910"/>
                  </a:lnTo>
                  <a:lnTo>
                    <a:pt x="525780" y="488950"/>
                  </a:lnTo>
                  <a:lnTo>
                    <a:pt x="481584" y="488950"/>
                  </a:lnTo>
                  <a:lnTo>
                    <a:pt x="481584" y="427990"/>
                  </a:lnTo>
                  <a:lnTo>
                    <a:pt x="432816" y="427990"/>
                  </a:lnTo>
                  <a:lnTo>
                    <a:pt x="432816" y="367030"/>
                  </a:lnTo>
                  <a:lnTo>
                    <a:pt x="365760" y="367030"/>
                  </a:lnTo>
                  <a:lnTo>
                    <a:pt x="365760" y="306070"/>
                  </a:lnTo>
                  <a:lnTo>
                    <a:pt x="283464" y="306070"/>
                  </a:lnTo>
                  <a:lnTo>
                    <a:pt x="283464" y="245110"/>
                  </a:lnTo>
                  <a:lnTo>
                    <a:pt x="207264" y="245110"/>
                  </a:lnTo>
                  <a:lnTo>
                    <a:pt x="207264" y="184150"/>
                  </a:lnTo>
                  <a:lnTo>
                    <a:pt x="132588" y="184150"/>
                  </a:lnTo>
                  <a:lnTo>
                    <a:pt x="132588" y="121920"/>
                  </a:lnTo>
                  <a:lnTo>
                    <a:pt x="70104" y="121920"/>
                  </a:lnTo>
                  <a:lnTo>
                    <a:pt x="70104" y="60960"/>
                  </a:lnTo>
                  <a:lnTo>
                    <a:pt x="27432" y="6096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0" y="121920"/>
                  </a:lnTo>
                  <a:lnTo>
                    <a:pt x="0" y="1160780"/>
                  </a:lnTo>
                  <a:lnTo>
                    <a:pt x="800100" y="1160780"/>
                  </a:lnTo>
                  <a:lnTo>
                    <a:pt x="800100" y="1099820"/>
                  </a:lnTo>
                  <a:close/>
                </a:path>
              </a:pathLst>
            </a:custGeom>
            <a:solidFill>
              <a:srgbClr val="C000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087355" y="2023872"/>
              <a:ext cx="800100" cy="1283335"/>
            </a:xfrm>
            <a:custGeom>
              <a:avLst/>
              <a:gdLst/>
              <a:ahLst/>
              <a:cxnLst/>
              <a:rect l="l" t="t" r="r" b="b"/>
              <a:pathLst>
                <a:path w="800100" h="1283335">
                  <a:moveTo>
                    <a:pt x="800100" y="1283207"/>
                  </a:moveTo>
                  <a:lnTo>
                    <a:pt x="0" y="1283207"/>
                  </a:lnTo>
                  <a:lnTo>
                    <a:pt x="0" y="1222248"/>
                  </a:lnTo>
                  <a:lnTo>
                    <a:pt x="800100" y="1222248"/>
                  </a:lnTo>
                  <a:lnTo>
                    <a:pt x="800100" y="1283207"/>
                  </a:lnTo>
                  <a:close/>
                </a:path>
                <a:path w="800100" h="1283335">
                  <a:moveTo>
                    <a:pt x="790955" y="1222248"/>
                  </a:moveTo>
                  <a:lnTo>
                    <a:pt x="0" y="1222248"/>
                  </a:lnTo>
                  <a:lnTo>
                    <a:pt x="0" y="1161288"/>
                  </a:lnTo>
                  <a:lnTo>
                    <a:pt x="790955" y="1161288"/>
                  </a:lnTo>
                  <a:lnTo>
                    <a:pt x="790955" y="1222248"/>
                  </a:lnTo>
                  <a:close/>
                </a:path>
                <a:path w="800100" h="1283335">
                  <a:moveTo>
                    <a:pt x="780288" y="1161288"/>
                  </a:moveTo>
                  <a:lnTo>
                    <a:pt x="0" y="1161288"/>
                  </a:lnTo>
                  <a:lnTo>
                    <a:pt x="0" y="1100327"/>
                  </a:lnTo>
                  <a:lnTo>
                    <a:pt x="780288" y="1100327"/>
                  </a:lnTo>
                  <a:lnTo>
                    <a:pt x="780288" y="1161288"/>
                  </a:lnTo>
                  <a:close/>
                </a:path>
                <a:path w="800100" h="1283335">
                  <a:moveTo>
                    <a:pt x="763524" y="1100327"/>
                  </a:moveTo>
                  <a:lnTo>
                    <a:pt x="0" y="1100327"/>
                  </a:lnTo>
                  <a:lnTo>
                    <a:pt x="0" y="1037843"/>
                  </a:lnTo>
                  <a:lnTo>
                    <a:pt x="763524" y="1037843"/>
                  </a:lnTo>
                  <a:lnTo>
                    <a:pt x="763524" y="1100327"/>
                  </a:lnTo>
                  <a:close/>
                </a:path>
                <a:path w="800100" h="1283335">
                  <a:moveTo>
                    <a:pt x="737616" y="1037843"/>
                  </a:moveTo>
                  <a:lnTo>
                    <a:pt x="0" y="1037843"/>
                  </a:lnTo>
                  <a:lnTo>
                    <a:pt x="0" y="976883"/>
                  </a:lnTo>
                  <a:lnTo>
                    <a:pt x="737616" y="976883"/>
                  </a:lnTo>
                  <a:lnTo>
                    <a:pt x="737616" y="1037843"/>
                  </a:lnTo>
                  <a:close/>
                </a:path>
                <a:path w="800100" h="1283335">
                  <a:moveTo>
                    <a:pt x="707136" y="976883"/>
                  </a:moveTo>
                  <a:lnTo>
                    <a:pt x="0" y="976883"/>
                  </a:lnTo>
                  <a:lnTo>
                    <a:pt x="0" y="915924"/>
                  </a:lnTo>
                  <a:lnTo>
                    <a:pt x="707136" y="915924"/>
                  </a:lnTo>
                  <a:lnTo>
                    <a:pt x="707136" y="976883"/>
                  </a:lnTo>
                  <a:close/>
                </a:path>
                <a:path w="800100" h="1283335">
                  <a:moveTo>
                    <a:pt x="684276" y="915924"/>
                  </a:moveTo>
                  <a:lnTo>
                    <a:pt x="0" y="915924"/>
                  </a:lnTo>
                  <a:lnTo>
                    <a:pt x="0" y="854963"/>
                  </a:lnTo>
                  <a:lnTo>
                    <a:pt x="684276" y="854963"/>
                  </a:lnTo>
                  <a:lnTo>
                    <a:pt x="684276" y="915924"/>
                  </a:lnTo>
                  <a:close/>
                </a:path>
                <a:path w="800100" h="1283335">
                  <a:moveTo>
                    <a:pt x="661416" y="854963"/>
                  </a:moveTo>
                  <a:lnTo>
                    <a:pt x="0" y="854963"/>
                  </a:lnTo>
                  <a:lnTo>
                    <a:pt x="0" y="794003"/>
                  </a:lnTo>
                  <a:lnTo>
                    <a:pt x="661416" y="794003"/>
                  </a:lnTo>
                  <a:lnTo>
                    <a:pt x="661416" y="854963"/>
                  </a:lnTo>
                  <a:close/>
                </a:path>
                <a:path w="800100" h="1283335">
                  <a:moveTo>
                    <a:pt x="621792" y="794003"/>
                  </a:moveTo>
                  <a:lnTo>
                    <a:pt x="0" y="794003"/>
                  </a:lnTo>
                  <a:lnTo>
                    <a:pt x="0" y="733043"/>
                  </a:lnTo>
                  <a:lnTo>
                    <a:pt x="621792" y="733043"/>
                  </a:lnTo>
                  <a:lnTo>
                    <a:pt x="621792" y="794003"/>
                  </a:lnTo>
                  <a:close/>
                </a:path>
                <a:path w="800100" h="1283335">
                  <a:moveTo>
                    <a:pt x="577596" y="733043"/>
                  </a:moveTo>
                  <a:lnTo>
                    <a:pt x="0" y="733043"/>
                  </a:lnTo>
                  <a:lnTo>
                    <a:pt x="0" y="672083"/>
                  </a:lnTo>
                  <a:lnTo>
                    <a:pt x="577596" y="672083"/>
                  </a:lnTo>
                  <a:lnTo>
                    <a:pt x="577596" y="733043"/>
                  </a:lnTo>
                  <a:close/>
                </a:path>
                <a:path w="800100" h="1283335">
                  <a:moveTo>
                    <a:pt x="525779" y="672083"/>
                  </a:moveTo>
                  <a:lnTo>
                    <a:pt x="0" y="672083"/>
                  </a:lnTo>
                  <a:lnTo>
                    <a:pt x="0" y="611124"/>
                  </a:lnTo>
                  <a:lnTo>
                    <a:pt x="525779" y="611124"/>
                  </a:lnTo>
                  <a:lnTo>
                    <a:pt x="525779" y="672083"/>
                  </a:lnTo>
                  <a:close/>
                </a:path>
                <a:path w="800100" h="1283335">
                  <a:moveTo>
                    <a:pt x="481584" y="611124"/>
                  </a:moveTo>
                  <a:lnTo>
                    <a:pt x="0" y="611124"/>
                  </a:lnTo>
                  <a:lnTo>
                    <a:pt x="0" y="550163"/>
                  </a:lnTo>
                  <a:lnTo>
                    <a:pt x="481584" y="550163"/>
                  </a:lnTo>
                  <a:lnTo>
                    <a:pt x="481584" y="611124"/>
                  </a:lnTo>
                  <a:close/>
                </a:path>
                <a:path w="800100" h="1283335">
                  <a:moveTo>
                    <a:pt x="432816" y="550163"/>
                  </a:moveTo>
                  <a:lnTo>
                    <a:pt x="0" y="550163"/>
                  </a:lnTo>
                  <a:lnTo>
                    <a:pt x="0" y="489203"/>
                  </a:lnTo>
                  <a:lnTo>
                    <a:pt x="432816" y="489203"/>
                  </a:lnTo>
                  <a:lnTo>
                    <a:pt x="432816" y="550163"/>
                  </a:lnTo>
                  <a:close/>
                </a:path>
                <a:path w="800100" h="1283335">
                  <a:moveTo>
                    <a:pt x="365760" y="489203"/>
                  </a:moveTo>
                  <a:lnTo>
                    <a:pt x="0" y="489203"/>
                  </a:lnTo>
                  <a:lnTo>
                    <a:pt x="0" y="428243"/>
                  </a:lnTo>
                  <a:lnTo>
                    <a:pt x="365760" y="428243"/>
                  </a:lnTo>
                  <a:lnTo>
                    <a:pt x="365760" y="489203"/>
                  </a:lnTo>
                  <a:close/>
                </a:path>
                <a:path w="800100" h="1283335">
                  <a:moveTo>
                    <a:pt x="283464" y="428243"/>
                  </a:moveTo>
                  <a:lnTo>
                    <a:pt x="0" y="428243"/>
                  </a:lnTo>
                  <a:lnTo>
                    <a:pt x="0" y="367283"/>
                  </a:lnTo>
                  <a:lnTo>
                    <a:pt x="283464" y="367283"/>
                  </a:lnTo>
                  <a:lnTo>
                    <a:pt x="283464" y="428243"/>
                  </a:lnTo>
                  <a:close/>
                </a:path>
                <a:path w="800100" h="1283335">
                  <a:moveTo>
                    <a:pt x="207264" y="367283"/>
                  </a:moveTo>
                  <a:lnTo>
                    <a:pt x="0" y="367283"/>
                  </a:lnTo>
                  <a:lnTo>
                    <a:pt x="0" y="306324"/>
                  </a:lnTo>
                  <a:lnTo>
                    <a:pt x="207264" y="306324"/>
                  </a:lnTo>
                  <a:lnTo>
                    <a:pt x="207264" y="367283"/>
                  </a:lnTo>
                  <a:close/>
                </a:path>
                <a:path w="800100" h="1283335">
                  <a:moveTo>
                    <a:pt x="132588" y="306324"/>
                  </a:moveTo>
                  <a:lnTo>
                    <a:pt x="0" y="306324"/>
                  </a:lnTo>
                  <a:lnTo>
                    <a:pt x="0" y="243839"/>
                  </a:lnTo>
                  <a:lnTo>
                    <a:pt x="132588" y="243839"/>
                  </a:lnTo>
                  <a:lnTo>
                    <a:pt x="132588" y="306324"/>
                  </a:lnTo>
                  <a:close/>
                </a:path>
                <a:path w="800100" h="1283335">
                  <a:moveTo>
                    <a:pt x="70103" y="243839"/>
                  </a:moveTo>
                  <a:lnTo>
                    <a:pt x="0" y="243839"/>
                  </a:lnTo>
                  <a:lnTo>
                    <a:pt x="0" y="182879"/>
                  </a:lnTo>
                  <a:lnTo>
                    <a:pt x="70103" y="182879"/>
                  </a:lnTo>
                  <a:lnTo>
                    <a:pt x="70103" y="243839"/>
                  </a:lnTo>
                  <a:close/>
                </a:path>
                <a:path w="800100" h="1283335">
                  <a:moveTo>
                    <a:pt x="27432" y="182879"/>
                  </a:moveTo>
                  <a:lnTo>
                    <a:pt x="0" y="182879"/>
                  </a:lnTo>
                  <a:lnTo>
                    <a:pt x="0" y="121919"/>
                  </a:lnTo>
                  <a:lnTo>
                    <a:pt x="27432" y="121919"/>
                  </a:lnTo>
                  <a:lnTo>
                    <a:pt x="27432" y="182879"/>
                  </a:lnTo>
                  <a:close/>
                </a:path>
                <a:path w="800100" h="1283335">
                  <a:moveTo>
                    <a:pt x="7620" y="121919"/>
                  </a:moveTo>
                  <a:lnTo>
                    <a:pt x="0" y="121919"/>
                  </a:lnTo>
                  <a:lnTo>
                    <a:pt x="0" y="60960"/>
                  </a:lnTo>
                  <a:lnTo>
                    <a:pt x="7620" y="60960"/>
                  </a:lnTo>
                  <a:lnTo>
                    <a:pt x="7620" y="121919"/>
                  </a:lnTo>
                  <a:close/>
                </a:path>
                <a:path w="800100" h="1283335">
                  <a:moveTo>
                    <a:pt x="0" y="60960"/>
                  </a:moveTo>
                  <a:lnTo>
                    <a:pt x="1524" y="60960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609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087355" y="2023872"/>
              <a:ext cx="0" cy="1283335"/>
            </a:xfrm>
            <a:custGeom>
              <a:avLst/>
              <a:gdLst/>
              <a:ahLst/>
              <a:cxnLst/>
              <a:rect l="l" t="t" r="r" b="b"/>
              <a:pathLst>
                <a:path w="0" h="1283335">
                  <a:moveTo>
                    <a:pt x="0" y="1283207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687312" y="3343655"/>
              <a:ext cx="704215" cy="250190"/>
            </a:xfrm>
            <a:custGeom>
              <a:avLst/>
              <a:gdLst/>
              <a:ahLst/>
              <a:cxnLst/>
              <a:rect l="l" t="t" r="r" b="b"/>
              <a:pathLst>
                <a:path w="704215" h="250189">
                  <a:moveTo>
                    <a:pt x="704088" y="1524"/>
                  </a:moveTo>
                  <a:lnTo>
                    <a:pt x="524256" y="1524"/>
                  </a:lnTo>
                  <a:lnTo>
                    <a:pt x="518160" y="1524"/>
                  </a:lnTo>
                  <a:lnTo>
                    <a:pt x="364236" y="1524"/>
                  </a:lnTo>
                  <a:lnTo>
                    <a:pt x="364236" y="0"/>
                  </a:lnTo>
                  <a:lnTo>
                    <a:pt x="190500" y="0"/>
                  </a:lnTo>
                  <a:lnTo>
                    <a:pt x="173736" y="0"/>
                  </a:lnTo>
                  <a:lnTo>
                    <a:pt x="0" y="0"/>
                  </a:lnTo>
                  <a:lnTo>
                    <a:pt x="0" y="249936"/>
                  </a:lnTo>
                  <a:lnTo>
                    <a:pt x="173736" y="249936"/>
                  </a:lnTo>
                  <a:lnTo>
                    <a:pt x="190500" y="249936"/>
                  </a:lnTo>
                  <a:lnTo>
                    <a:pt x="364236" y="249936"/>
                  </a:lnTo>
                  <a:lnTo>
                    <a:pt x="364236" y="248412"/>
                  </a:lnTo>
                  <a:lnTo>
                    <a:pt x="518160" y="248412"/>
                  </a:lnTo>
                  <a:lnTo>
                    <a:pt x="524256" y="248412"/>
                  </a:lnTo>
                  <a:lnTo>
                    <a:pt x="704088" y="248412"/>
                  </a:lnTo>
                  <a:lnTo>
                    <a:pt x="704088" y="1524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1198352" y="1951989"/>
            <a:ext cx="309245" cy="1399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ts val="108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100+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60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90-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94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80-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84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70-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74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60-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64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60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50-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54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60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40-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44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60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30-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34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24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96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10-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14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1080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0-</a:t>
            </a: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161532" y="1726692"/>
            <a:ext cx="2205355" cy="18478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8890" rIns="0" bIns="0" rtlCol="0" vert="horz">
            <a:spAutoFit/>
          </a:bodyPr>
          <a:lstStyle/>
          <a:p>
            <a:pPr marL="672465">
              <a:lnSpc>
                <a:spcPct val="100000"/>
              </a:lnSpc>
              <a:spcBef>
                <a:spcPts val="70"/>
              </a:spcBef>
            </a:pPr>
            <a:r>
              <a:rPr dirty="0" sz="1000" b="1">
                <a:solidFill>
                  <a:srgbClr val="585858"/>
                </a:solidFill>
                <a:latin typeface="Calibri"/>
                <a:cs typeface="Calibri"/>
              </a:rPr>
              <a:t>Kraje</a:t>
            </a:r>
            <a:r>
              <a:rPr dirty="0" sz="1000" spc="-3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85858"/>
                </a:solidFill>
                <a:latin typeface="Calibri"/>
                <a:cs typeface="Calibri"/>
              </a:rPr>
              <a:t>rozwinięte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510781" y="3372053"/>
            <a:ext cx="46799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469515" algn="l"/>
                <a:tab pos="3545204" algn="l"/>
                <a:tab pos="3811270" algn="l"/>
                <a:tab pos="4142104" algn="l"/>
                <a:tab pos="4472940" algn="l"/>
              </a:tabLst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-50</a:t>
            </a:r>
            <a:r>
              <a:rPr dirty="0" sz="100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40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30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r>
              <a:rPr dirty="0" sz="1000" spc="3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10</a:t>
            </a:r>
            <a:r>
              <a:rPr dirty="0" sz="1000" spc="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</a:t>
            </a:r>
            <a:r>
              <a:rPr dirty="0" sz="1000" spc="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30</a:t>
            </a:r>
            <a:r>
              <a:rPr dirty="0" sz="1000" spc="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40</a:t>
            </a:r>
            <a:r>
              <a:rPr dirty="0" sz="1000" spc="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-300</a:t>
            </a:r>
            <a:r>
              <a:rPr dirty="0" sz="1000" spc="150">
                <a:solidFill>
                  <a:srgbClr val="0D0D0D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-200</a:t>
            </a:r>
            <a:r>
              <a:rPr dirty="0" sz="1000" spc="155">
                <a:solidFill>
                  <a:srgbClr val="0D0D0D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200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300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6464808" y="2255520"/>
            <a:ext cx="2895600" cy="1283335"/>
            <a:chOff x="6464808" y="2255520"/>
            <a:chExt cx="2895600" cy="1283335"/>
          </a:xfrm>
        </p:grpSpPr>
        <p:sp>
          <p:nvSpPr>
            <p:cNvPr id="48" name="object 48" descr=""/>
            <p:cNvSpPr/>
            <p:nvPr/>
          </p:nvSpPr>
          <p:spPr>
            <a:xfrm>
              <a:off x="6464808" y="3427476"/>
              <a:ext cx="81280" cy="111760"/>
            </a:xfrm>
            <a:custGeom>
              <a:avLst/>
              <a:gdLst/>
              <a:ahLst/>
              <a:cxnLst/>
              <a:rect l="l" t="t" r="r" b="b"/>
              <a:pathLst>
                <a:path w="81279" h="111760">
                  <a:moveTo>
                    <a:pt x="80771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80771" y="111251"/>
                  </a:lnTo>
                  <a:lnTo>
                    <a:pt x="80771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471916" y="3427475"/>
              <a:ext cx="487680" cy="111760"/>
            </a:xfrm>
            <a:custGeom>
              <a:avLst/>
              <a:gdLst/>
              <a:ahLst/>
              <a:cxnLst/>
              <a:rect l="l" t="t" r="r" b="b"/>
              <a:pathLst>
                <a:path w="487679" h="111760">
                  <a:moveTo>
                    <a:pt x="80772" y="0"/>
                  </a:moveTo>
                  <a:lnTo>
                    <a:pt x="0" y="0"/>
                  </a:lnTo>
                  <a:lnTo>
                    <a:pt x="0" y="111252"/>
                  </a:lnTo>
                  <a:lnTo>
                    <a:pt x="80772" y="111252"/>
                  </a:lnTo>
                  <a:lnTo>
                    <a:pt x="80772" y="0"/>
                  </a:lnTo>
                  <a:close/>
                </a:path>
                <a:path w="487679" h="111760">
                  <a:moveTo>
                    <a:pt x="487680" y="0"/>
                  </a:moveTo>
                  <a:lnTo>
                    <a:pt x="406908" y="0"/>
                  </a:lnTo>
                  <a:lnTo>
                    <a:pt x="406908" y="111252"/>
                  </a:lnTo>
                  <a:lnTo>
                    <a:pt x="487680" y="111252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281160" y="3427476"/>
              <a:ext cx="79375" cy="111760"/>
            </a:xfrm>
            <a:custGeom>
              <a:avLst/>
              <a:gdLst/>
              <a:ahLst/>
              <a:cxnLst/>
              <a:rect l="l" t="t" r="r" b="b"/>
              <a:pathLst>
                <a:path w="79375" h="111760">
                  <a:moveTo>
                    <a:pt x="79248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79248" y="111251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F9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461248" y="2255520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19">
                  <a:moveTo>
                    <a:pt x="83820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83820" y="8382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461248" y="2470404"/>
              <a:ext cx="83820" cy="85725"/>
            </a:xfrm>
            <a:custGeom>
              <a:avLst/>
              <a:gdLst/>
              <a:ahLst/>
              <a:cxnLst/>
              <a:rect l="l" t="t" r="r" b="b"/>
              <a:pathLst>
                <a:path w="83820" h="85725">
                  <a:moveTo>
                    <a:pt x="83820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83820" y="85344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006FC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461248" y="2470404"/>
              <a:ext cx="83820" cy="85725"/>
            </a:xfrm>
            <a:custGeom>
              <a:avLst/>
              <a:gdLst/>
              <a:ahLst/>
              <a:cxnLst/>
              <a:rect l="l" t="t" r="r" b="b"/>
              <a:pathLst>
                <a:path w="83820" h="85725">
                  <a:moveTo>
                    <a:pt x="0" y="85344"/>
                  </a:moveTo>
                  <a:lnTo>
                    <a:pt x="83820" y="85344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924544" y="2255520"/>
              <a:ext cx="85725" cy="83820"/>
            </a:xfrm>
            <a:custGeom>
              <a:avLst/>
              <a:gdLst/>
              <a:ahLst/>
              <a:cxnLst/>
              <a:rect l="l" t="t" r="r" b="b"/>
              <a:pathLst>
                <a:path w="85725" h="83819">
                  <a:moveTo>
                    <a:pt x="85344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85344" y="83820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924544" y="247040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344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85344" y="85344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C00000">
                <a:alpha val="5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8924544" y="247040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85344"/>
                  </a:moveTo>
                  <a:lnTo>
                    <a:pt x="85344" y="85344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8959595" y="1726692"/>
            <a:ext cx="2557780" cy="184785"/>
          </a:xfrm>
          <a:prstGeom prst="rect">
            <a:avLst/>
          </a:prstGeom>
          <a:solidFill>
            <a:srgbClr val="7E7E7E"/>
          </a:solidFill>
        </p:spPr>
        <p:txBody>
          <a:bodyPr wrap="square" lIns="0" tIns="8890" rIns="0" bIns="0" rtlCol="0" vert="horz">
            <a:spAutoFit/>
          </a:bodyPr>
          <a:lstStyle/>
          <a:p>
            <a:pPr marL="744855">
              <a:lnSpc>
                <a:spcPct val="100000"/>
              </a:lnSpc>
              <a:spcBef>
                <a:spcPts val="70"/>
              </a:spcBef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Kraje</a:t>
            </a:r>
            <a:r>
              <a:rPr dirty="0" sz="10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rozwijające</a:t>
            </a: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się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6161532" y="4076700"/>
            <a:ext cx="5511165" cy="2226945"/>
            <a:chOff x="6161532" y="4076700"/>
            <a:chExt cx="5511165" cy="2226945"/>
          </a:xfrm>
        </p:grpSpPr>
        <p:sp>
          <p:nvSpPr>
            <p:cNvPr id="59" name="object 59" descr=""/>
            <p:cNvSpPr/>
            <p:nvPr/>
          </p:nvSpPr>
          <p:spPr>
            <a:xfrm>
              <a:off x="6161532" y="4183379"/>
              <a:ext cx="5354955" cy="0"/>
            </a:xfrm>
            <a:custGeom>
              <a:avLst/>
              <a:gdLst/>
              <a:ahLst/>
              <a:cxnLst/>
              <a:rect l="l" t="t" r="r" b="b"/>
              <a:pathLst>
                <a:path w="5354955" h="0">
                  <a:moveTo>
                    <a:pt x="0" y="0"/>
                  </a:moveTo>
                  <a:lnTo>
                    <a:pt x="5354446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500" y="4076700"/>
              <a:ext cx="5004815" cy="222656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3368" y="4927091"/>
              <a:ext cx="115822" cy="1158240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/>
          <p:nvPr/>
        </p:nvSpPr>
        <p:spPr>
          <a:xfrm>
            <a:off x="6006084" y="3829811"/>
            <a:ext cx="5706110" cy="2441575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37160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1080"/>
              </a:spcBef>
            </a:pPr>
            <a:r>
              <a:rPr dirty="0" sz="1000" spc="-10" b="1">
                <a:solidFill>
                  <a:srgbClr val="0D0D0D"/>
                </a:solidFill>
                <a:latin typeface="Calibri"/>
                <a:cs typeface="Calibri"/>
              </a:rPr>
              <a:t>Prognozowane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zmiany</a:t>
            </a:r>
            <a:r>
              <a:rPr dirty="0" sz="1000" spc="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przydatności</a:t>
            </a:r>
            <a:r>
              <a:rPr dirty="0" sz="1000" spc="-1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do </a:t>
            </a:r>
            <a:r>
              <a:rPr dirty="0" sz="1000" spc="-10" b="1">
                <a:solidFill>
                  <a:srgbClr val="0D0D0D"/>
                </a:solidFill>
                <a:latin typeface="Calibri"/>
                <a:cs typeface="Calibri"/>
              </a:rPr>
              <a:t>zamieszkania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1000">
              <a:latin typeface="Calibri"/>
              <a:cs typeface="Calibri"/>
            </a:endParaRPr>
          </a:p>
          <a:p>
            <a:pPr marL="551180" marR="4563745">
              <a:lnSpc>
                <a:spcPct val="313700"/>
              </a:lnSpc>
            </a:pPr>
            <a:r>
              <a:rPr dirty="0" sz="1000" spc="-10">
                <a:solidFill>
                  <a:srgbClr val="0CA438"/>
                </a:solidFill>
                <a:latin typeface="Calibri"/>
                <a:cs typeface="Calibri"/>
              </a:rPr>
              <a:t>Pozytywna </a:t>
            </a:r>
            <a:r>
              <a:rPr dirty="0" sz="1000" spc="-10">
                <a:solidFill>
                  <a:srgbClr val="FFC000"/>
                </a:solidFill>
                <a:latin typeface="Calibri"/>
                <a:cs typeface="Calibri"/>
              </a:rPr>
              <a:t>Neutralna </a:t>
            </a:r>
            <a:r>
              <a:rPr dirty="0" sz="1000" spc="-10">
                <a:solidFill>
                  <a:srgbClr val="E4221F"/>
                </a:solidFill>
                <a:latin typeface="Calibri"/>
                <a:cs typeface="Calibri"/>
              </a:rPr>
              <a:t>Negatywna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8223504" y="1982851"/>
            <a:ext cx="956310" cy="602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Mężczyźni</a:t>
            </a:r>
            <a:r>
              <a:rPr dirty="0" sz="900" spc="229">
                <a:latin typeface="Calibri"/>
                <a:cs typeface="Calibri"/>
              </a:rPr>
              <a:t>  </a:t>
            </a:r>
            <a:r>
              <a:rPr dirty="0" sz="900" spc="-10">
                <a:latin typeface="Calibri"/>
                <a:cs typeface="Calibri"/>
              </a:rPr>
              <a:t>Kobiety</a:t>
            </a:r>
            <a:endParaRPr sz="900">
              <a:latin typeface="Calibri"/>
              <a:cs typeface="Calibri"/>
            </a:endParaRPr>
          </a:p>
          <a:p>
            <a:pPr algn="ctr" marL="73025">
              <a:lnSpc>
                <a:spcPct val="100000"/>
              </a:lnSpc>
              <a:spcBef>
                <a:spcPts val="690"/>
              </a:spcBef>
            </a:pPr>
            <a:r>
              <a:rPr dirty="0" sz="900" spc="-20"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  <a:p>
            <a:pPr algn="ctr" marL="73025">
              <a:lnSpc>
                <a:spcPct val="100000"/>
              </a:lnSpc>
              <a:spcBef>
                <a:spcPts val="615"/>
              </a:spcBef>
            </a:pPr>
            <a:r>
              <a:rPr dirty="0" sz="900" spc="-20">
                <a:latin typeface="Calibri"/>
                <a:cs typeface="Calibri"/>
              </a:rPr>
              <a:t>2050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8936736" y="3427475"/>
            <a:ext cx="745490" cy="111760"/>
          </a:xfrm>
          <a:custGeom>
            <a:avLst/>
            <a:gdLst/>
            <a:ahLst/>
            <a:cxnLst/>
            <a:rect l="l" t="t" r="r" b="b"/>
            <a:pathLst>
              <a:path w="745490" h="111760">
                <a:moveTo>
                  <a:pt x="80772" y="0"/>
                </a:moveTo>
                <a:lnTo>
                  <a:pt x="0" y="0"/>
                </a:lnTo>
                <a:lnTo>
                  <a:pt x="0" y="111252"/>
                </a:lnTo>
                <a:lnTo>
                  <a:pt x="80772" y="111252"/>
                </a:lnTo>
                <a:lnTo>
                  <a:pt x="80772" y="0"/>
                </a:lnTo>
                <a:close/>
              </a:path>
              <a:path w="745490" h="111760">
                <a:moveTo>
                  <a:pt x="745236" y="0"/>
                </a:moveTo>
                <a:lnTo>
                  <a:pt x="665988" y="0"/>
                </a:lnTo>
                <a:lnTo>
                  <a:pt x="665988" y="111252"/>
                </a:lnTo>
                <a:lnTo>
                  <a:pt x="745236" y="111252"/>
                </a:lnTo>
                <a:lnTo>
                  <a:pt x="745236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5" name="object 6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66" name="object 66" descr=""/>
          <p:cNvSpPr txBox="1"/>
          <p:nvPr/>
        </p:nvSpPr>
        <p:spPr>
          <a:xfrm>
            <a:off x="570890" y="474421"/>
            <a:ext cx="4806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74955" algn="l"/>
              </a:tabLst>
            </a:pPr>
            <a:r>
              <a:rPr dirty="0" baseline="1543" sz="2700" spc="-75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r>
              <a:rPr dirty="0" baseline="1543" sz="27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3.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C00000"/>
                </a:solidFill>
              </a:rPr>
              <a:t>Nowa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wędrówka</a:t>
            </a:r>
            <a:r>
              <a:rPr dirty="0" spc="60">
                <a:solidFill>
                  <a:srgbClr val="C00000"/>
                </a:solidFill>
              </a:rPr>
              <a:t> </a:t>
            </a:r>
            <a:r>
              <a:rPr dirty="0" spc="45">
                <a:solidFill>
                  <a:srgbClr val="C00000"/>
                </a:solidFill>
              </a:rPr>
              <a:t>ludów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00000"/>
                </a:solidFill>
              </a:rPr>
              <a:t>Potencjalnie</a:t>
            </a:r>
            <a:r>
              <a:rPr dirty="0" sz="1400" spc="-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nowy</a:t>
            </a:r>
            <a:r>
              <a:rPr dirty="0" sz="1400" spc="-1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rodzaj</a:t>
            </a:r>
            <a:r>
              <a:rPr dirty="0" sz="1400" spc="-2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migracji,</a:t>
            </a:r>
            <a:r>
              <a:rPr dirty="0" sz="1400" spc="-8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ale</a:t>
            </a:r>
            <a:r>
              <a:rPr dirty="0" sz="1400" spc="10">
                <a:solidFill>
                  <a:srgbClr val="000000"/>
                </a:solidFill>
              </a:rPr>
              <a:t> </a:t>
            </a:r>
            <a:r>
              <a:rPr dirty="0" sz="1400" spc="45">
                <a:solidFill>
                  <a:srgbClr val="000000"/>
                </a:solidFill>
              </a:rPr>
              <a:t>niepewność</a:t>
            </a:r>
            <a:r>
              <a:rPr dirty="0" sz="1400" spc="-30">
                <a:solidFill>
                  <a:srgbClr val="000000"/>
                </a:solidFill>
              </a:rPr>
              <a:t> </a:t>
            </a:r>
            <a:r>
              <a:rPr dirty="0" sz="1400" spc="70">
                <a:solidFill>
                  <a:srgbClr val="000000"/>
                </a:solidFill>
              </a:rPr>
              <a:t>co</a:t>
            </a:r>
            <a:r>
              <a:rPr dirty="0" sz="1400" spc="-10">
                <a:solidFill>
                  <a:srgbClr val="000000"/>
                </a:solidFill>
              </a:rPr>
              <a:t> </a:t>
            </a:r>
            <a:r>
              <a:rPr dirty="0" sz="1400" spc="95">
                <a:solidFill>
                  <a:srgbClr val="000000"/>
                </a:solidFill>
              </a:rPr>
              <a:t>do</a:t>
            </a:r>
            <a:r>
              <a:rPr dirty="0" sz="1400" spc="-2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jego</a:t>
            </a:r>
            <a:r>
              <a:rPr dirty="0" sz="1400" spc="-1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skali</a:t>
            </a:r>
            <a:r>
              <a:rPr dirty="0" sz="1400" spc="-1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jest </a:t>
            </a:r>
            <a:r>
              <a:rPr dirty="0" sz="1400" spc="-10">
                <a:solidFill>
                  <a:srgbClr val="000000"/>
                </a:solidFill>
              </a:rPr>
              <a:t>monstrualna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499973" y="6480149"/>
            <a:ext cx="274320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Bank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Światowy,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IZA,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IPCC,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Burzynski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et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al.,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Christian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Aid, </a:t>
            </a:r>
            <a:r>
              <a:rPr dirty="0" sz="750" spc="-20">
                <a:latin typeface="Calibri"/>
                <a:cs typeface="Calibri"/>
              </a:rPr>
              <a:t>IDMC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84631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33450" y="1238625"/>
            <a:ext cx="5285105" cy="127063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77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Prognozy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migracji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klimatycznych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są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bardzo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rozbieżne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Rozbieżność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 migracji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klimatycznych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gigantyczna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znane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skrajne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szacunki </a:t>
            </a:r>
            <a:r>
              <a:rPr dirty="0" sz="1000" spc="-10">
                <a:latin typeface="Calibri"/>
                <a:cs typeface="Calibri"/>
              </a:rPr>
              <a:t>mówią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13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 i 1,2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miliarda takich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migrantów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 dwa rzędy wielkości różnicy! Najczęściej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pojawiające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oscylują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wokół 100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zmuszonych 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przestrzeni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30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(do</a:t>
            </a:r>
            <a:r>
              <a:rPr dirty="0" sz="1000">
                <a:latin typeface="Calibri"/>
                <a:cs typeface="Calibri"/>
              </a:rPr>
              <a:t> 2050).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Gigantyczna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niepewność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założeń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przebiegu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klimatu,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metodyk </a:t>
            </a:r>
            <a:r>
              <a:rPr dirty="0" sz="1000">
                <a:latin typeface="Calibri"/>
                <a:cs typeface="Calibri"/>
              </a:rPr>
              <a:t>szacowania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dodatkowej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uwzględniania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(lub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nie)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czynników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socjoekonomicznych. </a:t>
            </a:r>
            <a:r>
              <a:rPr dirty="0" sz="1000">
                <a:latin typeface="Calibri"/>
                <a:cs typeface="Calibri"/>
              </a:rPr>
              <a:t>Część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szacunków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wydaje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wręcz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wolną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danych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spekulacją.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3450" y="2598547"/>
            <a:ext cx="528510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Problem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szerszy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wiemy,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czynniki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pogodowe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klimatyczne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katastrofy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naturalne </a:t>
            </a:r>
            <a:r>
              <a:rPr dirty="0" sz="1000">
                <a:latin typeface="Calibri"/>
                <a:cs typeface="Calibri"/>
              </a:rPr>
              <a:t>wpływają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wewnętrzne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(choć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zgody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skali).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migracje międzynarodowe </a:t>
            </a:r>
            <a:r>
              <a:rPr dirty="0" sz="1000">
                <a:latin typeface="Calibri"/>
                <a:cs typeface="Calibri"/>
              </a:rPr>
              <a:t>został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zaobserwowany, 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wiadomo.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3450" y="3206623"/>
            <a:ext cx="180340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Migracje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migracjom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nierówne: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50" y="3527882"/>
            <a:ext cx="528510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3515" marR="5080" indent="-17145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Wg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danych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IDMC,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2008-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domy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następstwie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katastrof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naturalnych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opuściło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376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osób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udało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miejsc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tymczasowych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ramach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samego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kraju.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temat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powrotów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mniej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dostępne,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miażdżąca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większość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nich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powróciła.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3450" y="4099940"/>
            <a:ext cx="528510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Skala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migracji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wywołanych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katastrofy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naturalne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niemal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trzykrotnie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większa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tych </a:t>
            </a:r>
            <a:r>
              <a:rPr dirty="0" sz="1000" spc="-10">
                <a:latin typeface="Calibri"/>
                <a:cs typeface="Calibri"/>
              </a:rPr>
              <a:t>spowodowanych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wojny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formy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przemocy.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3450" y="4555617"/>
            <a:ext cx="4022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C00000"/>
                </a:solidFill>
                <a:latin typeface="Calibri"/>
                <a:cs typeface="Calibri"/>
              </a:rPr>
              <a:t>Wiemy</a:t>
            </a:r>
            <a:r>
              <a:rPr dirty="0" sz="12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C00000"/>
                </a:solidFill>
                <a:latin typeface="Calibri"/>
                <a:cs typeface="Calibri"/>
              </a:rPr>
              <a:t>jednak</a:t>
            </a:r>
            <a:r>
              <a:rPr dirty="0" sz="12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C00000"/>
                </a:solidFill>
                <a:latin typeface="Calibri"/>
                <a:cs typeface="Calibri"/>
              </a:rPr>
              <a:t>zbyt</a:t>
            </a:r>
            <a:r>
              <a:rPr dirty="0" sz="12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C00000"/>
                </a:solidFill>
                <a:latin typeface="Calibri"/>
                <a:cs typeface="Calibri"/>
              </a:rPr>
              <a:t>mało,</a:t>
            </a:r>
            <a:r>
              <a:rPr dirty="0" sz="12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C00000"/>
                </a:solidFill>
                <a:latin typeface="Calibri"/>
                <a:cs typeface="Calibri"/>
              </a:rPr>
              <a:t>sytuacja</a:t>
            </a:r>
            <a:r>
              <a:rPr dirty="0" sz="1200" spc="-5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C00000"/>
                </a:solidFill>
                <a:latin typeface="Calibri"/>
                <a:cs typeface="Calibri"/>
              </a:rPr>
              <a:t>może</a:t>
            </a:r>
            <a:r>
              <a:rPr dirty="0" sz="12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C00000"/>
                </a:solidFill>
                <a:latin typeface="Calibri"/>
                <a:cs typeface="Calibri"/>
              </a:rPr>
              <a:t>być</a:t>
            </a:r>
            <a:r>
              <a:rPr dirty="0" sz="12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C00000"/>
                </a:solidFill>
                <a:latin typeface="Calibri"/>
                <a:cs typeface="Calibri"/>
              </a:rPr>
              <a:t>bezprecedensowa: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3450" y="4890592"/>
            <a:ext cx="5285740" cy="5073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83515" marR="5080" indent="-171450">
              <a:lnSpc>
                <a:spcPct val="100000"/>
              </a:lnSpc>
              <a:spcBef>
                <a:spcPts val="1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50">
                <a:latin typeface="Calibri"/>
                <a:cs typeface="Calibri"/>
              </a:rPr>
              <a:t>Katastrofy</a:t>
            </a:r>
            <a:r>
              <a:rPr dirty="0" sz="1050" spc="2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naturalne</a:t>
            </a:r>
            <a:r>
              <a:rPr dirty="0" sz="1050" spc="204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</a:t>
            </a:r>
            <a:r>
              <a:rPr dirty="0" sz="1050" spc="2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wierzchołek</a:t>
            </a:r>
            <a:r>
              <a:rPr dirty="0" sz="1050" spc="19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(w</a:t>
            </a:r>
            <a:r>
              <a:rPr dirty="0" sz="1050" spc="2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tym</a:t>
            </a:r>
            <a:r>
              <a:rPr dirty="0" sz="1050" spc="2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kontekście</a:t>
            </a:r>
            <a:r>
              <a:rPr dirty="0" sz="1050" spc="2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nomen</a:t>
            </a:r>
            <a:r>
              <a:rPr dirty="0" sz="1050" spc="19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omen)</a:t>
            </a:r>
            <a:r>
              <a:rPr dirty="0" sz="1050" spc="2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góry</a:t>
            </a:r>
            <a:r>
              <a:rPr dirty="0" sz="1050" spc="204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lodowej</a:t>
            </a:r>
            <a:r>
              <a:rPr dirty="0" sz="1050" spc="204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</a:t>
            </a:r>
            <a:r>
              <a:rPr dirty="0" sz="1050" spc="204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nie </a:t>
            </a:r>
            <a:r>
              <a:rPr dirty="0" sz="1050" spc="-25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jedyny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kanał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(ani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jedyny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skutek),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za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pośrednictwem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którego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zmiany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klimatu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mogą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wpływać</a:t>
            </a:r>
            <a:r>
              <a:rPr dirty="0" sz="1050" spc="-25">
                <a:latin typeface="Calibri"/>
                <a:cs typeface="Calibri"/>
              </a:rPr>
              <a:t> na </a:t>
            </a:r>
            <a:r>
              <a:rPr dirty="0" sz="1050" spc="-25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decyzje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migracyjne.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3450" y="5485587"/>
            <a:ext cx="5285740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1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50">
                <a:latin typeface="Calibri"/>
                <a:cs typeface="Calibri"/>
              </a:rPr>
              <a:t>Skala</a:t>
            </a:r>
            <a:r>
              <a:rPr dirty="0" sz="1050" spc="3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migracji</a:t>
            </a:r>
            <a:r>
              <a:rPr dirty="0" sz="1050" spc="3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zależeć</a:t>
            </a:r>
            <a:r>
              <a:rPr dirty="0" sz="1050" spc="3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będzie</a:t>
            </a:r>
            <a:r>
              <a:rPr dirty="0" sz="1050" spc="3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m.in.</a:t>
            </a:r>
            <a:r>
              <a:rPr dirty="0" sz="1050" spc="3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od</a:t>
            </a:r>
            <a:r>
              <a:rPr dirty="0" sz="1050" spc="3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sytuacji</a:t>
            </a:r>
            <a:r>
              <a:rPr dirty="0" sz="1050" spc="3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gospodarczej</a:t>
            </a:r>
            <a:r>
              <a:rPr dirty="0" sz="1050" spc="3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państw</a:t>
            </a:r>
            <a:r>
              <a:rPr dirty="0" sz="1050" spc="35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rozwijających</a:t>
            </a:r>
            <a:r>
              <a:rPr dirty="0" sz="1050" spc="365">
                <a:latin typeface="Calibri"/>
                <a:cs typeface="Calibri"/>
              </a:rPr>
              <a:t> </a:t>
            </a:r>
            <a:r>
              <a:rPr dirty="0" sz="1050" spc="-20">
                <a:latin typeface="Calibri"/>
                <a:cs typeface="Calibri"/>
              </a:rPr>
              <a:t>się, </a:t>
            </a:r>
            <a:r>
              <a:rPr dirty="0" sz="1050">
                <a:latin typeface="Calibri"/>
                <a:cs typeface="Calibri"/>
              </a:rPr>
              <a:t>możliwości</a:t>
            </a:r>
            <a:r>
              <a:rPr dirty="0" sz="1050" spc="40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adaptacji</a:t>
            </a:r>
            <a:r>
              <a:rPr dirty="0" sz="1050" spc="40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do</a:t>
            </a:r>
            <a:r>
              <a:rPr dirty="0" sz="1050" spc="4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zmian</a:t>
            </a:r>
            <a:r>
              <a:rPr dirty="0" sz="1050" spc="4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klimatu,</a:t>
            </a:r>
            <a:r>
              <a:rPr dirty="0" sz="1050" spc="4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dostępności</a:t>
            </a:r>
            <a:r>
              <a:rPr dirty="0" sz="1050" spc="4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technologii</a:t>
            </a:r>
            <a:r>
              <a:rPr dirty="0" sz="1050" spc="4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umożliwiających</a:t>
            </a:r>
            <a:r>
              <a:rPr dirty="0" sz="1050" spc="409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takie </a:t>
            </a:r>
            <a:r>
              <a:rPr dirty="0" sz="1050">
                <a:latin typeface="Calibri"/>
                <a:cs typeface="Calibri"/>
              </a:rPr>
              <a:t>działania</a:t>
            </a:r>
            <a:r>
              <a:rPr dirty="0" sz="1050" spc="-4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oraz,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przede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wszystkim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realizującego</a:t>
            </a:r>
            <a:r>
              <a:rPr dirty="0" sz="1050" spc="-4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się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scenariusza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emisji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 parametrów</a:t>
            </a:r>
            <a:r>
              <a:rPr dirty="0" sz="1050" spc="-5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klimatu.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871716" y="1696211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8618029" y="2397061"/>
            <a:ext cx="255270" cy="128905"/>
            <a:chOff x="8618029" y="2397061"/>
            <a:chExt cx="255270" cy="128905"/>
          </a:xfrm>
        </p:grpSpPr>
        <p:sp>
          <p:nvSpPr>
            <p:cNvPr id="19" name="object 19" descr=""/>
            <p:cNvSpPr/>
            <p:nvPr/>
          </p:nvSpPr>
          <p:spPr>
            <a:xfrm>
              <a:off x="8622792" y="2401823"/>
              <a:ext cx="245745" cy="119380"/>
            </a:xfrm>
            <a:custGeom>
              <a:avLst/>
              <a:gdLst/>
              <a:ahLst/>
              <a:cxnLst/>
              <a:rect l="l" t="t" r="r" b="b"/>
              <a:pathLst>
                <a:path w="245745" h="119380">
                  <a:moveTo>
                    <a:pt x="245363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245363" y="118872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C00000">
                <a:alpha val="9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622792" y="2401823"/>
              <a:ext cx="245745" cy="119380"/>
            </a:xfrm>
            <a:custGeom>
              <a:avLst/>
              <a:gdLst/>
              <a:ahLst/>
              <a:cxnLst/>
              <a:rect l="l" t="t" r="r" b="b"/>
              <a:pathLst>
                <a:path w="245745" h="119380">
                  <a:moveTo>
                    <a:pt x="0" y="0"/>
                  </a:moveTo>
                  <a:lnTo>
                    <a:pt x="245363" y="0"/>
                  </a:lnTo>
                  <a:lnTo>
                    <a:pt x="245363" y="118872"/>
                  </a:lnTo>
                  <a:lnTo>
                    <a:pt x="0" y="118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7202423" y="2311907"/>
            <a:ext cx="4319270" cy="378460"/>
            <a:chOff x="7202423" y="2311907"/>
            <a:chExt cx="4319270" cy="378460"/>
          </a:xfrm>
        </p:grpSpPr>
        <p:sp>
          <p:nvSpPr>
            <p:cNvPr id="22" name="object 22" descr=""/>
            <p:cNvSpPr/>
            <p:nvPr/>
          </p:nvSpPr>
          <p:spPr>
            <a:xfrm>
              <a:off x="9855708" y="2497835"/>
              <a:ext cx="1481455" cy="170815"/>
            </a:xfrm>
            <a:custGeom>
              <a:avLst/>
              <a:gdLst/>
              <a:ahLst/>
              <a:cxnLst/>
              <a:rect l="l" t="t" r="r" b="b"/>
              <a:pathLst>
                <a:path w="1481454" h="170814">
                  <a:moveTo>
                    <a:pt x="246888" y="0"/>
                  </a:moveTo>
                  <a:lnTo>
                    <a:pt x="0" y="0"/>
                  </a:lnTo>
                  <a:lnTo>
                    <a:pt x="0" y="146304"/>
                  </a:lnTo>
                  <a:lnTo>
                    <a:pt x="246888" y="146304"/>
                  </a:lnTo>
                  <a:lnTo>
                    <a:pt x="246888" y="0"/>
                  </a:lnTo>
                  <a:close/>
                </a:path>
                <a:path w="1481454" h="170814">
                  <a:moveTo>
                    <a:pt x="1481328" y="64008"/>
                  </a:moveTo>
                  <a:lnTo>
                    <a:pt x="1234440" y="64008"/>
                  </a:lnTo>
                  <a:lnTo>
                    <a:pt x="1234440" y="170688"/>
                  </a:lnTo>
                  <a:lnTo>
                    <a:pt x="1481328" y="170688"/>
                  </a:lnTo>
                  <a:lnTo>
                    <a:pt x="1481328" y="64008"/>
                  </a:lnTo>
                  <a:close/>
                </a:path>
              </a:pathLst>
            </a:custGeom>
            <a:solidFill>
              <a:srgbClr val="C00000">
                <a:alpha val="9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855707" y="2497835"/>
              <a:ext cx="1481455" cy="170815"/>
            </a:xfrm>
            <a:custGeom>
              <a:avLst/>
              <a:gdLst/>
              <a:ahLst/>
              <a:cxnLst/>
              <a:rect l="l" t="t" r="r" b="b"/>
              <a:pathLst>
                <a:path w="1481454" h="170814">
                  <a:moveTo>
                    <a:pt x="0" y="0"/>
                  </a:moveTo>
                  <a:lnTo>
                    <a:pt x="246888" y="0"/>
                  </a:lnTo>
                  <a:lnTo>
                    <a:pt x="246888" y="146303"/>
                  </a:lnTo>
                  <a:lnTo>
                    <a:pt x="0" y="146303"/>
                  </a:lnTo>
                  <a:lnTo>
                    <a:pt x="0" y="0"/>
                  </a:lnTo>
                  <a:close/>
                </a:path>
                <a:path w="1481454" h="170814">
                  <a:moveTo>
                    <a:pt x="1234440" y="64008"/>
                  </a:moveTo>
                  <a:lnTo>
                    <a:pt x="1481327" y="64008"/>
                  </a:lnTo>
                  <a:lnTo>
                    <a:pt x="1481327" y="170687"/>
                  </a:lnTo>
                  <a:lnTo>
                    <a:pt x="1234440" y="170687"/>
                  </a:lnTo>
                  <a:lnTo>
                    <a:pt x="1234440" y="64008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202423" y="2685287"/>
              <a:ext cx="4319270" cy="0"/>
            </a:xfrm>
            <a:custGeom>
              <a:avLst/>
              <a:gdLst/>
              <a:ahLst/>
              <a:cxnLst/>
              <a:rect l="l" t="t" r="r" b="b"/>
              <a:pathLst>
                <a:path w="4319270" h="0">
                  <a:moveTo>
                    <a:pt x="0" y="0"/>
                  </a:moveTo>
                  <a:lnTo>
                    <a:pt x="4319016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8370" y="2377185"/>
              <a:ext cx="88392" cy="8839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3295" y="2311907"/>
              <a:ext cx="88392" cy="88391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0468165" y="2532697"/>
            <a:ext cx="256540" cy="99695"/>
            <a:chOff x="10468165" y="2532697"/>
            <a:chExt cx="256540" cy="99695"/>
          </a:xfrm>
        </p:grpSpPr>
        <p:sp>
          <p:nvSpPr>
            <p:cNvPr id="28" name="object 28" descr=""/>
            <p:cNvSpPr/>
            <p:nvPr/>
          </p:nvSpPr>
          <p:spPr>
            <a:xfrm>
              <a:off x="10472928" y="2537460"/>
              <a:ext cx="247015" cy="90170"/>
            </a:xfrm>
            <a:custGeom>
              <a:avLst/>
              <a:gdLst/>
              <a:ahLst/>
              <a:cxnLst/>
              <a:rect l="l" t="t" r="r" b="b"/>
              <a:pathLst>
                <a:path w="247015" h="90169">
                  <a:moveTo>
                    <a:pt x="246888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246888" y="89915"/>
                  </a:lnTo>
                  <a:lnTo>
                    <a:pt x="246888" y="0"/>
                  </a:lnTo>
                  <a:close/>
                </a:path>
              </a:pathLst>
            </a:custGeom>
            <a:solidFill>
              <a:srgbClr val="C00000">
                <a:alpha val="9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472928" y="2537460"/>
              <a:ext cx="247015" cy="90170"/>
            </a:xfrm>
            <a:custGeom>
              <a:avLst/>
              <a:gdLst/>
              <a:ahLst/>
              <a:cxnLst/>
              <a:rect l="l" t="t" r="r" b="b"/>
              <a:pathLst>
                <a:path w="247015" h="90169">
                  <a:moveTo>
                    <a:pt x="0" y="0"/>
                  </a:moveTo>
                  <a:lnTo>
                    <a:pt x="246888" y="0"/>
                  </a:lnTo>
                  <a:lnTo>
                    <a:pt x="246888" y="89915"/>
                  </a:lnTo>
                  <a:lnTo>
                    <a:pt x="0" y="8991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68234" y="1982470"/>
            <a:ext cx="88392" cy="88391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6713219" y="1175003"/>
            <a:ext cx="5005070" cy="244348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27000" rIns="0" bIns="0" rtlCol="0" vert="horz">
            <a:spAutoFit/>
          </a:bodyPr>
          <a:lstStyle/>
          <a:p>
            <a:pPr marL="173990">
              <a:lnSpc>
                <a:spcPct val="100000"/>
              </a:lnSpc>
              <a:spcBef>
                <a:spcPts val="1000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Prognozy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liczby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migrantów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klimatycznych</a:t>
            </a:r>
            <a:endParaRPr sz="1000">
              <a:latin typeface="Calibri"/>
              <a:cs typeface="Calibri"/>
            </a:endParaRPr>
          </a:p>
          <a:p>
            <a:pPr marL="173990"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Mln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osób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00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600</a:t>
            </a:r>
            <a:endParaRPr sz="100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87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400</a:t>
            </a:r>
            <a:endParaRPr sz="100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87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200</a:t>
            </a:r>
            <a:endParaRPr sz="1000">
              <a:latin typeface="Calibri"/>
              <a:cs typeface="Calibri"/>
            </a:endParaRPr>
          </a:p>
          <a:p>
            <a:pPr marL="307975">
              <a:lnSpc>
                <a:spcPct val="100000"/>
              </a:lnSpc>
              <a:spcBef>
                <a:spcPts val="87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312786" y="2747282"/>
            <a:ext cx="419100" cy="7207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Institute</a:t>
            </a:r>
            <a:r>
              <a:rPr dirty="0" sz="900" spc="-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endParaRPr sz="900">
              <a:latin typeface="Calibri"/>
              <a:cs typeface="Calibri"/>
            </a:endParaRPr>
          </a:p>
          <a:p>
            <a:pPr algn="ctr" marL="12065" marR="5080">
              <a:lnSpc>
                <a:spcPct val="101800"/>
              </a:lnSpc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Economics</a:t>
            </a:r>
            <a:r>
              <a:rPr dirty="0" sz="900" spc="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Peace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 (2020)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999247" y="2746541"/>
            <a:ext cx="280035" cy="61468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Christian</a:t>
            </a:r>
            <a:r>
              <a:rPr dirty="0" sz="90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Aid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(2007)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546972" y="2746088"/>
            <a:ext cx="419100" cy="7277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Bank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Światowy</a:t>
            </a:r>
            <a:endParaRPr sz="900">
              <a:latin typeface="Calibri"/>
              <a:cs typeface="Calibri"/>
            </a:endParaRPr>
          </a:p>
          <a:p>
            <a:pPr algn="ctr" marL="77470" marR="69850">
              <a:lnSpc>
                <a:spcPct val="101800"/>
              </a:lnSpc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(negatywny,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2022)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303156" y="2745477"/>
            <a:ext cx="140335" cy="6438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Myers</a:t>
            </a:r>
            <a:r>
              <a:rPr dirty="0" sz="9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(2005)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920605" y="2746892"/>
            <a:ext cx="139700" cy="5613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IPCC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(2022)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468102" y="2745806"/>
            <a:ext cx="279400" cy="76708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31750">
              <a:lnSpc>
                <a:spcPts val="955"/>
              </a:lnSpc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Bank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Światowy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(baseline,</a:t>
            </a:r>
            <a:r>
              <a:rPr dirty="0" sz="900" spc="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2022)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084941" y="2745901"/>
            <a:ext cx="279400" cy="7245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Burzynski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et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al.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(2021)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713219" y="3829811"/>
            <a:ext cx="5005070" cy="2441575"/>
          </a:xfrm>
          <a:custGeom>
            <a:avLst/>
            <a:gdLst/>
            <a:ahLst/>
            <a:cxnLst/>
            <a:rect l="l" t="t" r="r" b="b"/>
            <a:pathLst>
              <a:path w="5005070" h="2441575">
                <a:moveTo>
                  <a:pt x="0" y="2441448"/>
                </a:moveTo>
                <a:lnTo>
                  <a:pt x="5004816" y="2441448"/>
                </a:lnTo>
                <a:lnTo>
                  <a:pt x="5004816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6887591" y="3950970"/>
            <a:ext cx="342455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Łączna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liczba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przymusowych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migracji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wewnętrznych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wg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przyczyn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Mln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osób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6868541" y="4353940"/>
            <a:ext cx="4672965" cy="1605280"/>
            <a:chOff x="6868541" y="4353940"/>
            <a:chExt cx="4672965" cy="1605280"/>
          </a:xfrm>
        </p:grpSpPr>
        <p:sp>
          <p:nvSpPr>
            <p:cNvPr id="42" name="object 42" descr=""/>
            <p:cNvSpPr/>
            <p:nvPr/>
          </p:nvSpPr>
          <p:spPr>
            <a:xfrm>
              <a:off x="6871716" y="4357115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516368" y="5370575"/>
              <a:ext cx="3959860" cy="584200"/>
            </a:xfrm>
            <a:custGeom>
              <a:avLst/>
              <a:gdLst/>
              <a:ahLst/>
              <a:cxnLst/>
              <a:rect l="l" t="t" r="r" b="b"/>
              <a:pathLst>
                <a:path w="3959859" h="584200">
                  <a:moveTo>
                    <a:pt x="172212" y="449580"/>
                  </a:moveTo>
                  <a:lnTo>
                    <a:pt x="0" y="449580"/>
                  </a:lnTo>
                  <a:lnTo>
                    <a:pt x="0" y="583692"/>
                  </a:lnTo>
                  <a:lnTo>
                    <a:pt x="172212" y="583692"/>
                  </a:lnTo>
                  <a:lnTo>
                    <a:pt x="172212" y="449580"/>
                  </a:lnTo>
                  <a:close/>
                </a:path>
                <a:path w="3959859" h="584200">
                  <a:moveTo>
                    <a:pt x="463296" y="522732"/>
                  </a:moveTo>
                  <a:lnTo>
                    <a:pt x="291084" y="522732"/>
                  </a:lnTo>
                  <a:lnTo>
                    <a:pt x="291084" y="583692"/>
                  </a:lnTo>
                  <a:lnTo>
                    <a:pt x="463296" y="583692"/>
                  </a:lnTo>
                  <a:lnTo>
                    <a:pt x="463296" y="522732"/>
                  </a:lnTo>
                  <a:close/>
                </a:path>
                <a:path w="3959859" h="584200">
                  <a:moveTo>
                    <a:pt x="754380" y="510540"/>
                  </a:moveTo>
                  <a:lnTo>
                    <a:pt x="583692" y="510540"/>
                  </a:lnTo>
                  <a:lnTo>
                    <a:pt x="583692" y="583692"/>
                  </a:lnTo>
                  <a:lnTo>
                    <a:pt x="754380" y="583692"/>
                  </a:lnTo>
                  <a:lnTo>
                    <a:pt x="754380" y="510540"/>
                  </a:lnTo>
                  <a:close/>
                </a:path>
                <a:path w="3959859" h="584200">
                  <a:moveTo>
                    <a:pt x="1045464" y="448056"/>
                  </a:moveTo>
                  <a:lnTo>
                    <a:pt x="874776" y="448056"/>
                  </a:lnTo>
                  <a:lnTo>
                    <a:pt x="874776" y="583692"/>
                  </a:lnTo>
                  <a:lnTo>
                    <a:pt x="1045464" y="583692"/>
                  </a:lnTo>
                  <a:lnTo>
                    <a:pt x="1045464" y="448056"/>
                  </a:lnTo>
                  <a:close/>
                </a:path>
                <a:path w="3959859" h="584200">
                  <a:moveTo>
                    <a:pt x="1336548" y="414528"/>
                  </a:moveTo>
                  <a:lnTo>
                    <a:pt x="1165860" y="414528"/>
                  </a:lnTo>
                  <a:lnTo>
                    <a:pt x="1165860" y="583692"/>
                  </a:lnTo>
                  <a:lnTo>
                    <a:pt x="1336548" y="583692"/>
                  </a:lnTo>
                  <a:lnTo>
                    <a:pt x="1336548" y="414528"/>
                  </a:lnTo>
                  <a:close/>
                </a:path>
                <a:path w="3959859" h="584200">
                  <a:moveTo>
                    <a:pt x="1629156" y="350520"/>
                  </a:moveTo>
                  <a:lnTo>
                    <a:pt x="1456944" y="350520"/>
                  </a:lnTo>
                  <a:lnTo>
                    <a:pt x="1456944" y="583692"/>
                  </a:lnTo>
                  <a:lnTo>
                    <a:pt x="1629156" y="583692"/>
                  </a:lnTo>
                  <a:lnTo>
                    <a:pt x="1629156" y="350520"/>
                  </a:lnTo>
                  <a:close/>
                </a:path>
                <a:path w="3959859" h="584200">
                  <a:moveTo>
                    <a:pt x="1920240" y="399288"/>
                  </a:moveTo>
                  <a:lnTo>
                    <a:pt x="1748028" y="399288"/>
                  </a:lnTo>
                  <a:lnTo>
                    <a:pt x="1748028" y="583692"/>
                  </a:lnTo>
                  <a:lnTo>
                    <a:pt x="1920240" y="583692"/>
                  </a:lnTo>
                  <a:lnTo>
                    <a:pt x="1920240" y="399288"/>
                  </a:lnTo>
                  <a:close/>
                </a:path>
                <a:path w="3959859" h="584200">
                  <a:moveTo>
                    <a:pt x="2211324" y="411480"/>
                  </a:moveTo>
                  <a:lnTo>
                    <a:pt x="2040636" y="411480"/>
                  </a:lnTo>
                  <a:lnTo>
                    <a:pt x="2040636" y="583692"/>
                  </a:lnTo>
                  <a:lnTo>
                    <a:pt x="2211324" y="583692"/>
                  </a:lnTo>
                  <a:lnTo>
                    <a:pt x="2211324" y="411480"/>
                  </a:lnTo>
                  <a:close/>
                </a:path>
                <a:path w="3959859" h="584200">
                  <a:moveTo>
                    <a:pt x="2502408" y="339852"/>
                  </a:moveTo>
                  <a:lnTo>
                    <a:pt x="2331720" y="339852"/>
                  </a:lnTo>
                  <a:lnTo>
                    <a:pt x="2331720" y="583692"/>
                  </a:lnTo>
                  <a:lnTo>
                    <a:pt x="2502408" y="583692"/>
                  </a:lnTo>
                  <a:lnTo>
                    <a:pt x="2502408" y="339852"/>
                  </a:lnTo>
                  <a:close/>
                </a:path>
                <a:path w="3959859" h="584200">
                  <a:moveTo>
                    <a:pt x="2795016" y="361188"/>
                  </a:moveTo>
                  <a:lnTo>
                    <a:pt x="2622804" y="361188"/>
                  </a:lnTo>
                  <a:lnTo>
                    <a:pt x="2622804" y="583692"/>
                  </a:lnTo>
                  <a:lnTo>
                    <a:pt x="2795016" y="583692"/>
                  </a:lnTo>
                  <a:lnTo>
                    <a:pt x="2795016" y="361188"/>
                  </a:lnTo>
                  <a:close/>
                </a:path>
                <a:path w="3959859" h="584200">
                  <a:moveTo>
                    <a:pt x="3086100" y="406908"/>
                  </a:moveTo>
                  <a:lnTo>
                    <a:pt x="2913888" y="406908"/>
                  </a:lnTo>
                  <a:lnTo>
                    <a:pt x="2913888" y="583692"/>
                  </a:lnTo>
                  <a:lnTo>
                    <a:pt x="3086100" y="583692"/>
                  </a:lnTo>
                  <a:lnTo>
                    <a:pt x="3086100" y="406908"/>
                  </a:lnTo>
                  <a:close/>
                </a:path>
                <a:path w="3959859" h="584200">
                  <a:moveTo>
                    <a:pt x="3377184" y="382524"/>
                  </a:moveTo>
                  <a:lnTo>
                    <a:pt x="3204972" y="382524"/>
                  </a:lnTo>
                  <a:lnTo>
                    <a:pt x="3204972" y="583692"/>
                  </a:lnTo>
                  <a:lnTo>
                    <a:pt x="3377184" y="583692"/>
                  </a:lnTo>
                  <a:lnTo>
                    <a:pt x="3377184" y="382524"/>
                  </a:lnTo>
                  <a:close/>
                </a:path>
                <a:path w="3959859" h="584200">
                  <a:moveTo>
                    <a:pt x="3668268" y="288036"/>
                  </a:moveTo>
                  <a:lnTo>
                    <a:pt x="3497580" y="288036"/>
                  </a:lnTo>
                  <a:lnTo>
                    <a:pt x="3497580" y="583692"/>
                  </a:lnTo>
                  <a:lnTo>
                    <a:pt x="3668268" y="583692"/>
                  </a:lnTo>
                  <a:lnTo>
                    <a:pt x="3668268" y="288036"/>
                  </a:lnTo>
                  <a:close/>
                </a:path>
                <a:path w="3959859" h="584200">
                  <a:moveTo>
                    <a:pt x="3959352" y="0"/>
                  </a:moveTo>
                  <a:lnTo>
                    <a:pt x="3788664" y="0"/>
                  </a:lnTo>
                  <a:lnTo>
                    <a:pt x="3788664" y="583692"/>
                  </a:lnTo>
                  <a:lnTo>
                    <a:pt x="3959352" y="583692"/>
                  </a:lnTo>
                  <a:lnTo>
                    <a:pt x="395935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225284" y="4700015"/>
              <a:ext cx="4250690" cy="1254760"/>
            </a:xfrm>
            <a:custGeom>
              <a:avLst/>
              <a:gdLst/>
              <a:ahLst/>
              <a:cxnLst/>
              <a:rect l="l" t="t" r="r" b="b"/>
              <a:pathLst>
                <a:path w="4250690" h="1254760">
                  <a:moveTo>
                    <a:pt x="170688" y="466344"/>
                  </a:moveTo>
                  <a:lnTo>
                    <a:pt x="0" y="466344"/>
                  </a:lnTo>
                  <a:lnTo>
                    <a:pt x="0" y="1254252"/>
                  </a:lnTo>
                  <a:lnTo>
                    <a:pt x="170688" y="1254252"/>
                  </a:lnTo>
                  <a:lnTo>
                    <a:pt x="170688" y="466344"/>
                  </a:lnTo>
                  <a:close/>
                </a:path>
                <a:path w="4250690" h="1254760">
                  <a:moveTo>
                    <a:pt x="463296" y="775716"/>
                  </a:moveTo>
                  <a:lnTo>
                    <a:pt x="291084" y="775716"/>
                  </a:lnTo>
                  <a:lnTo>
                    <a:pt x="291084" y="1120140"/>
                  </a:lnTo>
                  <a:lnTo>
                    <a:pt x="463296" y="1120140"/>
                  </a:lnTo>
                  <a:lnTo>
                    <a:pt x="463296" y="775716"/>
                  </a:lnTo>
                  <a:close/>
                </a:path>
                <a:path w="4250690" h="1254760">
                  <a:moveTo>
                    <a:pt x="754380" y="321564"/>
                  </a:moveTo>
                  <a:lnTo>
                    <a:pt x="582168" y="321564"/>
                  </a:lnTo>
                  <a:lnTo>
                    <a:pt x="582168" y="1193292"/>
                  </a:lnTo>
                  <a:lnTo>
                    <a:pt x="754380" y="1193292"/>
                  </a:lnTo>
                  <a:lnTo>
                    <a:pt x="754380" y="321564"/>
                  </a:lnTo>
                  <a:close/>
                </a:path>
                <a:path w="4250690" h="1254760">
                  <a:moveTo>
                    <a:pt x="1045464" y="871728"/>
                  </a:moveTo>
                  <a:lnTo>
                    <a:pt x="874776" y="871728"/>
                  </a:lnTo>
                  <a:lnTo>
                    <a:pt x="874776" y="1181100"/>
                  </a:lnTo>
                  <a:lnTo>
                    <a:pt x="1045464" y="1181100"/>
                  </a:lnTo>
                  <a:lnTo>
                    <a:pt x="1045464" y="871728"/>
                  </a:lnTo>
                  <a:close/>
                </a:path>
                <a:path w="4250690" h="1254760">
                  <a:moveTo>
                    <a:pt x="1336548" y="498348"/>
                  </a:moveTo>
                  <a:lnTo>
                    <a:pt x="1165860" y="498348"/>
                  </a:lnTo>
                  <a:lnTo>
                    <a:pt x="1165860" y="1118616"/>
                  </a:lnTo>
                  <a:lnTo>
                    <a:pt x="1336548" y="1118616"/>
                  </a:lnTo>
                  <a:lnTo>
                    <a:pt x="1336548" y="498348"/>
                  </a:lnTo>
                  <a:close/>
                </a:path>
                <a:path w="4250690" h="1254760">
                  <a:moveTo>
                    <a:pt x="1627632" y="629412"/>
                  </a:moveTo>
                  <a:lnTo>
                    <a:pt x="1456944" y="629412"/>
                  </a:lnTo>
                  <a:lnTo>
                    <a:pt x="1456944" y="1085088"/>
                  </a:lnTo>
                  <a:lnTo>
                    <a:pt x="1627632" y="1085088"/>
                  </a:lnTo>
                  <a:lnTo>
                    <a:pt x="1627632" y="629412"/>
                  </a:lnTo>
                  <a:close/>
                </a:path>
                <a:path w="4250690" h="1254760">
                  <a:moveTo>
                    <a:pt x="1920240" y="627888"/>
                  </a:moveTo>
                  <a:lnTo>
                    <a:pt x="1748028" y="627888"/>
                  </a:lnTo>
                  <a:lnTo>
                    <a:pt x="1748028" y="1021080"/>
                  </a:lnTo>
                  <a:lnTo>
                    <a:pt x="1920240" y="1021080"/>
                  </a:lnTo>
                  <a:lnTo>
                    <a:pt x="1920240" y="627888"/>
                  </a:lnTo>
                  <a:close/>
                </a:path>
                <a:path w="4250690" h="1254760">
                  <a:moveTo>
                    <a:pt x="2211324" y="675132"/>
                  </a:moveTo>
                  <a:lnTo>
                    <a:pt x="2039112" y="675132"/>
                  </a:lnTo>
                  <a:lnTo>
                    <a:pt x="2039112" y="1069848"/>
                  </a:lnTo>
                  <a:lnTo>
                    <a:pt x="2211324" y="1069848"/>
                  </a:lnTo>
                  <a:lnTo>
                    <a:pt x="2211324" y="675132"/>
                  </a:lnTo>
                  <a:close/>
                </a:path>
                <a:path w="4250690" h="1254760">
                  <a:moveTo>
                    <a:pt x="2502408" y="579120"/>
                  </a:moveTo>
                  <a:lnTo>
                    <a:pt x="2331720" y="579120"/>
                  </a:lnTo>
                  <a:lnTo>
                    <a:pt x="2331720" y="1082040"/>
                  </a:lnTo>
                  <a:lnTo>
                    <a:pt x="2502408" y="1082040"/>
                  </a:lnTo>
                  <a:lnTo>
                    <a:pt x="2502408" y="579120"/>
                  </a:lnTo>
                  <a:close/>
                </a:path>
                <a:path w="4250690" h="1254760">
                  <a:moveTo>
                    <a:pt x="2793492" y="627888"/>
                  </a:moveTo>
                  <a:lnTo>
                    <a:pt x="2622804" y="627888"/>
                  </a:lnTo>
                  <a:lnTo>
                    <a:pt x="2622804" y="1010412"/>
                  </a:lnTo>
                  <a:lnTo>
                    <a:pt x="2793492" y="1010412"/>
                  </a:lnTo>
                  <a:lnTo>
                    <a:pt x="2793492" y="627888"/>
                  </a:lnTo>
                  <a:close/>
                </a:path>
                <a:path w="4250690" h="1254760">
                  <a:moveTo>
                    <a:pt x="3086100" y="672084"/>
                  </a:moveTo>
                  <a:lnTo>
                    <a:pt x="2913888" y="672084"/>
                  </a:lnTo>
                  <a:lnTo>
                    <a:pt x="2913888" y="1031748"/>
                  </a:lnTo>
                  <a:lnTo>
                    <a:pt x="3086100" y="1031748"/>
                  </a:lnTo>
                  <a:lnTo>
                    <a:pt x="3086100" y="672084"/>
                  </a:lnTo>
                  <a:close/>
                </a:path>
                <a:path w="4250690" h="1254760">
                  <a:moveTo>
                    <a:pt x="3377184" y="556260"/>
                  </a:moveTo>
                  <a:lnTo>
                    <a:pt x="3204972" y="556260"/>
                  </a:lnTo>
                  <a:lnTo>
                    <a:pt x="3204972" y="1077468"/>
                  </a:lnTo>
                  <a:lnTo>
                    <a:pt x="3377184" y="1077468"/>
                  </a:lnTo>
                  <a:lnTo>
                    <a:pt x="3377184" y="556260"/>
                  </a:lnTo>
                  <a:close/>
                </a:path>
                <a:path w="4250690" h="1254760">
                  <a:moveTo>
                    <a:pt x="3668268" y="414528"/>
                  </a:moveTo>
                  <a:lnTo>
                    <a:pt x="3496056" y="414528"/>
                  </a:lnTo>
                  <a:lnTo>
                    <a:pt x="3496056" y="1053084"/>
                  </a:lnTo>
                  <a:lnTo>
                    <a:pt x="3668268" y="1053084"/>
                  </a:lnTo>
                  <a:lnTo>
                    <a:pt x="3668268" y="414528"/>
                  </a:lnTo>
                  <a:close/>
                </a:path>
                <a:path w="4250690" h="1254760">
                  <a:moveTo>
                    <a:pt x="3959352" y="469392"/>
                  </a:moveTo>
                  <a:lnTo>
                    <a:pt x="3788664" y="469392"/>
                  </a:lnTo>
                  <a:lnTo>
                    <a:pt x="3788664" y="958596"/>
                  </a:lnTo>
                  <a:lnTo>
                    <a:pt x="3959352" y="958596"/>
                  </a:lnTo>
                  <a:lnTo>
                    <a:pt x="3959352" y="469392"/>
                  </a:lnTo>
                  <a:close/>
                </a:path>
                <a:path w="4250690" h="1254760">
                  <a:moveTo>
                    <a:pt x="4250436" y="0"/>
                  </a:moveTo>
                  <a:lnTo>
                    <a:pt x="4079748" y="0"/>
                  </a:lnTo>
                  <a:lnTo>
                    <a:pt x="4079748" y="670560"/>
                  </a:lnTo>
                  <a:lnTo>
                    <a:pt x="4250436" y="670560"/>
                  </a:lnTo>
                  <a:lnTo>
                    <a:pt x="42504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164324" y="5954267"/>
              <a:ext cx="4372610" cy="0"/>
            </a:xfrm>
            <a:custGeom>
              <a:avLst/>
              <a:gdLst/>
              <a:ahLst/>
              <a:cxnLst/>
              <a:rect l="l" t="t" r="r" b="b"/>
              <a:pathLst>
                <a:path w="4372609" h="0">
                  <a:moveTo>
                    <a:pt x="0" y="0"/>
                  </a:moveTo>
                  <a:lnTo>
                    <a:pt x="4372356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6919214" y="4355744"/>
            <a:ext cx="141605" cy="1673225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52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70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2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182866" y="6016853"/>
            <a:ext cx="4351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2008 2009 2010</a:t>
            </a:r>
            <a:r>
              <a:rPr dirty="0" sz="10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2011</a:t>
            </a:r>
            <a:r>
              <a:rPr dirty="0" sz="10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2012 2013 2014</a:t>
            </a:r>
            <a:r>
              <a:rPr dirty="0" sz="10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2015 2016</a:t>
            </a:r>
            <a:r>
              <a:rPr dirty="0" sz="10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2017</a:t>
            </a:r>
            <a:r>
              <a:rPr dirty="0" sz="10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2018</a:t>
            </a:r>
            <a:r>
              <a:rPr dirty="0" sz="10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2019 2020 2021</a:t>
            </a:r>
            <a:r>
              <a:rPr dirty="0" sz="10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7979664" y="4523232"/>
            <a:ext cx="1617345" cy="62865"/>
            <a:chOff x="7979664" y="4523232"/>
            <a:chExt cx="1617345" cy="62865"/>
          </a:xfrm>
        </p:grpSpPr>
        <p:sp>
          <p:nvSpPr>
            <p:cNvPr id="49" name="object 49" descr=""/>
            <p:cNvSpPr/>
            <p:nvPr/>
          </p:nvSpPr>
          <p:spPr>
            <a:xfrm>
              <a:off x="7979664" y="452323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534144" y="452323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8070468" y="4460875"/>
            <a:ext cx="2520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553845" algn="l"/>
              </a:tabLst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Konflikty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zbrojne</a:t>
            </a:r>
            <a:r>
              <a:rPr dirty="0" sz="9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przemoc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Katastrofy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naturalne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53" name="object 53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3.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pc="55">
                <a:solidFill>
                  <a:srgbClr val="C00000"/>
                </a:solidFill>
              </a:rPr>
              <a:t>Nowa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wędrówka</a:t>
            </a:r>
            <a:r>
              <a:rPr dirty="0" spc="60">
                <a:solidFill>
                  <a:srgbClr val="C00000"/>
                </a:solidFill>
              </a:rPr>
              <a:t> </a:t>
            </a:r>
            <a:r>
              <a:rPr dirty="0" spc="45">
                <a:solidFill>
                  <a:srgbClr val="C00000"/>
                </a:solidFill>
              </a:rPr>
              <a:t>ludów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00000"/>
                </a:solidFill>
              </a:rPr>
              <a:t>Jakich</a:t>
            </a:r>
            <a:r>
              <a:rPr dirty="0" sz="1400" spc="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skutków</a:t>
            </a:r>
            <a:r>
              <a:rPr dirty="0" sz="1400" spc="-1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należy</a:t>
            </a:r>
            <a:r>
              <a:rPr dirty="0" sz="1400" spc="2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się</a:t>
            </a:r>
            <a:r>
              <a:rPr dirty="0" sz="1400" spc="30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spodziewać?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499973" y="6480149"/>
            <a:ext cx="928369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OECD,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ECFR,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 spc="-25">
                <a:latin typeface="Calibri"/>
                <a:cs typeface="Calibri"/>
              </a:rPr>
              <a:t>KE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707060" y="1173416"/>
            <a:ext cx="5006975" cy="2446655"/>
            <a:chOff x="6707060" y="1173416"/>
            <a:chExt cx="5006975" cy="2446655"/>
          </a:xfrm>
        </p:grpSpPr>
        <p:sp>
          <p:nvSpPr>
            <p:cNvPr id="9" name="object 9" descr=""/>
            <p:cNvSpPr/>
            <p:nvPr/>
          </p:nvSpPr>
          <p:spPr>
            <a:xfrm>
              <a:off x="6708647" y="1175003"/>
              <a:ext cx="5003800" cy="2443480"/>
            </a:xfrm>
            <a:custGeom>
              <a:avLst/>
              <a:gdLst/>
              <a:ahLst/>
              <a:cxnLst/>
              <a:rect l="l" t="t" r="r" b="b"/>
              <a:pathLst>
                <a:path w="5003800" h="2443479">
                  <a:moveTo>
                    <a:pt x="0" y="2442972"/>
                  </a:moveTo>
                  <a:lnTo>
                    <a:pt x="5003292" y="2442972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297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71715" y="1696211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229855" y="1857755"/>
              <a:ext cx="3013075" cy="1290955"/>
            </a:xfrm>
            <a:custGeom>
              <a:avLst/>
              <a:gdLst/>
              <a:ahLst/>
              <a:cxnLst/>
              <a:rect l="l" t="t" r="r" b="b"/>
              <a:pathLst>
                <a:path w="3013075" h="1290955">
                  <a:moveTo>
                    <a:pt x="0" y="969264"/>
                  </a:moveTo>
                  <a:lnTo>
                    <a:pt x="3012948" y="969264"/>
                  </a:lnTo>
                </a:path>
                <a:path w="3013075" h="1290955">
                  <a:moveTo>
                    <a:pt x="0" y="646176"/>
                  </a:moveTo>
                  <a:lnTo>
                    <a:pt x="3012948" y="646176"/>
                  </a:lnTo>
                </a:path>
                <a:path w="3013075" h="1290955">
                  <a:moveTo>
                    <a:pt x="0" y="323088"/>
                  </a:moveTo>
                  <a:lnTo>
                    <a:pt x="3012948" y="323088"/>
                  </a:lnTo>
                </a:path>
                <a:path w="3013075" h="1290955">
                  <a:moveTo>
                    <a:pt x="0" y="0"/>
                  </a:moveTo>
                  <a:lnTo>
                    <a:pt x="3012948" y="0"/>
                  </a:lnTo>
                </a:path>
                <a:path w="3013075" h="1290955">
                  <a:moveTo>
                    <a:pt x="0" y="1290828"/>
                  </a:moveTo>
                  <a:lnTo>
                    <a:pt x="3012948" y="1290828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235189" y="2312669"/>
              <a:ext cx="3004185" cy="542925"/>
            </a:xfrm>
            <a:custGeom>
              <a:avLst/>
              <a:gdLst/>
              <a:ahLst/>
              <a:cxnLst/>
              <a:rect l="l" t="t" r="r" b="b"/>
              <a:pathLst>
                <a:path w="3004184" h="542925">
                  <a:moveTo>
                    <a:pt x="0" y="513588"/>
                  </a:moveTo>
                  <a:lnTo>
                    <a:pt x="32003" y="489203"/>
                  </a:lnTo>
                  <a:lnTo>
                    <a:pt x="64007" y="542543"/>
                  </a:lnTo>
                  <a:lnTo>
                    <a:pt x="96011" y="512063"/>
                  </a:lnTo>
                  <a:lnTo>
                    <a:pt x="128015" y="510539"/>
                  </a:lnTo>
                  <a:lnTo>
                    <a:pt x="160019" y="504443"/>
                  </a:lnTo>
                  <a:lnTo>
                    <a:pt x="192024" y="483107"/>
                  </a:lnTo>
                  <a:lnTo>
                    <a:pt x="222503" y="486155"/>
                  </a:lnTo>
                  <a:lnTo>
                    <a:pt x="254507" y="451103"/>
                  </a:lnTo>
                  <a:lnTo>
                    <a:pt x="286511" y="382524"/>
                  </a:lnTo>
                  <a:lnTo>
                    <a:pt x="318515" y="365759"/>
                  </a:lnTo>
                  <a:lnTo>
                    <a:pt x="350519" y="347471"/>
                  </a:lnTo>
                  <a:lnTo>
                    <a:pt x="382524" y="333755"/>
                  </a:lnTo>
                  <a:lnTo>
                    <a:pt x="414527" y="301751"/>
                  </a:lnTo>
                  <a:lnTo>
                    <a:pt x="446531" y="260603"/>
                  </a:lnTo>
                  <a:lnTo>
                    <a:pt x="478535" y="251459"/>
                  </a:lnTo>
                  <a:lnTo>
                    <a:pt x="510539" y="259079"/>
                  </a:lnTo>
                  <a:lnTo>
                    <a:pt x="542543" y="306324"/>
                  </a:lnTo>
                  <a:lnTo>
                    <a:pt x="574548" y="295655"/>
                  </a:lnTo>
                  <a:lnTo>
                    <a:pt x="606551" y="307847"/>
                  </a:lnTo>
                  <a:lnTo>
                    <a:pt x="638555" y="309371"/>
                  </a:lnTo>
                  <a:lnTo>
                    <a:pt x="670559" y="324612"/>
                  </a:lnTo>
                  <a:lnTo>
                    <a:pt x="702563" y="329183"/>
                  </a:lnTo>
                  <a:lnTo>
                    <a:pt x="734567" y="313943"/>
                  </a:lnTo>
                  <a:lnTo>
                    <a:pt x="766571" y="310895"/>
                  </a:lnTo>
                  <a:lnTo>
                    <a:pt x="798576" y="289559"/>
                  </a:lnTo>
                  <a:lnTo>
                    <a:pt x="830579" y="307847"/>
                  </a:lnTo>
                  <a:lnTo>
                    <a:pt x="862583" y="312419"/>
                  </a:lnTo>
                  <a:lnTo>
                    <a:pt x="894587" y="313943"/>
                  </a:lnTo>
                  <a:lnTo>
                    <a:pt x="926591" y="304800"/>
                  </a:lnTo>
                  <a:lnTo>
                    <a:pt x="958595" y="274319"/>
                  </a:lnTo>
                  <a:lnTo>
                    <a:pt x="990600" y="263651"/>
                  </a:lnTo>
                  <a:lnTo>
                    <a:pt x="1022603" y="271271"/>
                  </a:lnTo>
                  <a:lnTo>
                    <a:pt x="1054607" y="291083"/>
                  </a:lnTo>
                  <a:lnTo>
                    <a:pt x="1086611" y="315467"/>
                  </a:lnTo>
                  <a:lnTo>
                    <a:pt x="1118615" y="382524"/>
                  </a:lnTo>
                  <a:lnTo>
                    <a:pt x="1149095" y="365759"/>
                  </a:lnTo>
                  <a:lnTo>
                    <a:pt x="1181100" y="361188"/>
                  </a:lnTo>
                  <a:lnTo>
                    <a:pt x="1213103" y="297179"/>
                  </a:lnTo>
                  <a:lnTo>
                    <a:pt x="1245107" y="269747"/>
                  </a:lnTo>
                  <a:lnTo>
                    <a:pt x="1277111" y="251459"/>
                  </a:lnTo>
                  <a:lnTo>
                    <a:pt x="1309115" y="242315"/>
                  </a:lnTo>
                  <a:lnTo>
                    <a:pt x="1341119" y="265175"/>
                  </a:lnTo>
                  <a:lnTo>
                    <a:pt x="1373124" y="289559"/>
                  </a:lnTo>
                  <a:lnTo>
                    <a:pt x="1405127" y="309371"/>
                  </a:lnTo>
                  <a:lnTo>
                    <a:pt x="1437131" y="323088"/>
                  </a:lnTo>
                  <a:lnTo>
                    <a:pt x="1469135" y="341375"/>
                  </a:lnTo>
                  <a:lnTo>
                    <a:pt x="1501139" y="362712"/>
                  </a:lnTo>
                  <a:lnTo>
                    <a:pt x="1533143" y="347471"/>
                  </a:lnTo>
                  <a:lnTo>
                    <a:pt x="1565148" y="361188"/>
                  </a:lnTo>
                  <a:lnTo>
                    <a:pt x="1597152" y="341375"/>
                  </a:lnTo>
                  <a:lnTo>
                    <a:pt x="1629155" y="341375"/>
                  </a:lnTo>
                  <a:lnTo>
                    <a:pt x="1661159" y="342900"/>
                  </a:lnTo>
                  <a:lnTo>
                    <a:pt x="1693163" y="326135"/>
                  </a:lnTo>
                  <a:lnTo>
                    <a:pt x="1725167" y="307847"/>
                  </a:lnTo>
                  <a:lnTo>
                    <a:pt x="1757171" y="294131"/>
                  </a:lnTo>
                  <a:lnTo>
                    <a:pt x="1789176" y="283463"/>
                  </a:lnTo>
                  <a:lnTo>
                    <a:pt x="1821179" y="281939"/>
                  </a:lnTo>
                  <a:lnTo>
                    <a:pt x="1853183" y="266700"/>
                  </a:lnTo>
                  <a:lnTo>
                    <a:pt x="1885187" y="260603"/>
                  </a:lnTo>
                  <a:lnTo>
                    <a:pt x="1917191" y="242315"/>
                  </a:lnTo>
                  <a:lnTo>
                    <a:pt x="1949195" y="213359"/>
                  </a:lnTo>
                  <a:lnTo>
                    <a:pt x="1981200" y="188975"/>
                  </a:lnTo>
                  <a:lnTo>
                    <a:pt x="2013203" y="182879"/>
                  </a:lnTo>
                  <a:lnTo>
                    <a:pt x="2045207" y="181355"/>
                  </a:lnTo>
                  <a:lnTo>
                    <a:pt x="2075687" y="172212"/>
                  </a:lnTo>
                  <a:lnTo>
                    <a:pt x="2107691" y="156971"/>
                  </a:lnTo>
                  <a:lnTo>
                    <a:pt x="2139695" y="123443"/>
                  </a:lnTo>
                  <a:lnTo>
                    <a:pt x="2171700" y="100583"/>
                  </a:lnTo>
                  <a:lnTo>
                    <a:pt x="2203704" y="80771"/>
                  </a:lnTo>
                  <a:lnTo>
                    <a:pt x="2235707" y="79247"/>
                  </a:lnTo>
                  <a:lnTo>
                    <a:pt x="2267711" y="96012"/>
                  </a:lnTo>
                  <a:lnTo>
                    <a:pt x="2299715" y="105155"/>
                  </a:lnTo>
                  <a:lnTo>
                    <a:pt x="2331719" y="118871"/>
                  </a:lnTo>
                  <a:lnTo>
                    <a:pt x="2363724" y="135635"/>
                  </a:lnTo>
                  <a:lnTo>
                    <a:pt x="2395728" y="179831"/>
                  </a:lnTo>
                  <a:lnTo>
                    <a:pt x="2427731" y="211835"/>
                  </a:lnTo>
                  <a:lnTo>
                    <a:pt x="2459735" y="213359"/>
                  </a:lnTo>
                  <a:lnTo>
                    <a:pt x="2491739" y="208787"/>
                  </a:lnTo>
                  <a:lnTo>
                    <a:pt x="2523743" y="173735"/>
                  </a:lnTo>
                  <a:lnTo>
                    <a:pt x="2555748" y="173735"/>
                  </a:lnTo>
                  <a:lnTo>
                    <a:pt x="2587752" y="219455"/>
                  </a:lnTo>
                  <a:lnTo>
                    <a:pt x="2619755" y="234695"/>
                  </a:lnTo>
                  <a:lnTo>
                    <a:pt x="2651759" y="192024"/>
                  </a:lnTo>
                  <a:lnTo>
                    <a:pt x="2683763" y="160019"/>
                  </a:lnTo>
                  <a:lnTo>
                    <a:pt x="2715767" y="79247"/>
                  </a:lnTo>
                  <a:lnTo>
                    <a:pt x="2747771" y="68579"/>
                  </a:lnTo>
                  <a:lnTo>
                    <a:pt x="2779776" y="7619"/>
                  </a:lnTo>
                  <a:lnTo>
                    <a:pt x="2811779" y="9143"/>
                  </a:lnTo>
                  <a:lnTo>
                    <a:pt x="2843783" y="16763"/>
                  </a:lnTo>
                  <a:lnTo>
                    <a:pt x="2875787" y="65531"/>
                  </a:lnTo>
                  <a:lnTo>
                    <a:pt x="2907791" y="54863"/>
                  </a:lnTo>
                  <a:lnTo>
                    <a:pt x="2939795" y="57912"/>
                  </a:lnTo>
                  <a:lnTo>
                    <a:pt x="2971800" y="41147"/>
                  </a:lnTo>
                  <a:lnTo>
                    <a:pt x="3003804" y="0"/>
                  </a:lnTo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235189" y="2007869"/>
              <a:ext cx="3004185" cy="830580"/>
            </a:xfrm>
            <a:custGeom>
              <a:avLst/>
              <a:gdLst/>
              <a:ahLst/>
              <a:cxnLst/>
              <a:rect l="l" t="t" r="r" b="b"/>
              <a:pathLst>
                <a:path w="3004184" h="830580">
                  <a:moveTo>
                    <a:pt x="0" y="818388"/>
                  </a:moveTo>
                  <a:lnTo>
                    <a:pt x="32003" y="819912"/>
                  </a:lnTo>
                  <a:lnTo>
                    <a:pt x="64007" y="824483"/>
                  </a:lnTo>
                  <a:lnTo>
                    <a:pt x="96011" y="829055"/>
                  </a:lnTo>
                  <a:lnTo>
                    <a:pt x="128015" y="830579"/>
                  </a:lnTo>
                  <a:lnTo>
                    <a:pt x="160019" y="809243"/>
                  </a:lnTo>
                  <a:lnTo>
                    <a:pt x="192024" y="810767"/>
                  </a:lnTo>
                  <a:lnTo>
                    <a:pt x="222503" y="806195"/>
                  </a:lnTo>
                  <a:lnTo>
                    <a:pt x="254507" y="806195"/>
                  </a:lnTo>
                  <a:lnTo>
                    <a:pt x="286511" y="781812"/>
                  </a:lnTo>
                  <a:lnTo>
                    <a:pt x="318515" y="775715"/>
                  </a:lnTo>
                  <a:lnTo>
                    <a:pt x="350519" y="769619"/>
                  </a:lnTo>
                  <a:lnTo>
                    <a:pt x="382524" y="758951"/>
                  </a:lnTo>
                  <a:lnTo>
                    <a:pt x="414527" y="755903"/>
                  </a:lnTo>
                  <a:lnTo>
                    <a:pt x="446531" y="739139"/>
                  </a:lnTo>
                  <a:lnTo>
                    <a:pt x="478535" y="726947"/>
                  </a:lnTo>
                  <a:lnTo>
                    <a:pt x="510539" y="720851"/>
                  </a:lnTo>
                  <a:lnTo>
                    <a:pt x="542543" y="722376"/>
                  </a:lnTo>
                  <a:lnTo>
                    <a:pt x="574548" y="716279"/>
                  </a:lnTo>
                  <a:lnTo>
                    <a:pt x="606551" y="710183"/>
                  </a:lnTo>
                  <a:lnTo>
                    <a:pt x="638555" y="687324"/>
                  </a:lnTo>
                  <a:lnTo>
                    <a:pt x="670559" y="690371"/>
                  </a:lnTo>
                  <a:lnTo>
                    <a:pt x="702563" y="690371"/>
                  </a:lnTo>
                  <a:lnTo>
                    <a:pt x="734567" y="675131"/>
                  </a:lnTo>
                  <a:lnTo>
                    <a:pt x="766571" y="675131"/>
                  </a:lnTo>
                  <a:lnTo>
                    <a:pt x="798576" y="649224"/>
                  </a:lnTo>
                  <a:lnTo>
                    <a:pt x="830579" y="630935"/>
                  </a:lnTo>
                  <a:lnTo>
                    <a:pt x="862583" y="626363"/>
                  </a:lnTo>
                  <a:lnTo>
                    <a:pt x="894587" y="630935"/>
                  </a:lnTo>
                  <a:lnTo>
                    <a:pt x="926591" y="589788"/>
                  </a:lnTo>
                  <a:lnTo>
                    <a:pt x="958595" y="574547"/>
                  </a:lnTo>
                  <a:lnTo>
                    <a:pt x="990600" y="571500"/>
                  </a:lnTo>
                  <a:lnTo>
                    <a:pt x="1022603" y="574547"/>
                  </a:lnTo>
                  <a:lnTo>
                    <a:pt x="1054607" y="577595"/>
                  </a:lnTo>
                  <a:lnTo>
                    <a:pt x="1086611" y="589788"/>
                  </a:lnTo>
                  <a:lnTo>
                    <a:pt x="1118615" y="605027"/>
                  </a:lnTo>
                  <a:lnTo>
                    <a:pt x="1149095" y="621791"/>
                  </a:lnTo>
                  <a:lnTo>
                    <a:pt x="1181100" y="624839"/>
                  </a:lnTo>
                  <a:lnTo>
                    <a:pt x="1213103" y="605027"/>
                  </a:lnTo>
                  <a:lnTo>
                    <a:pt x="1245107" y="571500"/>
                  </a:lnTo>
                  <a:lnTo>
                    <a:pt x="1277111" y="568451"/>
                  </a:lnTo>
                  <a:lnTo>
                    <a:pt x="1309115" y="544067"/>
                  </a:lnTo>
                  <a:lnTo>
                    <a:pt x="1341119" y="562355"/>
                  </a:lnTo>
                  <a:lnTo>
                    <a:pt x="1373124" y="568451"/>
                  </a:lnTo>
                  <a:lnTo>
                    <a:pt x="1405127" y="557783"/>
                  </a:lnTo>
                  <a:lnTo>
                    <a:pt x="1437131" y="545591"/>
                  </a:lnTo>
                  <a:lnTo>
                    <a:pt x="1469135" y="534924"/>
                  </a:lnTo>
                  <a:lnTo>
                    <a:pt x="1501139" y="534924"/>
                  </a:lnTo>
                  <a:lnTo>
                    <a:pt x="1533143" y="530351"/>
                  </a:lnTo>
                  <a:lnTo>
                    <a:pt x="1565148" y="519683"/>
                  </a:lnTo>
                  <a:lnTo>
                    <a:pt x="1597152" y="525779"/>
                  </a:lnTo>
                  <a:lnTo>
                    <a:pt x="1629155" y="527303"/>
                  </a:lnTo>
                  <a:lnTo>
                    <a:pt x="1661159" y="534924"/>
                  </a:lnTo>
                  <a:lnTo>
                    <a:pt x="1693163" y="528827"/>
                  </a:lnTo>
                  <a:lnTo>
                    <a:pt x="1725167" y="527303"/>
                  </a:lnTo>
                  <a:lnTo>
                    <a:pt x="1757171" y="519683"/>
                  </a:lnTo>
                  <a:lnTo>
                    <a:pt x="1789176" y="502919"/>
                  </a:lnTo>
                  <a:lnTo>
                    <a:pt x="1821179" y="507491"/>
                  </a:lnTo>
                  <a:lnTo>
                    <a:pt x="1853183" y="501395"/>
                  </a:lnTo>
                  <a:lnTo>
                    <a:pt x="1885187" y="490727"/>
                  </a:lnTo>
                  <a:lnTo>
                    <a:pt x="1917191" y="492251"/>
                  </a:lnTo>
                  <a:lnTo>
                    <a:pt x="1949195" y="495300"/>
                  </a:lnTo>
                  <a:lnTo>
                    <a:pt x="1981200" y="477012"/>
                  </a:lnTo>
                  <a:lnTo>
                    <a:pt x="2013203" y="455675"/>
                  </a:lnTo>
                  <a:lnTo>
                    <a:pt x="2045207" y="403859"/>
                  </a:lnTo>
                  <a:lnTo>
                    <a:pt x="2075687" y="390143"/>
                  </a:lnTo>
                  <a:lnTo>
                    <a:pt x="2107691" y="358139"/>
                  </a:lnTo>
                  <a:lnTo>
                    <a:pt x="2139695" y="338327"/>
                  </a:lnTo>
                  <a:lnTo>
                    <a:pt x="2171700" y="304800"/>
                  </a:lnTo>
                  <a:lnTo>
                    <a:pt x="2203704" y="277367"/>
                  </a:lnTo>
                  <a:lnTo>
                    <a:pt x="2235707" y="283463"/>
                  </a:lnTo>
                  <a:lnTo>
                    <a:pt x="2267711" y="288035"/>
                  </a:lnTo>
                  <a:lnTo>
                    <a:pt x="2299715" y="271271"/>
                  </a:lnTo>
                  <a:lnTo>
                    <a:pt x="2331719" y="262127"/>
                  </a:lnTo>
                  <a:lnTo>
                    <a:pt x="2363724" y="257555"/>
                  </a:lnTo>
                  <a:lnTo>
                    <a:pt x="2395728" y="260603"/>
                  </a:lnTo>
                  <a:lnTo>
                    <a:pt x="2427731" y="263651"/>
                  </a:lnTo>
                  <a:lnTo>
                    <a:pt x="2459735" y="297179"/>
                  </a:lnTo>
                  <a:lnTo>
                    <a:pt x="2491739" y="289559"/>
                  </a:lnTo>
                  <a:lnTo>
                    <a:pt x="2523743" y="280415"/>
                  </a:lnTo>
                  <a:lnTo>
                    <a:pt x="2555748" y="262127"/>
                  </a:lnTo>
                  <a:lnTo>
                    <a:pt x="2587752" y="353567"/>
                  </a:lnTo>
                  <a:lnTo>
                    <a:pt x="2619755" y="286512"/>
                  </a:lnTo>
                  <a:lnTo>
                    <a:pt x="2651759" y="213359"/>
                  </a:lnTo>
                  <a:lnTo>
                    <a:pt x="2683763" y="231647"/>
                  </a:lnTo>
                  <a:lnTo>
                    <a:pt x="2715767" y="179831"/>
                  </a:lnTo>
                  <a:lnTo>
                    <a:pt x="2747771" y="134112"/>
                  </a:lnTo>
                  <a:lnTo>
                    <a:pt x="2779776" y="65531"/>
                  </a:lnTo>
                  <a:lnTo>
                    <a:pt x="2811779" y="45719"/>
                  </a:lnTo>
                  <a:lnTo>
                    <a:pt x="2843783" y="0"/>
                  </a:lnTo>
                  <a:lnTo>
                    <a:pt x="2875787" y="45719"/>
                  </a:lnTo>
                  <a:lnTo>
                    <a:pt x="2907791" y="111251"/>
                  </a:lnTo>
                  <a:lnTo>
                    <a:pt x="2939795" y="126491"/>
                  </a:lnTo>
                  <a:lnTo>
                    <a:pt x="2971800" y="147827"/>
                  </a:lnTo>
                  <a:lnTo>
                    <a:pt x="3003804" y="83819"/>
                  </a:lnTo>
                </a:path>
              </a:pathLst>
            </a:custGeom>
            <a:ln w="28575">
              <a:solidFill>
                <a:srgbClr val="ED6C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235189" y="2623565"/>
              <a:ext cx="2971800" cy="207645"/>
            </a:xfrm>
            <a:custGeom>
              <a:avLst/>
              <a:gdLst/>
              <a:ahLst/>
              <a:cxnLst/>
              <a:rect l="l" t="t" r="r" b="b"/>
              <a:pathLst>
                <a:path w="2971800" h="207644">
                  <a:moveTo>
                    <a:pt x="0" y="202692"/>
                  </a:moveTo>
                  <a:lnTo>
                    <a:pt x="32003" y="201168"/>
                  </a:lnTo>
                  <a:lnTo>
                    <a:pt x="64007" y="201168"/>
                  </a:lnTo>
                  <a:lnTo>
                    <a:pt x="96011" y="202692"/>
                  </a:lnTo>
                  <a:lnTo>
                    <a:pt x="128015" y="207263"/>
                  </a:lnTo>
                  <a:lnTo>
                    <a:pt x="160019" y="204216"/>
                  </a:lnTo>
                  <a:lnTo>
                    <a:pt x="192024" y="201168"/>
                  </a:lnTo>
                  <a:lnTo>
                    <a:pt x="222503" y="198120"/>
                  </a:lnTo>
                  <a:lnTo>
                    <a:pt x="254507" y="185928"/>
                  </a:lnTo>
                  <a:lnTo>
                    <a:pt x="286511" y="176784"/>
                  </a:lnTo>
                  <a:lnTo>
                    <a:pt x="318515" y="173736"/>
                  </a:lnTo>
                  <a:lnTo>
                    <a:pt x="350519" y="172212"/>
                  </a:lnTo>
                  <a:lnTo>
                    <a:pt x="382524" y="166116"/>
                  </a:lnTo>
                  <a:lnTo>
                    <a:pt x="414527" y="158496"/>
                  </a:lnTo>
                  <a:lnTo>
                    <a:pt x="446531" y="155448"/>
                  </a:lnTo>
                  <a:lnTo>
                    <a:pt x="478535" y="146304"/>
                  </a:lnTo>
                  <a:lnTo>
                    <a:pt x="510539" y="146304"/>
                  </a:lnTo>
                  <a:lnTo>
                    <a:pt x="542543" y="137160"/>
                  </a:lnTo>
                  <a:lnTo>
                    <a:pt x="574548" y="128016"/>
                  </a:lnTo>
                  <a:lnTo>
                    <a:pt x="606551" y="120396"/>
                  </a:lnTo>
                  <a:lnTo>
                    <a:pt x="638555" y="108204"/>
                  </a:lnTo>
                  <a:lnTo>
                    <a:pt x="670559" y="108204"/>
                  </a:lnTo>
                  <a:lnTo>
                    <a:pt x="702563" y="97536"/>
                  </a:lnTo>
                  <a:lnTo>
                    <a:pt x="734567" y="94487"/>
                  </a:lnTo>
                  <a:lnTo>
                    <a:pt x="766571" y="83820"/>
                  </a:lnTo>
                  <a:lnTo>
                    <a:pt x="798576" y="79248"/>
                  </a:lnTo>
                  <a:lnTo>
                    <a:pt x="830579" y="76200"/>
                  </a:lnTo>
                  <a:lnTo>
                    <a:pt x="862583" y="73151"/>
                  </a:lnTo>
                  <a:lnTo>
                    <a:pt x="894587" y="71628"/>
                  </a:lnTo>
                  <a:lnTo>
                    <a:pt x="926591" y="68580"/>
                  </a:lnTo>
                  <a:lnTo>
                    <a:pt x="958595" y="67056"/>
                  </a:lnTo>
                  <a:lnTo>
                    <a:pt x="990600" y="68580"/>
                  </a:lnTo>
                  <a:lnTo>
                    <a:pt x="1022603" y="73151"/>
                  </a:lnTo>
                  <a:lnTo>
                    <a:pt x="1054607" y="77724"/>
                  </a:lnTo>
                  <a:lnTo>
                    <a:pt x="1086611" y="80772"/>
                  </a:lnTo>
                  <a:lnTo>
                    <a:pt x="1118615" y="85344"/>
                  </a:lnTo>
                  <a:lnTo>
                    <a:pt x="1149095" y="91439"/>
                  </a:lnTo>
                  <a:lnTo>
                    <a:pt x="1181100" y="97536"/>
                  </a:lnTo>
                  <a:lnTo>
                    <a:pt x="1213103" y="99060"/>
                  </a:lnTo>
                  <a:lnTo>
                    <a:pt x="1245107" y="92963"/>
                  </a:lnTo>
                  <a:lnTo>
                    <a:pt x="1277111" y="96012"/>
                  </a:lnTo>
                  <a:lnTo>
                    <a:pt x="1309115" y="94487"/>
                  </a:lnTo>
                  <a:lnTo>
                    <a:pt x="1341119" y="96012"/>
                  </a:lnTo>
                  <a:lnTo>
                    <a:pt x="1373124" y="97536"/>
                  </a:lnTo>
                  <a:lnTo>
                    <a:pt x="1405127" y="99060"/>
                  </a:lnTo>
                  <a:lnTo>
                    <a:pt x="1437131" y="97536"/>
                  </a:lnTo>
                  <a:lnTo>
                    <a:pt x="1469135" y="100584"/>
                  </a:lnTo>
                  <a:lnTo>
                    <a:pt x="1501139" y="103632"/>
                  </a:lnTo>
                  <a:lnTo>
                    <a:pt x="1533143" y="108204"/>
                  </a:lnTo>
                  <a:lnTo>
                    <a:pt x="1565148" y="112775"/>
                  </a:lnTo>
                  <a:lnTo>
                    <a:pt x="1597152" y="117348"/>
                  </a:lnTo>
                  <a:lnTo>
                    <a:pt x="1629155" y="115824"/>
                  </a:lnTo>
                  <a:lnTo>
                    <a:pt x="1661159" y="124968"/>
                  </a:lnTo>
                  <a:lnTo>
                    <a:pt x="1693163" y="131063"/>
                  </a:lnTo>
                  <a:lnTo>
                    <a:pt x="1725167" y="132587"/>
                  </a:lnTo>
                  <a:lnTo>
                    <a:pt x="1757171" y="132587"/>
                  </a:lnTo>
                  <a:lnTo>
                    <a:pt x="1789176" y="134112"/>
                  </a:lnTo>
                  <a:lnTo>
                    <a:pt x="1821179" y="135636"/>
                  </a:lnTo>
                  <a:lnTo>
                    <a:pt x="1853183" y="140208"/>
                  </a:lnTo>
                  <a:lnTo>
                    <a:pt x="1885187" y="141732"/>
                  </a:lnTo>
                  <a:lnTo>
                    <a:pt x="1917191" y="143256"/>
                  </a:lnTo>
                  <a:lnTo>
                    <a:pt x="1949195" y="140208"/>
                  </a:lnTo>
                  <a:lnTo>
                    <a:pt x="1981200" y="140208"/>
                  </a:lnTo>
                  <a:lnTo>
                    <a:pt x="2013203" y="137160"/>
                  </a:lnTo>
                  <a:lnTo>
                    <a:pt x="2045207" y="132587"/>
                  </a:lnTo>
                  <a:lnTo>
                    <a:pt x="2075687" y="131063"/>
                  </a:lnTo>
                  <a:lnTo>
                    <a:pt x="2107691" y="126492"/>
                  </a:lnTo>
                  <a:lnTo>
                    <a:pt x="2139695" y="123444"/>
                  </a:lnTo>
                  <a:lnTo>
                    <a:pt x="2171700" y="123444"/>
                  </a:lnTo>
                  <a:lnTo>
                    <a:pt x="2203704" y="118872"/>
                  </a:lnTo>
                  <a:lnTo>
                    <a:pt x="2235707" y="114300"/>
                  </a:lnTo>
                  <a:lnTo>
                    <a:pt x="2267711" y="109728"/>
                  </a:lnTo>
                  <a:lnTo>
                    <a:pt x="2299715" y="109728"/>
                  </a:lnTo>
                  <a:lnTo>
                    <a:pt x="2331719" y="106680"/>
                  </a:lnTo>
                  <a:lnTo>
                    <a:pt x="2363724" y="102108"/>
                  </a:lnTo>
                  <a:lnTo>
                    <a:pt x="2395728" y="100584"/>
                  </a:lnTo>
                  <a:lnTo>
                    <a:pt x="2427731" y="102108"/>
                  </a:lnTo>
                  <a:lnTo>
                    <a:pt x="2459735" y="96012"/>
                  </a:lnTo>
                  <a:lnTo>
                    <a:pt x="2491739" y="89916"/>
                  </a:lnTo>
                  <a:lnTo>
                    <a:pt x="2523743" y="80772"/>
                  </a:lnTo>
                  <a:lnTo>
                    <a:pt x="2555748" y="65532"/>
                  </a:lnTo>
                  <a:lnTo>
                    <a:pt x="2587752" y="47244"/>
                  </a:lnTo>
                  <a:lnTo>
                    <a:pt x="2619755" y="54863"/>
                  </a:lnTo>
                  <a:lnTo>
                    <a:pt x="2651759" y="48768"/>
                  </a:lnTo>
                  <a:lnTo>
                    <a:pt x="2683763" y="35051"/>
                  </a:lnTo>
                  <a:lnTo>
                    <a:pt x="2715767" y="30480"/>
                  </a:lnTo>
                  <a:lnTo>
                    <a:pt x="2747771" y="13716"/>
                  </a:lnTo>
                  <a:lnTo>
                    <a:pt x="2779776" y="9144"/>
                  </a:lnTo>
                  <a:lnTo>
                    <a:pt x="2811779" y="0"/>
                  </a:lnTo>
                  <a:lnTo>
                    <a:pt x="2843783" y="0"/>
                  </a:lnTo>
                  <a:lnTo>
                    <a:pt x="2875787" y="10668"/>
                  </a:lnTo>
                  <a:lnTo>
                    <a:pt x="2907791" y="35051"/>
                  </a:lnTo>
                  <a:lnTo>
                    <a:pt x="2939795" y="50292"/>
                  </a:lnTo>
                  <a:lnTo>
                    <a:pt x="2971800" y="62484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235189" y="1977389"/>
              <a:ext cx="2971800" cy="894715"/>
            </a:xfrm>
            <a:custGeom>
              <a:avLst/>
              <a:gdLst/>
              <a:ahLst/>
              <a:cxnLst/>
              <a:rect l="l" t="t" r="r" b="b"/>
              <a:pathLst>
                <a:path w="2971800" h="894714">
                  <a:moveTo>
                    <a:pt x="0" y="848868"/>
                  </a:moveTo>
                  <a:lnTo>
                    <a:pt x="32003" y="853439"/>
                  </a:lnTo>
                  <a:lnTo>
                    <a:pt x="64007" y="867156"/>
                  </a:lnTo>
                  <a:lnTo>
                    <a:pt x="96011" y="879348"/>
                  </a:lnTo>
                  <a:lnTo>
                    <a:pt x="128015" y="894588"/>
                  </a:lnTo>
                  <a:lnTo>
                    <a:pt x="160019" y="891539"/>
                  </a:lnTo>
                  <a:lnTo>
                    <a:pt x="192024" y="882396"/>
                  </a:lnTo>
                  <a:lnTo>
                    <a:pt x="222503" y="871727"/>
                  </a:lnTo>
                  <a:lnTo>
                    <a:pt x="254507" y="839724"/>
                  </a:lnTo>
                  <a:lnTo>
                    <a:pt x="286511" y="829056"/>
                  </a:lnTo>
                  <a:lnTo>
                    <a:pt x="318515" y="818388"/>
                  </a:lnTo>
                  <a:lnTo>
                    <a:pt x="350519" y="810768"/>
                  </a:lnTo>
                  <a:lnTo>
                    <a:pt x="382524" y="794004"/>
                  </a:lnTo>
                  <a:lnTo>
                    <a:pt x="414527" y="777239"/>
                  </a:lnTo>
                  <a:lnTo>
                    <a:pt x="446531" y="737615"/>
                  </a:lnTo>
                  <a:lnTo>
                    <a:pt x="478535" y="697992"/>
                  </a:lnTo>
                  <a:lnTo>
                    <a:pt x="510539" y="684276"/>
                  </a:lnTo>
                  <a:lnTo>
                    <a:pt x="542543" y="670560"/>
                  </a:lnTo>
                  <a:lnTo>
                    <a:pt x="574548" y="658368"/>
                  </a:lnTo>
                  <a:lnTo>
                    <a:pt x="606551" y="640080"/>
                  </a:lnTo>
                  <a:lnTo>
                    <a:pt x="638555" y="609600"/>
                  </a:lnTo>
                  <a:lnTo>
                    <a:pt x="670559" y="588263"/>
                  </a:lnTo>
                  <a:lnTo>
                    <a:pt x="734567" y="553212"/>
                  </a:lnTo>
                  <a:lnTo>
                    <a:pt x="766571" y="544068"/>
                  </a:lnTo>
                  <a:lnTo>
                    <a:pt x="798576" y="548639"/>
                  </a:lnTo>
                  <a:lnTo>
                    <a:pt x="830579" y="545592"/>
                  </a:lnTo>
                  <a:lnTo>
                    <a:pt x="862583" y="534924"/>
                  </a:lnTo>
                  <a:lnTo>
                    <a:pt x="894587" y="536448"/>
                  </a:lnTo>
                  <a:lnTo>
                    <a:pt x="926591" y="507492"/>
                  </a:lnTo>
                  <a:lnTo>
                    <a:pt x="958595" y="501396"/>
                  </a:lnTo>
                  <a:lnTo>
                    <a:pt x="990600" y="501396"/>
                  </a:lnTo>
                  <a:lnTo>
                    <a:pt x="1022603" y="495300"/>
                  </a:lnTo>
                  <a:lnTo>
                    <a:pt x="1054607" y="544068"/>
                  </a:lnTo>
                  <a:lnTo>
                    <a:pt x="1086611" y="573024"/>
                  </a:lnTo>
                  <a:lnTo>
                    <a:pt x="1118615" y="609600"/>
                  </a:lnTo>
                  <a:lnTo>
                    <a:pt x="1149095" y="627888"/>
                  </a:lnTo>
                  <a:lnTo>
                    <a:pt x="1181100" y="618744"/>
                  </a:lnTo>
                  <a:lnTo>
                    <a:pt x="1213103" y="606551"/>
                  </a:lnTo>
                  <a:lnTo>
                    <a:pt x="1245107" y="598932"/>
                  </a:lnTo>
                  <a:lnTo>
                    <a:pt x="1277111" y="600456"/>
                  </a:lnTo>
                  <a:lnTo>
                    <a:pt x="1309115" y="620268"/>
                  </a:lnTo>
                  <a:lnTo>
                    <a:pt x="1341119" y="641604"/>
                  </a:lnTo>
                  <a:lnTo>
                    <a:pt x="1373124" y="653796"/>
                  </a:lnTo>
                  <a:lnTo>
                    <a:pt x="1405127" y="672084"/>
                  </a:lnTo>
                  <a:lnTo>
                    <a:pt x="1437131" y="672084"/>
                  </a:lnTo>
                  <a:lnTo>
                    <a:pt x="1469135" y="665988"/>
                  </a:lnTo>
                  <a:lnTo>
                    <a:pt x="1501139" y="665988"/>
                  </a:lnTo>
                  <a:lnTo>
                    <a:pt x="1533143" y="656844"/>
                  </a:lnTo>
                  <a:lnTo>
                    <a:pt x="1565148" y="650748"/>
                  </a:lnTo>
                  <a:lnTo>
                    <a:pt x="1597152" y="643127"/>
                  </a:lnTo>
                  <a:lnTo>
                    <a:pt x="1629155" y="629412"/>
                  </a:lnTo>
                  <a:lnTo>
                    <a:pt x="1661159" y="621792"/>
                  </a:lnTo>
                  <a:lnTo>
                    <a:pt x="1693163" y="601980"/>
                  </a:lnTo>
                  <a:lnTo>
                    <a:pt x="1725167" y="576072"/>
                  </a:lnTo>
                  <a:lnTo>
                    <a:pt x="1757171" y="562356"/>
                  </a:lnTo>
                  <a:lnTo>
                    <a:pt x="1789176" y="539496"/>
                  </a:lnTo>
                  <a:lnTo>
                    <a:pt x="1821179" y="536448"/>
                  </a:lnTo>
                  <a:lnTo>
                    <a:pt x="1853183" y="533400"/>
                  </a:lnTo>
                  <a:lnTo>
                    <a:pt x="1885187" y="509015"/>
                  </a:lnTo>
                  <a:lnTo>
                    <a:pt x="1917191" y="483108"/>
                  </a:lnTo>
                  <a:lnTo>
                    <a:pt x="1949195" y="463296"/>
                  </a:lnTo>
                  <a:lnTo>
                    <a:pt x="1981200" y="429768"/>
                  </a:lnTo>
                  <a:lnTo>
                    <a:pt x="2013203" y="432815"/>
                  </a:lnTo>
                  <a:lnTo>
                    <a:pt x="2045207" y="409956"/>
                  </a:lnTo>
                  <a:lnTo>
                    <a:pt x="2075687" y="362712"/>
                  </a:lnTo>
                  <a:lnTo>
                    <a:pt x="2107691" y="335280"/>
                  </a:lnTo>
                  <a:lnTo>
                    <a:pt x="2139695" y="333756"/>
                  </a:lnTo>
                  <a:lnTo>
                    <a:pt x="2171700" y="323088"/>
                  </a:lnTo>
                  <a:lnTo>
                    <a:pt x="2203704" y="329184"/>
                  </a:lnTo>
                  <a:lnTo>
                    <a:pt x="2235707" y="336804"/>
                  </a:lnTo>
                  <a:lnTo>
                    <a:pt x="2267711" y="336804"/>
                  </a:lnTo>
                  <a:lnTo>
                    <a:pt x="2299715" y="339851"/>
                  </a:lnTo>
                  <a:lnTo>
                    <a:pt x="2331719" y="339851"/>
                  </a:lnTo>
                  <a:lnTo>
                    <a:pt x="2363724" y="345948"/>
                  </a:lnTo>
                  <a:lnTo>
                    <a:pt x="2395728" y="355092"/>
                  </a:lnTo>
                  <a:lnTo>
                    <a:pt x="2427731" y="362712"/>
                  </a:lnTo>
                  <a:lnTo>
                    <a:pt x="2459735" y="367284"/>
                  </a:lnTo>
                  <a:lnTo>
                    <a:pt x="2491739" y="364236"/>
                  </a:lnTo>
                  <a:lnTo>
                    <a:pt x="2523743" y="365760"/>
                  </a:lnTo>
                  <a:lnTo>
                    <a:pt x="2555748" y="350520"/>
                  </a:lnTo>
                  <a:lnTo>
                    <a:pt x="2587752" y="361188"/>
                  </a:lnTo>
                  <a:lnTo>
                    <a:pt x="2619755" y="320039"/>
                  </a:lnTo>
                  <a:lnTo>
                    <a:pt x="2651759" y="254508"/>
                  </a:lnTo>
                  <a:lnTo>
                    <a:pt x="2683763" y="156972"/>
                  </a:lnTo>
                  <a:lnTo>
                    <a:pt x="2715767" y="100584"/>
                  </a:lnTo>
                  <a:lnTo>
                    <a:pt x="2747771" y="44196"/>
                  </a:lnTo>
                  <a:lnTo>
                    <a:pt x="2779776" y="0"/>
                  </a:lnTo>
                  <a:lnTo>
                    <a:pt x="2811779" y="10668"/>
                  </a:lnTo>
                  <a:lnTo>
                    <a:pt x="2843783" y="38100"/>
                  </a:lnTo>
                  <a:lnTo>
                    <a:pt x="2875787" y="105156"/>
                  </a:lnTo>
                  <a:lnTo>
                    <a:pt x="2907791" y="172212"/>
                  </a:lnTo>
                  <a:lnTo>
                    <a:pt x="2939795" y="216408"/>
                  </a:lnTo>
                  <a:lnTo>
                    <a:pt x="2971800" y="224027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235189" y="2629661"/>
              <a:ext cx="2971800" cy="198120"/>
            </a:xfrm>
            <a:custGeom>
              <a:avLst/>
              <a:gdLst/>
              <a:ahLst/>
              <a:cxnLst/>
              <a:rect l="l" t="t" r="r" b="b"/>
              <a:pathLst>
                <a:path w="2971800" h="198119">
                  <a:moveTo>
                    <a:pt x="0" y="196596"/>
                  </a:moveTo>
                  <a:lnTo>
                    <a:pt x="32003" y="195072"/>
                  </a:lnTo>
                  <a:lnTo>
                    <a:pt x="64007" y="195072"/>
                  </a:lnTo>
                  <a:lnTo>
                    <a:pt x="96011" y="193548"/>
                  </a:lnTo>
                  <a:lnTo>
                    <a:pt x="128015" y="193548"/>
                  </a:lnTo>
                  <a:lnTo>
                    <a:pt x="160019" y="185927"/>
                  </a:lnTo>
                  <a:lnTo>
                    <a:pt x="192024" y="185927"/>
                  </a:lnTo>
                  <a:lnTo>
                    <a:pt x="222503" y="176784"/>
                  </a:lnTo>
                  <a:lnTo>
                    <a:pt x="254507" y="176784"/>
                  </a:lnTo>
                  <a:lnTo>
                    <a:pt x="286511" y="167639"/>
                  </a:lnTo>
                  <a:lnTo>
                    <a:pt x="318515" y="160020"/>
                  </a:lnTo>
                  <a:lnTo>
                    <a:pt x="350519" y="153924"/>
                  </a:lnTo>
                  <a:lnTo>
                    <a:pt x="382524" y="149351"/>
                  </a:lnTo>
                  <a:lnTo>
                    <a:pt x="414527" y="141732"/>
                  </a:lnTo>
                  <a:lnTo>
                    <a:pt x="446531" y="140208"/>
                  </a:lnTo>
                  <a:lnTo>
                    <a:pt x="478535" y="134112"/>
                  </a:lnTo>
                  <a:lnTo>
                    <a:pt x="510539" y="129539"/>
                  </a:lnTo>
                  <a:lnTo>
                    <a:pt x="542543" y="126491"/>
                  </a:lnTo>
                  <a:lnTo>
                    <a:pt x="574548" y="120396"/>
                  </a:lnTo>
                  <a:lnTo>
                    <a:pt x="606551" y="117348"/>
                  </a:lnTo>
                  <a:lnTo>
                    <a:pt x="638555" y="103632"/>
                  </a:lnTo>
                  <a:lnTo>
                    <a:pt x="670559" y="99060"/>
                  </a:lnTo>
                  <a:lnTo>
                    <a:pt x="702563" y="92963"/>
                  </a:lnTo>
                  <a:lnTo>
                    <a:pt x="734567" y="88391"/>
                  </a:lnTo>
                  <a:lnTo>
                    <a:pt x="766571" y="86867"/>
                  </a:lnTo>
                  <a:lnTo>
                    <a:pt x="798576" y="85343"/>
                  </a:lnTo>
                  <a:lnTo>
                    <a:pt x="830579" y="83820"/>
                  </a:lnTo>
                  <a:lnTo>
                    <a:pt x="862583" y="77724"/>
                  </a:lnTo>
                  <a:lnTo>
                    <a:pt x="894587" y="79248"/>
                  </a:lnTo>
                  <a:lnTo>
                    <a:pt x="926591" y="77724"/>
                  </a:lnTo>
                  <a:lnTo>
                    <a:pt x="958595" y="80772"/>
                  </a:lnTo>
                  <a:lnTo>
                    <a:pt x="990600" y="89915"/>
                  </a:lnTo>
                  <a:lnTo>
                    <a:pt x="1022603" y="102108"/>
                  </a:lnTo>
                  <a:lnTo>
                    <a:pt x="1054607" y="117348"/>
                  </a:lnTo>
                  <a:lnTo>
                    <a:pt x="1086611" y="126491"/>
                  </a:lnTo>
                  <a:lnTo>
                    <a:pt x="1118615" y="141732"/>
                  </a:lnTo>
                  <a:lnTo>
                    <a:pt x="1149095" y="147827"/>
                  </a:lnTo>
                  <a:lnTo>
                    <a:pt x="1181100" y="156972"/>
                  </a:lnTo>
                  <a:lnTo>
                    <a:pt x="1213103" y="152400"/>
                  </a:lnTo>
                  <a:lnTo>
                    <a:pt x="1245107" y="152400"/>
                  </a:lnTo>
                  <a:lnTo>
                    <a:pt x="1277111" y="155448"/>
                  </a:lnTo>
                  <a:lnTo>
                    <a:pt x="1309115" y="160020"/>
                  </a:lnTo>
                  <a:lnTo>
                    <a:pt x="1341119" y="167639"/>
                  </a:lnTo>
                  <a:lnTo>
                    <a:pt x="1373124" y="172212"/>
                  </a:lnTo>
                  <a:lnTo>
                    <a:pt x="1405127" y="181355"/>
                  </a:lnTo>
                  <a:lnTo>
                    <a:pt x="1437131" y="185927"/>
                  </a:lnTo>
                  <a:lnTo>
                    <a:pt x="1469135" y="187451"/>
                  </a:lnTo>
                  <a:lnTo>
                    <a:pt x="1501139" y="190500"/>
                  </a:lnTo>
                  <a:lnTo>
                    <a:pt x="1533143" y="196596"/>
                  </a:lnTo>
                  <a:lnTo>
                    <a:pt x="1565148" y="196596"/>
                  </a:lnTo>
                  <a:lnTo>
                    <a:pt x="1597152" y="193548"/>
                  </a:lnTo>
                  <a:lnTo>
                    <a:pt x="1629155" y="198120"/>
                  </a:lnTo>
                  <a:lnTo>
                    <a:pt x="1661159" y="185927"/>
                  </a:lnTo>
                  <a:lnTo>
                    <a:pt x="1693163" y="182879"/>
                  </a:lnTo>
                  <a:lnTo>
                    <a:pt x="1725167" y="181355"/>
                  </a:lnTo>
                  <a:lnTo>
                    <a:pt x="1757171" y="178308"/>
                  </a:lnTo>
                  <a:lnTo>
                    <a:pt x="1789176" y="176784"/>
                  </a:lnTo>
                  <a:lnTo>
                    <a:pt x="1821179" y="178308"/>
                  </a:lnTo>
                  <a:lnTo>
                    <a:pt x="1853183" y="178308"/>
                  </a:lnTo>
                  <a:lnTo>
                    <a:pt x="1885187" y="176784"/>
                  </a:lnTo>
                  <a:lnTo>
                    <a:pt x="1917191" y="173736"/>
                  </a:lnTo>
                  <a:lnTo>
                    <a:pt x="1949195" y="172212"/>
                  </a:lnTo>
                  <a:lnTo>
                    <a:pt x="1981200" y="169163"/>
                  </a:lnTo>
                  <a:lnTo>
                    <a:pt x="2013203" y="164591"/>
                  </a:lnTo>
                  <a:lnTo>
                    <a:pt x="2045207" y="158496"/>
                  </a:lnTo>
                  <a:lnTo>
                    <a:pt x="2075687" y="152400"/>
                  </a:lnTo>
                  <a:lnTo>
                    <a:pt x="2107691" y="147827"/>
                  </a:lnTo>
                  <a:lnTo>
                    <a:pt x="2139695" y="143255"/>
                  </a:lnTo>
                  <a:lnTo>
                    <a:pt x="2171700" y="141732"/>
                  </a:lnTo>
                  <a:lnTo>
                    <a:pt x="2203704" y="138684"/>
                  </a:lnTo>
                  <a:lnTo>
                    <a:pt x="2235707" y="135636"/>
                  </a:lnTo>
                  <a:lnTo>
                    <a:pt x="2267711" y="134112"/>
                  </a:lnTo>
                  <a:lnTo>
                    <a:pt x="2299715" y="132587"/>
                  </a:lnTo>
                  <a:lnTo>
                    <a:pt x="2331719" y="132587"/>
                  </a:lnTo>
                  <a:lnTo>
                    <a:pt x="2363724" y="129539"/>
                  </a:lnTo>
                  <a:lnTo>
                    <a:pt x="2395728" y="131063"/>
                  </a:lnTo>
                  <a:lnTo>
                    <a:pt x="2427731" y="132587"/>
                  </a:lnTo>
                  <a:lnTo>
                    <a:pt x="2459735" y="129539"/>
                  </a:lnTo>
                  <a:lnTo>
                    <a:pt x="2491739" y="126491"/>
                  </a:lnTo>
                  <a:lnTo>
                    <a:pt x="2523743" y="121920"/>
                  </a:lnTo>
                  <a:lnTo>
                    <a:pt x="2555748" y="115824"/>
                  </a:lnTo>
                  <a:lnTo>
                    <a:pt x="2587752" y="134112"/>
                  </a:lnTo>
                  <a:lnTo>
                    <a:pt x="2619755" y="117348"/>
                  </a:lnTo>
                  <a:lnTo>
                    <a:pt x="2651759" y="94487"/>
                  </a:lnTo>
                  <a:lnTo>
                    <a:pt x="2683763" y="108203"/>
                  </a:lnTo>
                  <a:lnTo>
                    <a:pt x="2715767" y="68579"/>
                  </a:lnTo>
                  <a:lnTo>
                    <a:pt x="2747771" y="47243"/>
                  </a:lnTo>
                  <a:lnTo>
                    <a:pt x="2779776" y="28955"/>
                  </a:lnTo>
                  <a:lnTo>
                    <a:pt x="2811779" y="9143"/>
                  </a:lnTo>
                  <a:lnTo>
                    <a:pt x="2843783" y="0"/>
                  </a:lnTo>
                  <a:lnTo>
                    <a:pt x="2875787" y="12191"/>
                  </a:lnTo>
                  <a:lnTo>
                    <a:pt x="2907791" y="25908"/>
                  </a:lnTo>
                  <a:lnTo>
                    <a:pt x="2939795" y="44196"/>
                  </a:lnTo>
                  <a:lnTo>
                    <a:pt x="2971800" y="48767"/>
                  </a:lnTo>
                </a:path>
              </a:pathLst>
            </a:custGeom>
            <a:ln w="285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235189" y="2640329"/>
              <a:ext cx="3004185" cy="287020"/>
            </a:xfrm>
            <a:custGeom>
              <a:avLst/>
              <a:gdLst/>
              <a:ahLst/>
              <a:cxnLst/>
              <a:rect l="l" t="t" r="r" b="b"/>
              <a:pathLst>
                <a:path w="3004184" h="287019">
                  <a:moveTo>
                    <a:pt x="0" y="185928"/>
                  </a:moveTo>
                  <a:lnTo>
                    <a:pt x="32003" y="184404"/>
                  </a:lnTo>
                  <a:lnTo>
                    <a:pt x="64007" y="184404"/>
                  </a:lnTo>
                  <a:lnTo>
                    <a:pt x="96011" y="178308"/>
                  </a:lnTo>
                  <a:lnTo>
                    <a:pt x="128015" y="175260"/>
                  </a:lnTo>
                  <a:lnTo>
                    <a:pt x="160019" y="166116"/>
                  </a:lnTo>
                  <a:lnTo>
                    <a:pt x="192024" y="170687"/>
                  </a:lnTo>
                  <a:lnTo>
                    <a:pt x="222503" y="147828"/>
                  </a:lnTo>
                  <a:lnTo>
                    <a:pt x="254507" y="153924"/>
                  </a:lnTo>
                  <a:lnTo>
                    <a:pt x="286511" y="150875"/>
                  </a:lnTo>
                  <a:lnTo>
                    <a:pt x="318515" y="141732"/>
                  </a:lnTo>
                  <a:lnTo>
                    <a:pt x="350519" y="134112"/>
                  </a:lnTo>
                  <a:lnTo>
                    <a:pt x="382524" y="124968"/>
                  </a:lnTo>
                  <a:lnTo>
                    <a:pt x="414527" y="120396"/>
                  </a:lnTo>
                  <a:lnTo>
                    <a:pt x="446531" y="123444"/>
                  </a:lnTo>
                  <a:lnTo>
                    <a:pt x="478535" y="109728"/>
                  </a:lnTo>
                  <a:lnTo>
                    <a:pt x="510539" y="102108"/>
                  </a:lnTo>
                  <a:lnTo>
                    <a:pt x="542543" y="94487"/>
                  </a:lnTo>
                  <a:lnTo>
                    <a:pt x="574548" y="82296"/>
                  </a:lnTo>
                  <a:lnTo>
                    <a:pt x="606551" y="76200"/>
                  </a:lnTo>
                  <a:lnTo>
                    <a:pt x="638555" y="48768"/>
                  </a:lnTo>
                  <a:lnTo>
                    <a:pt x="670559" y="38100"/>
                  </a:lnTo>
                  <a:lnTo>
                    <a:pt x="702563" y="25908"/>
                  </a:lnTo>
                  <a:lnTo>
                    <a:pt x="734567" y="21336"/>
                  </a:lnTo>
                  <a:lnTo>
                    <a:pt x="766571" y="25908"/>
                  </a:lnTo>
                  <a:lnTo>
                    <a:pt x="798576" y="28956"/>
                  </a:lnTo>
                  <a:lnTo>
                    <a:pt x="830579" y="32004"/>
                  </a:lnTo>
                  <a:lnTo>
                    <a:pt x="862583" y="33528"/>
                  </a:lnTo>
                  <a:lnTo>
                    <a:pt x="894587" y="39624"/>
                  </a:lnTo>
                  <a:lnTo>
                    <a:pt x="958595" y="64008"/>
                  </a:lnTo>
                  <a:lnTo>
                    <a:pt x="990600" y="85344"/>
                  </a:lnTo>
                  <a:lnTo>
                    <a:pt x="1022603" y="109728"/>
                  </a:lnTo>
                  <a:lnTo>
                    <a:pt x="1054607" y="150875"/>
                  </a:lnTo>
                  <a:lnTo>
                    <a:pt x="1086611" y="160020"/>
                  </a:lnTo>
                  <a:lnTo>
                    <a:pt x="1118615" y="176784"/>
                  </a:lnTo>
                  <a:lnTo>
                    <a:pt x="1149095" y="173736"/>
                  </a:lnTo>
                  <a:lnTo>
                    <a:pt x="1181100" y="188975"/>
                  </a:lnTo>
                  <a:lnTo>
                    <a:pt x="1213103" y="187452"/>
                  </a:lnTo>
                  <a:lnTo>
                    <a:pt x="1245107" y="192024"/>
                  </a:lnTo>
                  <a:lnTo>
                    <a:pt x="1277111" y="204216"/>
                  </a:lnTo>
                  <a:lnTo>
                    <a:pt x="1309115" y="217932"/>
                  </a:lnTo>
                  <a:lnTo>
                    <a:pt x="1341119" y="231648"/>
                  </a:lnTo>
                  <a:lnTo>
                    <a:pt x="1373124" y="242316"/>
                  </a:lnTo>
                  <a:lnTo>
                    <a:pt x="1405127" y="265175"/>
                  </a:lnTo>
                  <a:lnTo>
                    <a:pt x="1437131" y="272796"/>
                  </a:lnTo>
                  <a:lnTo>
                    <a:pt x="1469135" y="275844"/>
                  </a:lnTo>
                  <a:lnTo>
                    <a:pt x="1501139" y="277368"/>
                  </a:lnTo>
                  <a:lnTo>
                    <a:pt x="1533143" y="286512"/>
                  </a:lnTo>
                  <a:lnTo>
                    <a:pt x="1565148" y="281940"/>
                  </a:lnTo>
                  <a:lnTo>
                    <a:pt x="1597152" y="271272"/>
                  </a:lnTo>
                  <a:lnTo>
                    <a:pt x="1629155" y="280416"/>
                  </a:lnTo>
                  <a:lnTo>
                    <a:pt x="1661159" y="245364"/>
                  </a:lnTo>
                  <a:lnTo>
                    <a:pt x="1693163" y="237744"/>
                  </a:lnTo>
                  <a:lnTo>
                    <a:pt x="1725167" y="231648"/>
                  </a:lnTo>
                  <a:lnTo>
                    <a:pt x="1757171" y="228600"/>
                  </a:lnTo>
                  <a:lnTo>
                    <a:pt x="1789176" y="228600"/>
                  </a:lnTo>
                  <a:lnTo>
                    <a:pt x="1821179" y="233172"/>
                  </a:lnTo>
                  <a:lnTo>
                    <a:pt x="1853183" y="231648"/>
                  </a:lnTo>
                  <a:lnTo>
                    <a:pt x="1885187" y="230124"/>
                  </a:lnTo>
                  <a:lnTo>
                    <a:pt x="1917191" y="227075"/>
                  </a:lnTo>
                  <a:lnTo>
                    <a:pt x="1949195" y="222504"/>
                  </a:lnTo>
                  <a:lnTo>
                    <a:pt x="1981200" y="219456"/>
                  </a:lnTo>
                  <a:lnTo>
                    <a:pt x="2013203" y="211836"/>
                  </a:lnTo>
                  <a:lnTo>
                    <a:pt x="2045207" y="208787"/>
                  </a:lnTo>
                  <a:lnTo>
                    <a:pt x="2075687" y="201168"/>
                  </a:lnTo>
                  <a:lnTo>
                    <a:pt x="2107691" y="196596"/>
                  </a:lnTo>
                  <a:lnTo>
                    <a:pt x="2139695" y="192024"/>
                  </a:lnTo>
                  <a:lnTo>
                    <a:pt x="2171700" y="193548"/>
                  </a:lnTo>
                  <a:lnTo>
                    <a:pt x="2203704" y="188975"/>
                  </a:lnTo>
                  <a:lnTo>
                    <a:pt x="2235707" y="184404"/>
                  </a:lnTo>
                  <a:lnTo>
                    <a:pt x="2267711" y="181356"/>
                  </a:lnTo>
                  <a:lnTo>
                    <a:pt x="2299715" y="179832"/>
                  </a:lnTo>
                  <a:lnTo>
                    <a:pt x="2331719" y="181356"/>
                  </a:lnTo>
                  <a:lnTo>
                    <a:pt x="2363724" y="179832"/>
                  </a:lnTo>
                  <a:lnTo>
                    <a:pt x="2395728" y="181356"/>
                  </a:lnTo>
                  <a:lnTo>
                    <a:pt x="2427731" y="181356"/>
                  </a:lnTo>
                  <a:lnTo>
                    <a:pt x="2459735" y="175260"/>
                  </a:lnTo>
                  <a:lnTo>
                    <a:pt x="2491739" y="172212"/>
                  </a:lnTo>
                  <a:lnTo>
                    <a:pt x="2523743" y="166116"/>
                  </a:lnTo>
                  <a:lnTo>
                    <a:pt x="2555748" y="160020"/>
                  </a:lnTo>
                  <a:lnTo>
                    <a:pt x="2587752" y="217932"/>
                  </a:lnTo>
                  <a:lnTo>
                    <a:pt x="2619755" y="176784"/>
                  </a:lnTo>
                  <a:lnTo>
                    <a:pt x="2651759" y="137160"/>
                  </a:lnTo>
                  <a:lnTo>
                    <a:pt x="2683763" y="196596"/>
                  </a:lnTo>
                  <a:lnTo>
                    <a:pt x="2715767" y="120396"/>
                  </a:lnTo>
                  <a:lnTo>
                    <a:pt x="2747771" y="86868"/>
                  </a:lnTo>
                  <a:lnTo>
                    <a:pt x="2779776" y="59436"/>
                  </a:lnTo>
                  <a:lnTo>
                    <a:pt x="2811779" y="16764"/>
                  </a:lnTo>
                  <a:lnTo>
                    <a:pt x="2843783" y="0"/>
                  </a:lnTo>
                  <a:lnTo>
                    <a:pt x="2875787" y="15240"/>
                  </a:lnTo>
                  <a:lnTo>
                    <a:pt x="2907791" y="21336"/>
                  </a:lnTo>
                  <a:lnTo>
                    <a:pt x="2939795" y="42672"/>
                  </a:lnTo>
                  <a:lnTo>
                    <a:pt x="2971800" y="35052"/>
                  </a:lnTo>
                  <a:lnTo>
                    <a:pt x="3003804" y="21336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6707060" y="3828224"/>
            <a:ext cx="5006975" cy="2444750"/>
            <a:chOff x="6707060" y="3828224"/>
            <a:chExt cx="5006975" cy="2444750"/>
          </a:xfrm>
        </p:grpSpPr>
        <p:sp>
          <p:nvSpPr>
            <p:cNvPr id="19" name="object 19" descr=""/>
            <p:cNvSpPr/>
            <p:nvPr/>
          </p:nvSpPr>
          <p:spPr>
            <a:xfrm>
              <a:off x="6708647" y="3829811"/>
              <a:ext cx="5003800" cy="2441575"/>
            </a:xfrm>
            <a:custGeom>
              <a:avLst/>
              <a:gdLst/>
              <a:ahLst/>
              <a:cxnLst/>
              <a:rect l="l" t="t" r="r" b="b"/>
              <a:pathLst>
                <a:path w="5003800" h="2441575">
                  <a:moveTo>
                    <a:pt x="0" y="2441448"/>
                  </a:moveTo>
                  <a:lnTo>
                    <a:pt x="5003292" y="2441448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1448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71715" y="4357115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18248" y="5832347"/>
              <a:ext cx="3267710" cy="74930"/>
            </a:xfrm>
            <a:custGeom>
              <a:avLst/>
              <a:gdLst/>
              <a:ahLst/>
              <a:cxnLst/>
              <a:rect l="l" t="t" r="r" b="b"/>
              <a:pathLst>
                <a:path w="3267709" h="74929">
                  <a:moveTo>
                    <a:pt x="224028" y="56388"/>
                  </a:moveTo>
                  <a:lnTo>
                    <a:pt x="0" y="56388"/>
                  </a:lnTo>
                  <a:lnTo>
                    <a:pt x="0" y="74676"/>
                  </a:lnTo>
                  <a:lnTo>
                    <a:pt x="224028" y="74676"/>
                  </a:lnTo>
                  <a:lnTo>
                    <a:pt x="224028" y="56388"/>
                  </a:lnTo>
                  <a:close/>
                </a:path>
                <a:path w="3267709" h="74929">
                  <a:moveTo>
                    <a:pt x="605028" y="57912"/>
                  </a:moveTo>
                  <a:lnTo>
                    <a:pt x="381000" y="57912"/>
                  </a:lnTo>
                  <a:lnTo>
                    <a:pt x="381000" y="74676"/>
                  </a:lnTo>
                  <a:lnTo>
                    <a:pt x="605028" y="74676"/>
                  </a:lnTo>
                  <a:lnTo>
                    <a:pt x="605028" y="57912"/>
                  </a:lnTo>
                  <a:close/>
                </a:path>
                <a:path w="3267709" h="74929">
                  <a:moveTo>
                    <a:pt x="984504" y="42672"/>
                  </a:moveTo>
                  <a:lnTo>
                    <a:pt x="762000" y="42672"/>
                  </a:lnTo>
                  <a:lnTo>
                    <a:pt x="762000" y="74676"/>
                  </a:lnTo>
                  <a:lnTo>
                    <a:pt x="984504" y="74676"/>
                  </a:lnTo>
                  <a:lnTo>
                    <a:pt x="984504" y="42672"/>
                  </a:lnTo>
                  <a:close/>
                </a:path>
                <a:path w="3267709" h="74929">
                  <a:moveTo>
                    <a:pt x="1365504" y="0"/>
                  </a:moveTo>
                  <a:lnTo>
                    <a:pt x="1141476" y="0"/>
                  </a:lnTo>
                  <a:lnTo>
                    <a:pt x="1141476" y="74676"/>
                  </a:lnTo>
                  <a:lnTo>
                    <a:pt x="1365504" y="74676"/>
                  </a:lnTo>
                  <a:lnTo>
                    <a:pt x="1365504" y="0"/>
                  </a:lnTo>
                  <a:close/>
                </a:path>
                <a:path w="3267709" h="74929">
                  <a:moveTo>
                    <a:pt x="1746504" y="39624"/>
                  </a:moveTo>
                  <a:lnTo>
                    <a:pt x="1522476" y="39624"/>
                  </a:lnTo>
                  <a:lnTo>
                    <a:pt x="1522476" y="74676"/>
                  </a:lnTo>
                  <a:lnTo>
                    <a:pt x="1746504" y="74676"/>
                  </a:lnTo>
                  <a:lnTo>
                    <a:pt x="1746504" y="39624"/>
                  </a:lnTo>
                  <a:close/>
                </a:path>
                <a:path w="3267709" h="74929">
                  <a:moveTo>
                    <a:pt x="2125980" y="28956"/>
                  </a:moveTo>
                  <a:lnTo>
                    <a:pt x="1901952" y="28956"/>
                  </a:lnTo>
                  <a:lnTo>
                    <a:pt x="1901952" y="74676"/>
                  </a:lnTo>
                  <a:lnTo>
                    <a:pt x="2125980" y="74676"/>
                  </a:lnTo>
                  <a:lnTo>
                    <a:pt x="2125980" y="28956"/>
                  </a:lnTo>
                  <a:close/>
                </a:path>
                <a:path w="3267709" h="74929">
                  <a:moveTo>
                    <a:pt x="2506980" y="15240"/>
                  </a:moveTo>
                  <a:lnTo>
                    <a:pt x="2282952" y="15240"/>
                  </a:lnTo>
                  <a:lnTo>
                    <a:pt x="2282952" y="74676"/>
                  </a:lnTo>
                  <a:lnTo>
                    <a:pt x="2506980" y="74676"/>
                  </a:lnTo>
                  <a:lnTo>
                    <a:pt x="2506980" y="15240"/>
                  </a:lnTo>
                  <a:close/>
                </a:path>
                <a:path w="3267709" h="74929">
                  <a:moveTo>
                    <a:pt x="2886456" y="38100"/>
                  </a:moveTo>
                  <a:lnTo>
                    <a:pt x="2663952" y="38100"/>
                  </a:lnTo>
                  <a:lnTo>
                    <a:pt x="2663952" y="74676"/>
                  </a:lnTo>
                  <a:lnTo>
                    <a:pt x="2886456" y="74676"/>
                  </a:lnTo>
                  <a:lnTo>
                    <a:pt x="2886456" y="38100"/>
                  </a:lnTo>
                  <a:close/>
                </a:path>
                <a:path w="3267709" h="74929">
                  <a:moveTo>
                    <a:pt x="3267456" y="16764"/>
                  </a:moveTo>
                  <a:lnTo>
                    <a:pt x="3043428" y="16764"/>
                  </a:lnTo>
                  <a:lnTo>
                    <a:pt x="3043428" y="74676"/>
                  </a:lnTo>
                  <a:lnTo>
                    <a:pt x="3267456" y="74676"/>
                  </a:lnTo>
                  <a:lnTo>
                    <a:pt x="3267456" y="1676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318248" y="4901183"/>
              <a:ext cx="3267710" cy="989330"/>
            </a:xfrm>
            <a:custGeom>
              <a:avLst/>
              <a:gdLst/>
              <a:ahLst/>
              <a:cxnLst/>
              <a:rect l="l" t="t" r="r" b="b"/>
              <a:pathLst>
                <a:path w="3267709" h="989329">
                  <a:moveTo>
                    <a:pt x="224028" y="0"/>
                  </a:moveTo>
                  <a:lnTo>
                    <a:pt x="0" y="0"/>
                  </a:lnTo>
                  <a:lnTo>
                    <a:pt x="0" y="987552"/>
                  </a:lnTo>
                  <a:lnTo>
                    <a:pt x="224028" y="987552"/>
                  </a:lnTo>
                  <a:lnTo>
                    <a:pt x="224028" y="0"/>
                  </a:lnTo>
                  <a:close/>
                </a:path>
                <a:path w="3267709" h="989329">
                  <a:moveTo>
                    <a:pt x="605028" y="783336"/>
                  </a:moveTo>
                  <a:lnTo>
                    <a:pt x="381000" y="783336"/>
                  </a:lnTo>
                  <a:lnTo>
                    <a:pt x="381000" y="989076"/>
                  </a:lnTo>
                  <a:lnTo>
                    <a:pt x="605028" y="989076"/>
                  </a:lnTo>
                  <a:lnTo>
                    <a:pt x="605028" y="783336"/>
                  </a:lnTo>
                  <a:close/>
                </a:path>
                <a:path w="3267709" h="989329">
                  <a:moveTo>
                    <a:pt x="984504" y="932688"/>
                  </a:moveTo>
                  <a:lnTo>
                    <a:pt x="762000" y="932688"/>
                  </a:lnTo>
                  <a:lnTo>
                    <a:pt x="762000" y="973836"/>
                  </a:lnTo>
                  <a:lnTo>
                    <a:pt x="984504" y="973836"/>
                  </a:lnTo>
                  <a:lnTo>
                    <a:pt x="984504" y="932688"/>
                  </a:lnTo>
                  <a:close/>
                </a:path>
                <a:path w="3267709" h="989329">
                  <a:moveTo>
                    <a:pt x="1365504" y="873252"/>
                  </a:moveTo>
                  <a:lnTo>
                    <a:pt x="1141476" y="873252"/>
                  </a:lnTo>
                  <a:lnTo>
                    <a:pt x="1141476" y="931164"/>
                  </a:lnTo>
                  <a:lnTo>
                    <a:pt x="1365504" y="931164"/>
                  </a:lnTo>
                  <a:lnTo>
                    <a:pt x="1365504" y="873252"/>
                  </a:lnTo>
                  <a:close/>
                </a:path>
                <a:path w="3267709" h="989329">
                  <a:moveTo>
                    <a:pt x="1746504" y="888492"/>
                  </a:moveTo>
                  <a:lnTo>
                    <a:pt x="1522476" y="888492"/>
                  </a:lnTo>
                  <a:lnTo>
                    <a:pt x="1522476" y="970788"/>
                  </a:lnTo>
                  <a:lnTo>
                    <a:pt x="1746504" y="970788"/>
                  </a:lnTo>
                  <a:lnTo>
                    <a:pt x="1746504" y="888492"/>
                  </a:lnTo>
                  <a:close/>
                </a:path>
                <a:path w="3267709" h="989329">
                  <a:moveTo>
                    <a:pt x="2125980" y="943356"/>
                  </a:moveTo>
                  <a:lnTo>
                    <a:pt x="1901952" y="943356"/>
                  </a:lnTo>
                  <a:lnTo>
                    <a:pt x="1901952" y="960120"/>
                  </a:lnTo>
                  <a:lnTo>
                    <a:pt x="2125980" y="960120"/>
                  </a:lnTo>
                  <a:lnTo>
                    <a:pt x="2125980" y="943356"/>
                  </a:lnTo>
                  <a:close/>
                </a:path>
                <a:path w="3267709" h="989329">
                  <a:moveTo>
                    <a:pt x="2506980" y="935736"/>
                  </a:moveTo>
                  <a:lnTo>
                    <a:pt x="2282952" y="935736"/>
                  </a:lnTo>
                  <a:lnTo>
                    <a:pt x="2282952" y="946404"/>
                  </a:lnTo>
                  <a:lnTo>
                    <a:pt x="2506980" y="946404"/>
                  </a:lnTo>
                  <a:lnTo>
                    <a:pt x="2506980" y="935736"/>
                  </a:lnTo>
                  <a:close/>
                </a:path>
                <a:path w="3267709" h="989329">
                  <a:moveTo>
                    <a:pt x="2886456" y="947928"/>
                  </a:moveTo>
                  <a:lnTo>
                    <a:pt x="2663952" y="947928"/>
                  </a:lnTo>
                  <a:lnTo>
                    <a:pt x="2663952" y="969264"/>
                  </a:lnTo>
                  <a:lnTo>
                    <a:pt x="2886456" y="969264"/>
                  </a:lnTo>
                  <a:lnTo>
                    <a:pt x="2886456" y="947928"/>
                  </a:lnTo>
                  <a:close/>
                </a:path>
                <a:path w="3267709" h="989329">
                  <a:moveTo>
                    <a:pt x="3267456" y="900684"/>
                  </a:moveTo>
                  <a:lnTo>
                    <a:pt x="3043428" y="900684"/>
                  </a:lnTo>
                  <a:lnTo>
                    <a:pt x="3043428" y="947928"/>
                  </a:lnTo>
                  <a:lnTo>
                    <a:pt x="3267456" y="947928"/>
                  </a:lnTo>
                  <a:lnTo>
                    <a:pt x="3267456" y="90068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318248" y="4721351"/>
              <a:ext cx="3267710" cy="1127760"/>
            </a:xfrm>
            <a:custGeom>
              <a:avLst/>
              <a:gdLst/>
              <a:ahLst/>
              <a:cxnLst/>
              <a:rect l="l" t="t" r="r" b="b"/>
              <a:pathLst>
                <a:path w="3267709" h="1127760">
                  <a:moveTo>
                    <a:pt x="22402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224028" y="179832"/>
                  </a:lnTo>
                  <a:lnTo>
                    <a:pt x="224028" y="0"/>
                  </a:lnTo>
                  <a:close/>
                </a:path>
                <a:path w="3267709" h="1127760">
                  <a:moveTo>
                    <a:pt x="605028" y="752856"/>
                  </a:moveTo>
                  <a:lnTo>
                    <a:pt x="381000" y="752856"/>
                  </a:lnTo>
                  <a:lnTo>
                    <a:pt x="381000" y="963168"/>
                  </a:lnTo>
                  <a:lnTo>
                    <a:pt x="605028" y="963168"/>
                  </a:lnTo>
                  <a:lnTo>
                    <a:pt x="605028" y="752856"/>
                  </a:lnTo>
                  <a:close/>
                </a:path>
                <a:path w="3267709" h="1127760">
                  <a:moveTo>
                    <a:pt x="984504" y="973836"/>
                  </a:moveTo>
                  <a:lnTo>
                    <a:pt x="762000" y="973836"/>
                  </a:lnTo>
                  <a:lnTo>
                    <a:pt x="762000" y="1112520"/>
                  </a:lnTo>
                  <a:lnTo>
                    <a:pt x="984504" y="1112520"/>
                  </a:lnTo>
                  <a:lnTo>
                    <a:pt x="984504" y="973836"/>
                  </a:lnTo>
                  <a:close/>
                </a:path>
                <a:path w="3267709" h="1127760">
                  <a:moveTo>
                    <a:pt x="1365504" y="1025652"/>
                  </a:moveTo>
                  <a:lnTo>
                    <a:pt x="1141476" y="1025652"/>
                  </a:lnTo>
                  <a:lnTo>
                    <a:pt x="1141476" y="1053084"/>
                  </a:lnTo>
                  <a:lnTo>
                    <a:pt x="1365504" y="1053084"/>
                  </a:lnTo>
                  <a:lnTo>
                    <a:pt x="1365504" y="1025652"/>
                  </a:lnTo>
                  <a:close/>
                </a:path>
                <a:path w="3267709" h="1127760">
                  <a:moveTo>
                    <a:pt x="1746504" y="1054608"/>
                  </a:moveTo>
                  <a:lnTo>
                    <a:pt x="1522476" y="1054608"/>
                  </a:lnTo>
                  <a:lnTo>
                    <a:pt x="1522476" y="1068324"/>
                  </a:lnTo>
                  <a:lnTo>
                    <a:pt x="1746504" y="1068324"/>
                  </a:lnTo>
                  <a:lnTo>
                    <a:pt x="1746504" y="1054608"/>
                  </a:lnTo>
                  <a:close/>
                </a:path>
                <a:path w="3267709" h="1127760">
                  <a:moveTo>
                    <a:pt x="2125980" y="1083564"/>
                  </a:moveTo>
                  <a:lnTo>
                    <a:pt x="1901952" y="1083564"/>
                  </a:lnTo>
                  <a:lnTo>
                    <a:pt x="1901952" y="1123188"/>
                  </a:lnTo>
                  <a:lnTo>
                    <a:pt x="2125980" y="1123188"/>
                  </a:lnTo>
                  <a:lnTo>
                    <a:pt x="2125980" y="1083564"/>
                  </a:lnTo>
                  <a:close/>
                </a:path>
                <a:path w="3267709" h="1127760">
                  <a:moveTo>
                    <a:pt x="2506980" y="1037844"/>
                  </a:moveTo>
                  <a:lnTo>
                    <a:pt x="2282952" y="1037844"/>
                  </a:lnTo>
                  <a:lnTo>
                    <a:pt x="2282952" y="1115568"/>
                  </a:lnTo>
                  <a:lnTo>
                    <a:pt x="2506980" y="1115568"/>
                  </a:lnTo>
                  <a:lnTo>
                    <a:pt x="2506980" y="1037844"/>
                  </a:lnTo>
                  <a:close/>
                </a:path>
                <a:path w="3267709" h="1127760">
                  <a:moveTo>
                    <a:pt x="2886456" y="1005840"/>
                  </a:moveTo>
                  <a:lnTo>
                    <a:pt x="2663952" y="1005840"/>
                  </a:lnTo>
                  <a:lnTo>
                    <a:pt x="2663952" y="1127760"/>
                  </a:lnTo>
                  <a:lnTo>
                    <a:pt x="2886456" y="1127760"/>
                  </a:lnTo>
                  <a:lnTo>
                    <a:pt x="2886456" y="1005840"/>
                  </a:lnTo>
                  <a:close/>
                </a:path>
                <a:path w="3267709" h="1127760">
                  <a:moveTo>
                    <a:pt x="3267456" y="903732"/>
                  </a:moveTo>
                  <a:lnTo>
                    <a:pt x="3043428" y="903732"/>
                  </a:lnTo>
                  <a:lnTo>
                    <a:pt x="3043428" y="1080516"/>
                  </a:lnTo>
                  <a:lnTo>
                    <a:pt x="3267456" y="1080516"/>
                  </a:lnTo>
                  <a:lnTo>
                    <a:pt x="3267456" y="90373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699248" y="5472683"/>
              <a:ext cx="2886710" cy="332740"/>
            </a:xfrm>
            <a:custGeom>
              <a:avLst/>
              <a:gdLst/>
              <a:ahLst/>
              <a:cxnLst/>
              <a:rect l="l" t="t" r="r" b="b"/>
              <a:pathLst>
                <a:path w="2886709" h="332739">
                  <a:moveTo>
                    <a:pt x="224028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224028" y="1524"/>
                  </a:lnTo>
                  <a:lnTo>
                    <a:pt x="224028" y="0"/>
                  </a:lnTo>
                  <a:close/>
                </a:path>
                <a:path w="2886709" h="332739">
                  <a:moveTo>
                    <a:pt x="603504" y="220980"/>
                  </a:moveTo>
                  <a:lnTo>
                    <a:pt x="381000" y="220980"/>
                  </a:lnTo>
                  <a:lnTo>
                    <a:pt x="381000" y="222504"/>
                  </a:lnTo>
                  <a:lnTo>
                    <a:pt x="603504" y="222504"/>
                  </a:lnTo>
                  <a:lnTo>
                    <a:pt x="603504" y="220980"/>
                  </a:lnTo>
                  <a:close/>
                </a:path>
                <a:path w="2886709" h="332739">
                  <a:moveTo>
                    <a:pt x="984504" y="272796"/>
                  </a:moveTo>
                  <a:lnTo>
                    <a:pt x="760476" y="272796"/>
                  </a:lnTo>
                  <a:lnTo>
                    <a:pt x="760476" y="274320"/>
                  </a:lnTo>
                  <a:lnTo>
                    <a:pt x="984504" y="274320"/>
                  </a:lnTo>
                  <a:lnTo>
                    <a:pt x="984504" y="272796"/>
                  </a:lnTo>
                  <a:close/>
                </a:path>
                <a:path w="2886709" h="332739">
                  <a:moveTo>
                    <a:pt x="1365504" y="300228"/>
                  </a:moveTo>
                  <a:lnTo>
                    <a:pt x="1141476" y="300228"/>
                  </a:lnTo>
                  <a:lnTo>
                    <a:pt x="1141476" y="303276"/>
                  </a:lnTo>
                  <a:lnTo>
                    <a:pt x="1365504" y="303276"/>
                  </a:lnTo>
                  <a:lnTo>
                    <a:pt x="1365504" y="300228"/>
                  </a:lnTo>
                  <a:close/>
                </a:path>
                <a:path w="2886709" h="332739">
                  <a:moveTo>
                    <a:pt x="1744980" y="329184"/>
                  </a:moveTo>
                  <a:lnTo>
                    <a:pt x="1520952" y="329184"/>
                  </a:lnTo>
                  <a:lnTo>
                    <a:pt x="1520952" y="332232"/>
                  </a:lnTo>
                  <a:lnTo>
                    <a:pt x="1744980" y="332232"/>
                  </a:lnTo>
                  <a:lnTo>
                    <a:pt x="1744980" y="329184"/>
                  </a:lnTo>
                  <a:close/>
                </a:path>
                <a:path w="2886709" h="332739">
                  <a:moveTo>
                    <a:pt x="2125980" y="284988"/>
                  </a:moveTo>
                  <a:lnTo>
                    <a:pt x="1901952" y="284988"/>
                  </a:lnTo>
                  <a:lnTo>
                    <a:pt x="1901952" y="286512"/>
                  </a:lnTo>
                  <a:lnTo>
                    <a:pt x="2125980" y="286512"/>
                  </a:lnTo>
                  <a:lnTo>
                    <a:pt x="2125980" y="284988"/>
                  </a:lnTo>
                  <a:close/>
                </a:path>
                <a:path w="2886709" h="332739">
                  <a:moveTo>
                    <a:pt x="2505456" y="252984"/>
                  </a:moveTo>
                  <a:lnTo>
                    <a:pt x="2282952" y="252984"/>
                  </a:lnTo>
                  <a:lnTo>
                    <a:pt x="2282952" y="254508"/>
                  </a:lnTo>
                  <a:lnTo>
                    <a:pt x="2505456" y="254508"/>
                  </a:lnTo>
                  <a:lnTo>
                    <a:pt x="2505456" y="252984"/>
                  </a:lnTo>
                  <a:close/>
                </a:path>
                <a:path w="2886709" h="332739">
                  <a:moveTo>
                    <a:pt x="2886456" y="150876"/>
                  </a:moveTo>
                  <a:lnTo>
                    <a:pt x="2662428" y="150876"/>
                  </a:lnTo>
                  <a:lnTo>
                    <a:pt x="2662428" y="152400"/>
                  </a:lnTo>
                  <a:lnTo>
                    <a:pt x="2886456" y="152400"/>
                  </a:lnTo>
                  <a:lnTo>
                    <a:pt x="2886456" y="15087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699248" y="5454395"/>
              <a:ext cx="2886710" cy="347980"/>
            </a:xfrm>
            <a:custGeom>
              <a:avLst/>
              <a:gdLst/>
              <a:ahLst/>
              <a:cxnLst/>
              <a:rect l="l" t="t" r="r" b="b"/>
              <a:pathLst>
                <a:path w="2886709" h="347979">
                  <a:moveTo>
                    <a:pt x="224028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224028" y="19812"/>
                  </a:lnTo>
                  <a:lnTo>
                    <a:pt x="224028" y="0"/>
                  </a:lnTo>
                  <a:close/>
                </a:path>
                <a:path w="2886709" h="347979">
                  <a:moveTo>
                    <a:pt x="603504" y="239268"/>
                  </a:moveTo>
                  <a:lnTo>
                    <a:pt x="381000" y="239268"/>
                  </a:lnTo>
                  <a:lnTo>
                    <a:pt x="381000" y="240792"/>
                  </a:lnTo>
                  <a:lnTo>
                    <a:pt x="603504" y="240792"/>
                  </a:lnTo>
                  <a:lnTo>
                    <a:pt x="603504" y="239268"/>
                  </a:lnTo>
                  <a:close/>
                </a:path>
                <a:path w="2886709" h="347979">
                  <a:moveTo>
                    <a:pt x="984504" y="289560"/>
                  </a:moveTo>
                  <a:lnTo>
                    <a:pt x="760476" y="289560"/>
                  </a:lnTo>
                  <a:lnTo>
                    <a:pt x="760476" y="292608"/>
                  </a:lnTo>
                  <a:lnTo>
                    <a:pt x="984504" y="292608"/>
                  </a:lnTo>
                  <a:lnTo>
                    <a:pt x="984504" y="289560"/>
                  </a:lnTo>
                  <a:close/>
                </a:path>
                <a:path w="2886709" h="347979">
                  <a:moveTo>
                    <a:pt x="1365504" y="315468"/>
                  </a:moveTo>
                  <a:lnTo>
                    <a:pt x="1141476" y="315468"/>
                  </a:lnTo>
                  <a:lnTo>
                    <a:pt x="1141476" y="318516"/>
                  </a:lnTo>
                  <a:lnTo>
                    <a:pt x="1365504" y="318516"/>
                  </a:lnTo>
                  <a:lnTo>
                    <a:pt x="1365504" y="315468"/>
                  </a:lnTo>
                  <a:close/>
                </a:path>
                <a:path w="2886709" h="347979">
                  <a:moveTo>
                    <a:pt x="1744980" y="342900"/>
                  </a:moveTo>
                  <a:lnTo>
                    <a:pt x="1520952" y="342900"/>
                  </a:lnTo>
                  <a:lnTo>
                    <a:pt x="1520952" y="347472"/>
                  </a:lnTo>
                  <a:lnTo>
                    <a:pt x="1744980" y="347472"/>
                  </a:lnTo>
                  <a:lnTo>
                    <a:pt x="1744980" y="342900"/>
                  </a:lnTo>
                  <a:close/>
                </a:path>
                <a:path w="2886709" h="347979">
                  <a:moveTo>
                    <a:pt x="2125980" y="291084"/>
                  </a:moveTo>
                  <a:lnTo>
                    <a:pt x="1901952" y="291084"/>
                  </a:lnTo>
                  <a:lnTo>
                    <a:pt x="1901952" y="303276"/>
                  </a:lnTo>
                  <a:lnTo>
                    <a:pt x="2125980" y="303276"/>
                  </a:lnTo>
                  <a:lnTo>
                    <a:pt x="2125980" y="291084"/>
                  </a:lnTo>
                  <a:close/>
                </a:path>
                <a:path w="2886709" h="347979">
                  <a:moveTo>
                    <a:pt x="2886456" y="152400"/>
                  </a:moveTo>
                  <a:lnTo>
                    <a:pt x="2662428" y="152400"/>
                  </a:lnTo>
                  <a:lnTo>
                    <a:pt x="2662428" y="170688"/>
                  </a:lnTo>
                  <a:lnTo>
                    <a:pt x="2886456" y="170688"/>
                  </a:lnTo>
                  <a:lnTo>
                    <a:pt x="2886456" y="15240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080248" y="5599175"/>
              <a:ext cx="2505710" cy="198120"/>
            </a:xfrm>
            <a:custGeom>
              <a:avLst/>
              <a:gdLst/>
              <a:ahLst/>
              <a:cxnLst/>
              <a:rect l="l" t="t" r="r" b="b"/>
              <a:pathLst>
                <a:path w="2505709" h="198120">
                  <a:moveTo>
                    <a:pt x="222504" y="91440"/>
                  </a:moveTo>
                  <a:lnTo>
                    <a:pt x="0" y="91440"/>
                  </a:lnTo>
                  <a:lnTo>
                    <a:pt x="0" y="94488"/>
                  </a:lnTo>
                  <a:lnTo>
                    <a:pt x="222504" y="94488"/>
                  </a:lnTo>
                  <a:lnTo>
                    <a:pt x="222504" y="91440"/>
                  </a:lnTo>
                  <a:close/>
                </a:path>
                <a:path w="2505709" h="198120">
                  <a:moveTo>
                    <a:pt x="603504" y="138684"/>
                  </a:moveTo>
                  <a:lnTo>
                    <a:pt x="379476" y="138684"/>
                  </a:lnTo>
                  <a:lnTo>
                    <a:pt x="379476" y="144780"/>
                  </a:lnTo>
                  <a:lnTo>
                    <a:pt x="603504" y="144780"/>
                  </a:lnTo>
                  <a:lnTo>
                    <a:pt x="603504" y="138684"/>
                  </a:lnTo>
                  <a:close/>
                </a:path>
                <a:path w="2505709" h="198120">
                  <a:moveTo>
                    <a:pt x="984504" y="161544"/>
                  </a:moveTo>
                  <a:lnTo>
                    <a:pt x="760476" y="161544"/>
                  </a:lnTo>
                  <a:lnTo>
                    <a:pt x="760476" y="170688"/>
                  </a:lnTo>
                  <a:lnTo>
                    <a:pt x="984504" y="170688"/>
                  </a:lnTo>
                  <a:lnTo>
                    <a:pt x="984504" y="161544"/>
                  </a:lnTo>
                  <a:close/>
                </a:path>
                <a:path w="2505709" h="198120">
                  <a:moveTo>
                    <a:pt x="1363980" y="195072"/>
                  </a:moveTo>
                  <a:lnTo>
                    <a:pt x="1139952" y="195072"/>
                  </a:lnTo>
                  <a:lnTo>
                    <a:pt x="1139952" y="198120"/>
                  </a:lnTo>
                  <a:lnTo>
                    <a:pt x="1363980" y="198120"/>
                  </a:lnTo>
                  <a:lnTo>
                    <a:pt x="1363980" y="195072"/>
                  </a:lnTo>
                  <a:close/>
                </a:path>
                <a:path w="2505709" h="198120">
                  <a:moveTo>
                    <a:pt x="1744980" y="132588"/>
                  </a:moveTo>
                  <a:lnTo>
                    <a:pt x="1520952" y="132588"/>
                  </a:lnTo>
                  <a:lnTo>
                    <a:pt x="1520952" y="146304"/>
                  </a:lnTo>
                  <a:lnTo>
                    <a:pt x="1744980" y="146304"/>
                  </a:lnTo>
                  <a:lnTo>
                    <a:pt x="1744980" y="132588"/>
                  </a:lnTo>
                  <a:close/>
                </a:path>
                <a:path w="2505709" h="198120">
                  <a:moveTo>
                    <a:pt x="2124456" y="106680"/>
                  </a:moveTo>
                  <a:lnTo>
                    <a:pt x="1901952" y="106680"/>
                  </a:lnTo>
                  <a:lnTo>
                    <a:pt x="1901952" y="126492"/>
                  </a:lnTo>
                  <a:lnTo>
                    <a:pt x="2124456" y="126492"/>
                  </a:lnTo>
                  <a:lnTo>
                    <a:pt x="2124456" y="106680"/>
                  </a:lnTo>
                  <a:close/>
                </a:path>
                <a:path w="2505709" h="198120">
                  <a:moveTo>
                    <a:pt x="2505456" y="0"/>
                  </a:moveTo>
                  <a:lnTo>
                    <a:pt x="2281428" y="0"/>
                  </a:lnTo>
                  <a:lnTo>
                    <a:pt x="2281428" y="7620"/>
                  </a:lnTo>
                  <a:lnTo>
                    <a:pt x="2505456" y="7620"/>
                  </a:lnTo>
                  <a:lnTo>
                    <a:pt x="250545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240523" y="5907023"/>
              <a:ext cx="3423285" cy="0"/>
            </a:xfrm>
            <a:custGeom>
              <a:avLst/>
              <a:gdLst/>
              <a:ahLst/>
              <a:cxnLst/>
              <a:rect l="l" t="t" r="r" b="b"/>
              <a:pathLst>
                <a:path w="3423284" h="0">
                  <a:moveTo>
                    <a:pt x="0" y="0"/>
                  </a:moveTo>
                  <a:lnTo>
                    <a:pt x="342290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733450" y="1273301"/>
            <a:ext cx="5281295" cy="40582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Migracje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klimatyczne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mają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swoje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źródła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1100" spc="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problemach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krajów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biednych,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ale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konsekwencje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będą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odczuwane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szeroko</a:t>
            </a:r>
            <a:endParaRPr sz="11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pierwsze,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wywołane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katastrofy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naturalne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wewnętrzne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sąsiednich</a:t>
            </a:r>
            <a:endParaRPr sz="1000">
              <a:latin typeface="Calibri"/>
              <a:cs typeface="Calibri"/>
            </a:endParaRPr>
          </a:p>
          <a:p>
            <a:pPr marL="184785" marR="7620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zwiększają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niestabilność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polityczną,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otwierają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konfliktów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etnicznych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wojen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domowych </a:t>
            </a:r>
            <a:r>
              <a:rPr dirty="0" sz="1000">
                <a:latin typeface="Calibri"/>
                <a:cs typeface="Calibri"/>
              </a:rPr>
              <a:t>(zwłaszcza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 </a:t>
            </a:r>
            <a:r>
              <a:rPr dirty="0" sz="1000" spc="-10">
                <a:latin typeface="Calibri"/>
                <a:cs typeface="Calibri"/>
              </a:rPr>
              <a:t>państwach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wieloetnicznych)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mają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niebagatelne</a:t>
            </a:r>
            <a:r>
              <a:rPr dirty="0" sz="1000">
                <a:latin typeface="Calibri"/>
                <a:cs typeface="Calibri"/>
              </a:rPr>
              <a:t> konsekwencje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gospodarcze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postaci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większej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presji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zasoby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redukcji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potencjalnego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produktu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deprecjacji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kapitału ludzkiego.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 będą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potrzebować częściej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pomocy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międzynarodowej,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finansowej.</a:t>
            </a:r>
            <a:endParaRPr sz="1000">
              <a:latin typeface="Calibri"/>
              <a:cs typeface="Calibri"/>
            </a:endParaRPr>
          </a:p>
          <a:p>
            <a:pPr marL="184785" marR="173990" indent="-172720">
              <a:lnSpc>
                <a:spcPct val="100000"/>
              </a:lnSpc>
              <a:spcBef>
                <a:spcPts val="9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drugie,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większa skala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imigracji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rozwiniętych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stanowi,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obok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szansy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uzupełnienie </a:t>
            </a:r>
            <a:r>
              <a:rPr dirty="0" sz="1000">
                <a:latin typeface="Calibri"/>
                <a:cs typeface="Calibri"/>
              </a:rPr>
              <a:t>braków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podaży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wyzwanie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obszarach:</a:t>
            </a:r>
            <a:endParaRPr sz="1000">
              <a:latin typeface="Calibri"/>
              <a:cs typeface="Calibri"/>
            </a:endParaRPr>
          </a:p>
          <a:p>
            <a:pPr lvl="1" marL="640715" indent="-171450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Font typeface="Courier New"/>
              <a:buChar char="o"/>
              <a:tabLst>
                <a:tab pos="640715" algn="l"/>
              </a:tabLst>
            </a:pPr>
            <a:r>
              <a:rPr dirty="0" sz="1000">
                <a:latin typeface="Calibri"/>
                <a:cs typeface="Calibri"/>
              </a:rPr>
              <a:t>Presji 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ceny </a:t>
            </a:r>
            <a:r>
              <a:rPr dirty="0" sz="1000" spc="-10">
                <a:latin typeface="Calibri"/>
                <a:cs typeface="Calibri"/>
              </a:rPr>
              <a:t>nieruchomości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 najmu,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zwłaszcza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największych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metropoliach, które</a:t>
            </a:r>
            <a:endParaRPr sz="10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stanowią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naturalny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cel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migracji. </a:t>
            </a:r>
            <a:r>
              <a:rPr dirty="0" sz="1000" spc="-10">
                <a:latin typeface="Calibri"/>
                <a:cs typeface="Calibri"/>
              </a:rPr>
              <a:t>Doświadczenia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-10">
                <a:latin typeface="Calibri"/>
                <a:cs typeface="Calibri"/>
              </a:rPr>
              <a:t> notujących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ostatnich</a:t>
            </a:r>
            <a:endParaRPr sz="1000">
              <a:latin typeface="Calibri"/>
              <a:cs typeface="Calibri"/>
            </a:endParaRPr>
          </a:p>
          <a:p>
            <a:pPr marL="641985" marR="10350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wysoki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napływ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migrantów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(Australia,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Kanada,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Wielka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Brytania,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Niemcy)</a:t>
            </a:r>
            <a:r>
              <a:rPr dirty="0" sz="1000" spc="-10">
                <a:latin typeface="Calibri"/>
                <a:cs typeface="Calibri"/>
              </a:rPr>
              <a:t> wskazują,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podaż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nieruchomości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nadąży.</a:t>
            </a:r>
            <a:endParaRPr sz="1000">
              <a:latin typeface="Calibri"/>
              <a:cs typeface="Calibri"/>
            </a:endParaRPr>
          </a:p>
          <a:p>
            <a:pPr lvl="1" marL="640715" marR="238760" indent="-171450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Font typeface="Courier New"/>
              <a:buChar char="o"/>
              <a:tabLst>
                <a:tab pos="641985" algn="l"/>
              </a:tabLst>
            </a:pPr>
            <a:r>
              <a:rPr dirty="0" sz="1000">
                <a:latin typeface="Calibri"/>
                <a:cs typeface="Calibri"/>
              </a:rPr>
              <a:t>Większych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wydatków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publicznych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związanych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 przyjęciem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integracją </a:t>
            </a:r>
            <a:r>
              <a:rPr dirty="0" sz="1000" spc="-10">
                <a:latin typeface="Calibri"/>
                <a:cs typeface="Calibri"/>
              </a:rPr>
              <a:t>migrantów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lub</a:t>
            </a:r>
            <a:r>
              <a:rPr dirty="0" sz="1000" spc="-10">
                <a:latin typeface="Calibri"/>
                <a:cs typeface="Calibri"/>
              </a:rPr>
              <a:t> 	uchodźców.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istocie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rzeczy, wymusza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10">
                <a:latin typeface="Calibri"/>
                <a:cs typeface="Calibri"/>
              </a:rPr>
              <a:t> wypracowanie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polityki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migracyjnej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przez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państwa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przyjmujące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migrantów.</a:t>
            </a:r>
            <a:endParaRPr sz="1000">
              <a:latin typeface="Calibri"/>
              <a:cs typeface="Calibri"/>
            </a:endParaRPr>
          </a:p>
          <a:p>
            <a:pPr lvl="1" marL="640715" indent="-171450">
              <a:lnSpc>
                <a:spcPct val="100000"/>
              </a:lnSpc>
              <a:spcBef>
                <a:spcPts val="900"/>
              </a:spcBef>
              <a:buClr>
                <a:srgbClr val="C00000"/>
              </a:buClr>
              <a:buFont typeface="Courier New"/>
              <a:buChar char="o"/>
              <a:tabLst>
                <a:tab pos="640715" algn="l"/>
              </a:tabLst>
            </a:pPr>
            <a:r>
              <a:rPr dirty="0" sz="1000" spc="-10">
                <a:latin typeface="Calibri"/>
                <a:cs typeface="Calibri"/>
              </a:rPr>
              <a:t>Niezadowolenia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społecznego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kanalizującego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większą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niechęć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imigracji 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poparcie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dla</a:t>
            </a:r>
            <a:endParaRPr sz="10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partii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ruchów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skrajnych.</a:t>
            </a:r>
            <a:endParaRPr sz="1000">
              <a:latin typeface="Calibri"/>
              <a:cs typeface="Calibri"/>
            </a:endParaRPr>
          </a:p>
          <a:p>
            <a:pPr marL="184785" marR="60960" indent="-172720">
              <a:lnSpc>
                <a:spcPct val="100000"/>
              </a:lnSpc>
              <a:spcBef>
                <a:spcPts val="9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trzecie,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granice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tworów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ponadpaństwowych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mocniej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ufortyfikowane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>
                <a:latin typeface="Calibri"/>
                <a:cs typeface="Calibri"/>
              </a:rPr>
              <a:t> strzeżone. Fakt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wydłużenia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murów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granicy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zewnętrznej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315 do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2048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jednym </a:t>
            </a:r>
            <a:r>
              <a:rPr dirty="0" sz="1000">
                <a:latin typeface="Calibri"/>
                <a:cs typeface="Calibri"/>
              </a:rPr>
              <a:t>jaskrawym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przykładem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takiego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trendu.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rodzaju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granica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wymaga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utrzymania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obsadzenia.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90650" y="5420995"/>
            <a:ext cx="482028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Courier New"/>
              <a:buChar char="o"/>
              <a:tabLst>
                <a:tab pos="184150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oznacza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większą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aktywność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tzw.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bliskiej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zagranicy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(państwa</a:t>
            </a:r>
            <a:endParaRPr sz="1000">
              <a:latin typeface="Calibri"/>
              <a:cs typeface="Calibri"/>
            </a:endParaRPr>
          </a:p>
          <a:p>
            <a:pPr marL="184785" marR="34734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Maghrebu,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Turcja,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Kaukaz,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Białoruś,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etc.).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Dotychczasowy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model </a:t>
            </a:r>
            <a:r>
              <a:rPr dirty="0" sz="1000" spc="-10">
                <a:latin typeface="Calibri"/>
                <a:cs typeface="Calibri"/>
              </a:rPr>
              <a:t>„wymuszeń”,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tj.</a:t>
            </a:r>
            <a:r>
              <a:rPr dirty="0" sz="1000">
                <a:latin typeface="Calibri"/>
                <a:cs typeface="Calibri"/>
              </a:rPr>
              <a:t> transferów</a:t>
            </a:r>
            <a:r>
              <a:rPr dirty="0" sz="1000" spc="-10">
                <a:latin typeface="Calibri"/>
                <a:cs typeface="Calibri"/>
              </a:rPr>
              <a:t> międzyrządowych </a:t>
            </a:r>
            <a:r>
              <a:rPr dirty="0" sz="1000">
                <a:latin typeface="Calibri"/>
                <a:cs typeface="Calibri"/>
              </a:rPr>
              <a:t>(łącznie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EUR)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zamian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ograniczanie </a:t>
            </a:r>
            <a:r>
              <a:rPr dirty="0" sz="1000">
                <a:latin typeface="Calibri"/>
                <a:cs typeface="Calibri"/>
              </a:rPr>
              <a:t>migracji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wyczerpywać, bo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stwarza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jednoznaczne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bodźce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państw ościennych.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059168" y="5805322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865873" y="3950970"/>
            <a:ext cx="3796665" cy="17995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Migranci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przybywający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terytorium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UE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szlakami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śródziemnomorskimi</a:t>
            </a:r>
            <a:endParaRPr sz="10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Tys.</a:t>
            </a:r>
            <a:r>
              <a:rPr dirty="0" sz="1000" spc="-3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osób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1200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1000</a:t>
            </a:r>
            <a:endParaRPr sz="10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63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800</a:t>
            </a:r>
            <a:endParaRPr sz="10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63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600</a:t>
            </a:r>
            <a:endParaRPr sz="10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63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400</a:t>
            </a:r>
            <a:endParaRPr sz="10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63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302754" y="5969914"/>
            <a:ext cx="33147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2015</a:t>
            </a:r>
            <a:r>
              <a:rPr dirty="0" sz="1000" spc="229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r>
              <a:rPr dirty="0" sz="1000" spc="240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2017</a:t>
            </a:r>
            <a:r>
              <a:rPr dirty="0" sz="1000" spc="235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r>
              <a:rPr dirty="0" sz="1000" spc="235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2019</a:t>
            </a:r>
            <a:r>
              <a:rPr dirty="0" sz="1000" spc="235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r>
              <a:rPr dirty="0" sz="1000" spc="235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r>
              <a:rPr dirty="0" sz="1000" spc="235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r>
              <a:rPr dirty="0" sz="1000" spc="235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2023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10946892" y="4747259"/>
            <a:ext cx="62865" cy="706120"/>
            <a:chOff x="10946892" y="4747259"/>
            <a:chExt cx="62865" cy="706120"/>
          </a:xfrm>
        </p:grpSpPr>
        <p:sp>
          <p:nvSpPr>
            <p:cNvPr id="35" name="object 35" descr=""/>
            <p:cNvSpPr/>
            <p:nvPr/>
          </p:nvSpPr>
          <p:spPr>
            <a:xfrm>
              <a:off x="10946892" y="474725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946892" y="4960619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62483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62483" y="64007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946892" y="517550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946892" y="539038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11037443" y="4607305"/>
            <a:ext cx="392430" cy="88328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5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Cypr</a:t>
            </a:r>
            <a:endParaRPr sz="900">
              <a:latin typeface="Calibri"/>
              <a:cs typeface="Calibri"/>
            </a:endParaRPr>
          </a:p>
          <a:p>
            <a:pPr marR="5080">
              <a:lnSpc>
                <a:spcPct val="156300"/>
              </a:lnSpc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Bułgaria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Malta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Włochy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0946892" y="5603747"/>
            <a:ext cx="62865" cy="277495"/>
            <a:chOff x="10946892" y="5603747"/>
            <a:chExt cx="62865" cy="277495"/>
          </a:xfrm>
        </p:grpSpPr>
        <p:sp>
          <p:nvSpPr>
            <p:cNvPr id="41" name="object 41" descr=""/>
            <p:cNvSpPr/>
            <p:nvPr/>
          </p:nvSpPr>
          <p:spPr>
            <a:xfrm>
              <a:off x="10946892" y="560374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946892" y="581863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1037443" y="5465369"/>
            <a:ext cx="456565" cy="45402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Grecja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Hiszpania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919214" y="2401061"/>
            <a:ext cx="206375" cy="822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150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171055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426452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2002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682230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2004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937881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2006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193658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2008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449056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704833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2012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960484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2014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215780" y="3217069"/>
            <a:ext cx="152400" cy="2838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471659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727438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9983089" y="3217436"/>
            <a:ext cx="152400" cy="2832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10427398" y="2094166"/>
            <a:ext cx="272415" cy="241935"/>
            <a:chOff x="10427398" y="2094166"/>
            <a:chExt cx="272415" cy="241935"/>
          </a:xfrm>
        </p:grpSpPr>
        <p:sp>
          <p:nvSpPr>
            <p:cNvPr id="58" name="object 58" descr=""/>
            <p:cNvSpPr/>
            <p:nvPr/>
          </p:nvSpPr>
          <p:spPr>
            <a:xfrm>
              <a:off x="10441685" y="2108454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857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441685" y="2321814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8575">
              <a:solidFill>
                <a:srgbClr val="ED6C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6862191" y="1289685"/>
            <a:ext cx="4300855" cy="1101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Stosunek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cen</a:t>
            </a:r>
            <a:r>
              <a:rPr dirty="0" sz="1000" spc="204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nieruchomości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dochodów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wybranych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państwach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2000Q1 =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 100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libri"/>
              <a:cs typeface="Calibri"/>
            </a:endParaRPr>
          </a:p>
          <a:p>
            <a:pPr marL="56515">
              <a:lnSpc>
                <a:spcPct val="100000"/>
              </a:lnSpc>
            </a:pP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250</a:t>
            </a:r>
            <a:endParaRPr sz="1000">
              <a:latin typeface="Calibri"/>
              <a:cs typeface="Calibri"/>
            </a:endParaRPr>
          </a:p>
          <a:p>
            <a:pPr marL="56515">
              <a:lnSpc>
                <a:spcPct val="100000"/>
              </a:lnSpc>
              <a:spcBef>
                <a:spcPts val="730"/>
              </a:spcBef>
              <a:tabLst>
                <a:tab pos="3850640" algn="l"/>
              </a:tabLst>
            </a:pPr>
            <a:r>
              <a:rPr dirty="0" baseline="-33333" sz="1500" spc="-37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r>
              <a:rPr dirty="0" baseline="-33333" sz="15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Australia</a:t>
            </a:r>
            <a:endParaRPr sz="900">
              <a:latin typeface="Calibri"/>
              <a:cs typeface="Calibri"/>
            </a:endParaRPr>
          </a:p>
          <a:p>
            <a:pPr algn="r" marR="97790">
              <a:lnSpc>
                <a:spcPct val="100000"/>
              </a:lnSpc>
              <a:spcBef>
                <a:spcPts val="59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Kanada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10441685" y="2522410"/>
            <a:ext cx="243840" cy="671830"/>
            <a:chOff x="10441685" y="2522410"/>
            <a:chExt cx="243840" cy="671830"/>
          </a:xfrm>
        </p:grpSpPr>
        <p:sp>
          <p:nvSpPr>
            <p:cNvPr id="62" name="object 62" descr=""/>
            <p:cNvSpPr/>
            <p:nvPr/>
          </p:nvSpPr>
          <p:spPr>
            <a:xfrm>
              <a:off x="10441685" y="2536698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441685" y="2750058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85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441685" y="2964942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85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441685" y="3179826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10713084" y="2365120"/>
            <a:ext cx="884555" cy="883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187960">
              <a:lnSpc>
                <a:spcPct val="156300"/>
              </a:lnSpc>
              <a:spcBef>
                <a:spcPts val="9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Strefa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euro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Nowa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Zelandia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Średnia</a:t>
            </a:r>
            <a:r>
              <a:rPr dirty="0" sz="900" spc="-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OECD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Stany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Zjednoczone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68" name="object 68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3.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45608" y="0"/>
            <a:ext cx="6946900" cy="6858000"/>
            <a:chOff x="5245608" y="0"/>
            <a:chExt cx="69469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1192" y="111252"/>
              <a:ext cx="1025651" cy="150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3812" y="50"/>
              <a:ext cx="6838188" cy="68579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0" y="0"/>
              <a:ext cx="4585715" cy="68579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245608" y="0"/>
              <a:ext cx="4826635" cy="6858000"/>
            </a:xfrm>
            <a:custGeom>
              <a:avLst/>
              <a:gdLst/>
              <a:ahLst/>
              <a:cxnLst/>
              <a:rect l="l" t="t" r="r" b="b"/>
              <a:pathLst>
                <a:path w="4826634" h="6858000">
                  <a:moveTo>
                    <a:pt x="4826635" y="6819836"/>
                  </a:moveTo>
                  <a:lnTo>
                    <a:pt x="4794758" y="6765607"/>
                  </a:lnTo>
                  <a:lnTo>
                    <a:pt x="4765599" y="6707467"/>
                  </a:lnTo>
                  <a:lnTo>
                    <a:pt x="4737011" y="6646278"/>
                  </a:lnTo>
                  <a:lnTo>
                    <a:pt x="4709007" y="6582080"/>
                  </a:lnTo>
                  <a:lnTo>
                    <a:pt x="4681601" y="6514960"/>
                  </a:lnTo>
                  <a:lnTo>
                    <a:pt x="4654816" y="6444970"/>
                  </a:lnTo>
                  <a:lnTo>
                    <a:pt x="4641659" y="6408928"/>
                  </a:lnTo>
                  <a:lnTo>
                    <a:pt x="4628667" y="6372187"/>
                  </a:lnTo>
                  <a:lnTo>
                    <a:pt x="4615840" y="6334760"/>
                  </a:lnTo>
                  <a:lnTo>
                    <a:pt x="4603178" y="6296647"/>
                  </a:lnTo>
                  <a:lnTo>
                    <a:pt x="4590681" y="6257874"/>
                  </a:lnTo>
                  <a:lnTo>
                    <a:pt x="4578350" y="6218440"/>
                  </a:lnTo>
                  <a:lnTo>
                    <a:pt x="4566196" y="6178347"/>
                  </a:lnTo>
                  <a:lnTo>
                    <a:pt x="4554220" y="6137605"/>
                  </a:lnTo>
                  <a:lnTo>
                    <a:pt x="4542409" y="6096228"/>
                  </a:lnTo>
                  <a:lnTo>
                    <a:pt x="4530788" y="6054217"/>
                  </a:lnTo>
                  <a:lnTo>
                    <a:pt x="4519346" y="6011583"/>
                  </a:lnTo>
                  <a:lnTo>
                    <a:pt x="4508093" y="5968339"/>
                  </a:lnTo>
                  <a:lnTo>
                    <a:pt x="4497019" y="5924486"/>
                  </a:lnTo>
                  <a:lnTo>
                    <a:pt x="4486135" y="5880036"/>
                  </a:lnTo>
                  <a:lnTo>
                    <a:pt x="4475442" y="5834989"/>
                  </a:lnTo>
                  <a:lnTo>
                    <a:pt x="4464939" y="5789358"/>
                  </a:lnTo>
                  <a:lnTo>
                    <a:pt x="4454626" y="5743156"/>
                  </a:lnTo>
                  <a:lnTo>
                    <a:pt x="4444517" y="5696394"/>
                  </a:lnTo>
                  <a:lnTo>
                    <a:pt x="4434598" y="5649061"/>
                  </a:lnTo>
                  <a:lnTo>
                    <a:pt x="4424883" y="5601170"/>
                  </a:lnTo>
                  <a:lnTo>
                    <a:pt x="4415383" y="5552745"/>
                  </a:lnTo>
                  <a:lnTo>
                    <a:pt x="4406074" y="5503773"/>
                  </a:lnTo>
                  <a:lnTo>
                    <a:pt x="4396981" y="5454281"/>
                  </a:lnTo>
                  <a:lnTo>
                    <a:pt x="4388091" y="5404269"/>
                  </a:lnTo>
                  <a:lnTo>
                    <a:pt x="4379417" y="5353736"/>
                  </a:lnTo>
                  <a:lnTo>
                    <a:pt x="4370959" y="5302694"/>
                  </a:lnTo>
                  <a:lnTo>
                    <a:pt x="4362716" y="5251170"/>
                  </a:lnTo>
                  <a:lnTo>
                    <a:pt x="4354703" y="5199138"/>
                  </a:lnTo>
                  <a:lnTo>
                    <a:pt x="4346892" y="5146637"/>
                  </a:lnTo>
                  <a:lnTo>
                    <a:pt x="4339310" y="5093665"/>
                  </a:lnTo>
                  <a:lnTo>
                    <a:pt x="4331957" y="5040211"/>
                  </a:lnTo>
                  <a:lnTo>
                    <a:pt x="4324832" y="4986312"/>
                  </a:lnTo>
                  <a:lnTo>
                    <a:pt x="4317936" y="4931956"/>
                  </a:lnTo>
                  <a:lnTo>
                    <a:pt x="4311281" y="4877155"/>
                  </a:lnTo>
                  <a:lnTo>
                    <a:pt x="4304843" y="4821923"/>
                  </a:lnTo>
                  <a:lnTo>
                    <a:pt x="4298658" y="4766272"/>
                  </a:lnTo>
                  <a:lnTo>
                    <a:pt x="4292701" y="4710188"/>
                  </a:lnTo>
                  <a:lnTo>
                    <a:pt x="4286986" y="4653699"/>
                  </a:lnTo>
                  <a:lnTo>
                    <a:pt x="4281513" y="4596803"/>
                  </a:lnTo>
                  <a:lnTo>
                    <a:pt x="4276293" y="4539513"/>
                  </a:lnTo>
                  <a:lnTo>
                    <a:pt x="4271315" y="4481842"/>
                  </a:lnTo>
                  <a:lnTo>
                    <a:pt x="4266577" y="4423778"/>
                  </a:lnTo>
                  <a:lnTo>
                    <a:pt x="4262107" y="4365345"/>
                  </a:lnTo>
                  <a:lnTo>
                    <a:pt x="4257878" y="4306557"/>
                  </a:lnTo>
                  <a:lnTo>
                    <a:pt x="4253916" y="4247400"/>
                  </a:lnTo>
                  <a:lnTo>
                    <a:pt x="4250207" y="4187901"/>
                  </a:lnTo>
                  <a:lnTo>
                    <a:pt x="4246765" y="4128058"/>
                  </a:lnTo>
                  <a:lnTo>
                    <a:pt x="4243578" y="4067886"/>
                  </a:lnTo>
                  <a:lnTo>
                    <a:pt x="4240657" y="4007383"/>
                  </a:lnTo>
                  <a:lnTo>
                    <a:pt x="4238015" y="3946563"/>
                  </a:lnTo>
                  <a:lnTo>
                    <a:pt x="4235628" y="3885438"/>
                  </a:lnTo>
                  <a:lnTo>
                    <a:pt x="4233519" y="3824008"/>
                  </a:lnTo>
                  <a:lnTo>
                    <a:pt x="4231691" y="3762286"/>
                  </a:lnTo>
                  <a:lnTo>
                    <a:pt x="4230128" y="3700272"/>
                  </a:lnTo>
                  <a:lnTo>
                    <a:pt x="4228846" y="3637991"/>
                  </a:lnTo>
                  <a:lnTo>
                    <a:pt x="4227842" y="3575431"/>
                  </a:lnTo>
                  <a:lnTo>
                    <a:pt x="4227131" y="3512604"/>
                  </a:lnTo>
                  <a:lnTo>
                    <a:pt x="4226699" y="3449536"/>
                  </a:lnTo>
                  <a:lnTo>
                    <a:pt x="4226560" y="3386201"/>
                  </a:lnTo>
                  <a:lnTo>
                    <a:pt x="4226699" y="3322878"/>
                  </a:lnTo>
                  <a:lnTo>
                    <a:pt x="4227131" y="3259798"/>
                  </a:lnTo>
                  <a:lnTo>
                    <a:pt x="4227842" y="3196971"/>
                  </a:lnTo>
                  <a:lnTo>
                    <a:pt x="4228846" y="3134410"/>
                  </a:lnTo>
                  <a:lnTo>
                    <a:pt x="4230128" y="3072117"/>
                  </a:lnTo>
                  <a:lnTo>
                    <a:pt x="4231691" y="3010103"/>
                  </a:lnTo>
                  <a:lnTo>
                    <a:pt x="4233519" y="2948368"/>
                  </a:lnTo>
                  <a:lnTo>
                    <a:pt x="4235628" y="2886938"/>
                  </a:lnTo>
                  <a:lnTo>
                    <a:pt x="4238015" y="2825800"/>
                  </a:lnTo>
                  <a:lnTo>
                    <a:pt x="4240657" y="2764980"/>
                  </a:lnTo>
                  <a:lnTo>
                    <a:pt x="4243578" y="2704477"/>
                  </a:lnTo>
                  <a:lnTo>
                    <a:pt x="4246765" y="2644292"/>
                  </a:lnTo>
                  <a:lnTo>
                    <a:pt x="4250207" y="2584450"/>
                  </a:lnTo>
                  <a:lnTo>
                    <a:pt x="4253916" y="2524950"/>
                  </a:lnTo>
                  <a:lnTo>
                    <a:pt x="4257878" y="2465794"/>
                  </a:lnTo>
                  <a:lnTo>
                    <a:pt x="4262107" y="2406993"/>
                  </a:lnTo>
                  <a:lnTo>
                    <a:pt x="4266577" y="2348560"/>
                  </a:lnTo>
                  <a:lnTo>
                    <a:pt x="4271315" y="2290495"/>
                  </a:lnTo>
                  <a:lnTo>
                    <a:pt x="4276293" y="2232825"/>
                  </a:lnTo>
                  <a:lnTo>
                    <a:pt x="4281513" y="2175522"/>
                  </a:lnTo>
                  <a:lnTo>
                    <a:pt x="4286986" y="2118626"/>
                  </a:lnTo>
                  <a:lnTo>
                    <a:pt x="4292701" y="2062137"/>
                  </a:lnTo>
                  <a:lnTo>
                    <a:pt x="4298658" y="2006053"/>
                  </a:lnTo>
                  <a:lnTo>
                    <a:pt x="4304843" y="1950389"/>
                  </a:lnTo>
                  <a:lnTo>
                    <a:pt x="4311281" y="1895157"/>
                  </a:lnTo>
                  <a:lnTo>
                    <a:pt x="4317936" y="1840357"/>
                  </a:lnTo>
                  <a:lnTo>
                    <a:pt x="4324832" y="1786001"/>
                  </a:lnTo>
                  <a:lnTo>
                    <a:pt x="4331957" y="1732102"/>
                  </a:lnTo>
                  <a:lnTo>
                    <a:pt x="4339310" y="1678647"/>
                  </a:lnTo>
                  <a:lnTo>
                    <a:pt x="4346892" y="1625676"/>
                  </a:lnTo>
                  <a:lnTo>
                    <a:pt x="4354703" y="1573161"/>
                  </a:lnTo>
                  <a:lnTo>
                    <a:pt x="4362716" y="1521142"/>
                  </a:lnTo>
                  <a:lnTo>
                    <a:pt x="4370959" y="1469605"/>
                  </a:lnTo>
                  <a:lnTo>
                    <a:pt x="4379417" y="1418577"/>
                  </a:lnTo>
                  <a:lnTo>
                    <a:pt x="4388091" y="1368044"/>
                  </a:lnTo>
                  <a:lnTo>
                    <a:pt x="4396981" y="1318031"/>
                  </a:lnTo>
                  <a:lnTo>
                    <a:pt x="4406074" y="1268526"/>
                  </a:lnTo>
                  <a:lnTo>
                    <a:pt x="4415383" y="1219568"/>
                  </a:lnTo>
                  <a:lnTo>
                    <a:pt x="4424883" y="1171130"/>
                  </a:lnTo>
                  <a:lnTo>
                    <a:pt x="4434598" y="1123251"/>
                  </a:lnTo>
                  <a:lnTo>
                    <a:pt x="4444517" y="1075918"/>
                  </a:lnTo>
                  <a:lnTo>
                    <a:pt x="4454626" y="1029144"/>
                  </a:lnTo>
                  <a:lnTo>
                    <a:pt x="4464939" y="982941"/>
                  </a:lnTo>
                  <a:lnTo>
                    <a:pt x="4475442" y="937310"/>
                  </a:lnTo>
                  <a:lnTo>
                    <a:pt x="4486135" y="892263"/>
                  </a:lnTo>
                  <a:lnTo>
                    <a:pt x="4497019" y="847813"/>
                  </a:lnTo>
                  <a:lnTo>
                    <a:pt x="4508093" y="803960"/>
                  </a:lnTo>
                  <a:lnTo>
                    <a:pt x="4519346" y="760717"/>
                  </a:lnTo>
                  <a:lnTo>
                    <a:pt x="4530788" y="718083"/>
                  </a:lnTo>
                  <a:lnTo>
                    <a:pt x="4542409" y="676084"/>
                  </a:lnTo>
                  <a:lnTo>
                    <a:pt x="4554220" y="634707"/>
                  </a:lnTo>
                  <a:lnTo>
                    <a:pt x="4566196" y="593966"/>
                  </a:lnTo>
                  <a:lnTo>
                    <a:pt x="4578350" y="553872"/>
                  </a:lnTo>
                  <a:lnTo>
                    <a:pt x="4590681" y="514438"/>
                  </a:lnTo>
                  <a:lnTo>
                    <a:pt x="4603178" y="475665"/>
                  </a:lnTo>
                  <a:lnTo>
                    <a:pt x="4615840" y="437565"/>
                  </a:lnTo>
                  <a:lnTo>
                    <a:pt x="4628667" y="400138"/>
                  </a:lnTo>
                  <a:lnTo>
                    <a:pt x="4641659" y="363397"/>
                  </a:lnTo>
                  <a:lnTo>
                    <a:pt x="4654816" y="327342"/>
                  </a:lnTo>
                  <a:lnTo>
                    <a:pt x="4681601" y="257365"/>
                  </a:lnTo>
                  <a:lnTo>
                    <a:pt x="4709007" y="190246"/>
                  </a:lnTo>
                  <a:lnTo>
                    <a:pt x="4737011" y="126060"/>
                  </a:lnTo>
                  <a:lnTo>
                    <a:pt x="4765599" y="64871"/>
                  </a:lnTo>
                  <a:lnTo>
                    <a:pt x="4794758" y="6731"/>
                  </a:lnTo>
                  <a:lnTo>
                    <a:pt x="4798441" y="0"/>
                  </a:lnTo>
                  <a:lnTo>
                    <a:pt x="14859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1485900" y="6858000"/>
                  </a:lnTo>
                  <a:lnTo>
                    <a:pt x="4826635" y="6858000"/>
                  </a:lnTo>
                  <a:lnTo>
                    <a:pt x="4826635" y="681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508" y="733044"/>
            <a:ext cx="646937" cy="64084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6498" y="676732"/>
            <a:ext cx="760475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-4166" sz="6000" spc="-37">
                <a:solidFill>
                  <a:srgbClr val="C00000"/>
                </a:solidFill>
              </a:rPr>
              <a:t>4.</a:t>
            </a:r>
            <a:r>
              <a:rPr dirty="0" baseline="-4166" sz="6000">
                <a:solidFill>
                  <a:srgbClr val="C00000"/>
                </a:solidFill>
              </a:rPr>
              <a:t>	</a:t>
            </a:r>
            <a:r>
              <a:rPr dirty="0" sz="4000">
                <a:solidFill>
                  <a:srgbClr val="C00000"/>
                </a:solidFill>
              </a:rPr>
              <a:t>Populistyczny</a:t>
            </a:r>
            <a:r>
              <a:rPr dirty="0" sz="4000" spc="-200">
                <a:solidFill>
                  <a:srgbClr val="C00000"/>
                </a:solidFill>
              </a:rPr>
              <a:t> </a:t>
            </a:r>
            <a:r>
              <a:rPr dirty="0" sz="4000" spc="-10">
                <a:solidFill>
                  <a:srgbClr val="C00000"/>
                </a:solidFill>
              </a:rPr>
              <a:t>zwrot</a:t>
            </a:r>
            <a:r>
              <a:rPr dirty="0" sz="4000" spc="-210">
                <a:solidFill>
                  <a:srgbClr val="C00000"/>
                </a:solidFill>
              </a:rPr>
              <a:t> </a:t>
            </a:r>
            <a:r>
              <a:rPr dirty="0" sz="4000" spc="-60">
                <a:solidFill>
                  <a:srgbClr val="C00000"/>
                </a:solidFill>
              </a:rPr>
              <a:t>w</a:t>
            </a:r>
            <a:r>
              <a:rPr dirty="0" sz="4000" spc="-190">
                <a:solidFill>
                  <a:srgbClr val="C00000"/>
                </a:solidFill>
              </a:rPr>
              <a:t> </a:t>
            </a:r>
            <a:r>
              <a:rPr dirty="0" sz="4000" spc="75">
                <a:solidFill>
                  <a:srgbClr val="C00000"/>
                </a:solidFill>
              </a:rPr>
              <a:t>polityce</a:t>
            </a:r>
            <a:endParaRPr sz="4000"/>
          </a:p>
        </p:txBody>
      </p:sp>
      <p:grpSp>
        <p:nvGrpSpPr>
          <p:cNvPr id="9" name="object 9" descr=""/>
          <p:cNvGrpSpPr/>
          <p:nvPr/>
        </p:nvGrpSpPr>
        <p:grpSpPr>
          <a:xfrm>
            <a:off x="635508" y="1694688"/>
            <a:ext cx="8270875" cy="4791710"/>
            <a:chOff x="635508" y="1694688"/>
            <a:chExt cx="8270875" cy="479171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1694688"/>
              <a:ext cx="8270748" cy="143865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3371088"/>
              <a:ext cx="8270748" cy="143865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5047488"/>
              <a:ext cx="8270748" cy="143865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2048382" y="1611718"/>
            <a:ext cx="6689725" cy="472313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930"/>
              </a:spcBef>
            </a:pPr>
            <a:r>
              <a:rPr dirty="0" sz="1600" b="1">
                <a:latin typeface="Calibri"/>
                <a:cs typeface="Calibri"/>
              </a:rPr>
              <a:t>Głębsza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integracja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UE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przyjęcie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nowych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członków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mało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prawdopodobne</a:t>
            </a:r>
            <a:endParaRPr sz="1600">
              <a:latin typeface="Calibri"/>
              <a:cs typeface="Calibri"/>
            </a:endParaRPr>
          </a:p>
          <a:p>
            <a:pPr algn="just" marL="13970" marR="508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Partie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eurosceptyczne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staną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drugą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siłą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polityczną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Parlamencie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Europejskim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lipcowych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wyborach.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będą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rządzić,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partie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bliżej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centrum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przejmą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część ich </a:t>
            </a:r>
            <a:r>
              <a:rPr dirty="0" sz="1200" spc="-10">
                <a:latin typeface="Calibri"/>
                <a:cs typeface="Calibri"/>
              </a:rPr>
              <a:t>postulatów,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aby zahamować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utratę</a:t>
            </a:r>
            <a:r>
              <a:rPr dirty="0" sz="1200" spc="-10">
                <a:latin typeface="Calibri"/>
                <a:cs typeface="Calibri"/>
              </a:rPr>
              <a:t> wyborców. </a:t>
            </a:r>
            <a:r>
              <a:rPr dirty="0" sz="1200">
                <a:latin typeface="Calibri"/>
                <a:cs typeface="Calibri"/>
              </a:rPr>
              <a:t>Należy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 więc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spodziewać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zaostrzenia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polityki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migracyjnej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UE (które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już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 dzieje), wyhamowania </a:t>
            </a:r>
            <a:r>
              <a:rPr dirty="0" sz="1200" spc="-10">
                <a:latin typeface="Calibri"/>
                <a:cs typeface="Calibri"/>
              </a:rPr>
              <a:t>polityki </a:t>
            </a:r>
            <a:r>
              <a:rPr dirty="0" sz="1200">
                <a:latin typeface="Calibri"/>
                <a:cs typeface="Calibri"/>
              </a:rPr>
              <a:t>klimatycznej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(brak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pełnej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realizacji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Fit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55)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oraz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zmniejsza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prawdopodobieństwo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rozszerzenia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UE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o </a:t>
            </a:r>
            <a:r>
              <a:rPr dirty="0" sz="1200">
                <a:latin typeface="Calibri"/>
                <a:cs typeface="Calibri"/>
              </a:rPr>
              <a:t>nowych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członków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(m.in.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Ukrainę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Mołdawię),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gdyż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wymagałoby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rezygnacji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zasady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jednomyślności.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2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</a:pPr>
            <a:r>
              <a:rPr dirty="0" sz="1600" b="1">
                <a:latin typeface="Calibri"/>
                <a:cs typeface="Calibri"/>
              </a:rPr>
              <a:t>Donald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Trump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prowadzi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z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Joe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Bidenem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wyścigu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o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prezydenturę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-25" b="1">
                <a:latin typeface="Calibri"/>
                <a:cs typeface="Calibri"/>
              </a:rPr>
              <a:t>USA</a:t>
            </a:r>
            <a:endParaRPr sz="1600">
              <a:latin typeface="Calibri"/>
              <a:cs typeface="Calibri"/>
            </a:endParaRPr>
          </a:p>
          <a:p>
            <a:pPr algn="just" marL="12700" marR="5080" indent="5715">
              <a:lnSpc>
                <a:spcPct val="100000"/>
              </a:lnSpc>
              <a:spcBef>
                <a:spcPts val="625"/>
              </a:spcBef>
            </a:pPr>
            <a:r>
              <a:rPr dirty="0" sz="1200">
                <a:latin typeface="Calibri"/>
                <a:cs typeface="Calibri"/>
              </a:rPr>
              <a:t>Zarówno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sondaże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ogólnokrajowe,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jak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kluczowych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stanach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pokazują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obecnie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kilkuprocentową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przewagę </a:t>
            </a:r>
            <a:r>
              <a:rPr dirty="0" sz="1200">
                <a:latin typeface="Calibri"/>
                <a:cs typeface="Calibri"/>
              </a:rPr>
              <a:t>poparcia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byłego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prezydenta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nad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urzędującym.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Można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spodziewać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kampanii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wyborczej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wysokim </a:t>
            </a:r>
            <a:r>
              <a:rPr dirty="0" sz="1200">
                <a:latin typeface="Calibri"/>
                <a:cs typeface="Calibri"/>
              </a:rPr>
              <a:t>poziomie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dramatyzmu,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małej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wartości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informacyjnej,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zwłaszcza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że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przeciwko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D.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Trumpowi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toczy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6 </a:t>
            </a:r>
            <a:r>
              <a:rPr dirty="0" sz="1200">
                <a:latin typeface="Calibri"/>
                <a:cs typeface="Calibri"/>
              </a:rPr>
              <a:t>procesów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sądowych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sądy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stanowe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będą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rozpatrywać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to,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czy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ogóle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może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startować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wyborach. </a:t>
            </a:r>
            <a:r>
              <a:rPr dirty="0" sz="1200">
                <a:latin typeface="Calibri"/>
                <a:cs typeface="Calibri"/>
              </a:rPr>
              <a:t>Procesy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przeszkodzą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mu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kandydowaniu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–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mogą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mu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nawet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przysporzyć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zwolenników.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2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</a:pPr>
            <a:r>
              <a:rPr dirty="0" sz="1600" spc="-10" b="1">
                <a:latin typeface="Calibri"/>
                <a:cs typeface="Calibri"/>
              </a:rPr>
              <a:t>Wygrana</a:t>
            </a:r>
            <a:r>
              <a:rPr dirty="0" sz="1600" spc="-30" b="1">
                <a:latin typeface="Calibri"/>
                <a:cs typeface="Calibri"/>
              </a:rPr>
              <a:t> D.Trumpa </a:t>
            </a:r>
            <a:r>
              <a:rPr dirty="0" sz="1600" b="1">
                <a:latin typeface="Calibri"/>
                <a:cs typeface="Calibri"/>
              </a:rPr>
              <a:t>oznacza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osłabienie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35" b="1">
                <a:latin typeface="Calibri"/>
                <a:cs typeface="Calibri"/>
              </a:rPr>
              <a:t>NATO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wznowienie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wojen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handlowych</a:t>
            </a:r>
            <a:endParaRPr sz="1600">
              <a:latin typeface="Calibri"/>
              <a:cs typeface="Calibri"/>
            </a:endParaRPr>
          </a:p>
          <a:p>
            <a:pPr algn="just" marL="13970" marR="508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Nowy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prezydent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miał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dużej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swobody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kształtowaniu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polityki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wewnętrznej USA,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gdyż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jego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partia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4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zdobędzie</a:t>
            </a:r>
            <a:r>
              <a:rPr dirty="0" sz="1200" spc="4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prawdopodobnie</a:t>
            </a:r>
            <a:r>
              <a:rPr dirty="0" sz="1200" spc="40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obu</a:t>
            </a:r>
            <a:r>
              <a:rPr dirty="0" sz="1200" spc="4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izb</a:t>
            </a:r>
            <a:r>
              <a:rPr dirty="0" sz="1200" spc="40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Kongresu,</a:t>
            </a:r>
            <a:r>
              <a:rPr dirty="0" sz="1200" spc="40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3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4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miał</a:t>
            </a:r>
            <a:r>
              <a:rPr dirty="0" sz="1200" spc="3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możliwość</a:t>
            </a:r>
            <a:r>
              <a:rPr dirty="0" sz="1200" spc="4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prowadzenia</a:t>
            </a:r>
            <a:r>
              <a:rPr dirty="0" sz="1200" spc="39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polityki </a:t>
            </a:r>
            <a:r>
              <a:rPr dirty="0" sz="1200">
                <a:latin typeface="Calibri"/>
                <a:cs typeface="Calibri"/>
              </a:rPr>
              <a:t>zagranicznej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wojskowej.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Priorytety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D.Trumpa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tej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sprawie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znane: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zmniejszenie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wsparcia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dla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Ukrainy </a:t>
            </a:r>
            <a:r>
              <a:rPr dirty="0" sz="1200">
                <a:latin typeface="Calibri"/>
                <a:cs typeface="Calibri"/>
              </a:rPr>
              <a:t>oraz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zobowiązań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sojuszniczych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ramach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NATO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także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bardziej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konfrontacyjna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postawa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relacjach </a:t>
            </a:r>
            <a:r>
              <a:rPr dirty="0" sz="1200">
                <a:latin typeface="Calibri"/>
                <a:cs typeface="Calibri"/>
              </a:rPr>
              <a:t>handlowych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innymi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krajami,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zwłaszcza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Chinami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także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wycofanie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polityki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klimatycznej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24568" y="97535"/>
            <a:ext cx="8834120" cy="6055360"/>
            <a:chOff x="924568" y="97535"/>
            <a:chExt cx="8834120" cy="6055360"/>
          </a:xfrm>
        </p:grpSpPr>
        <p:sp>
          <p:nvSpPr>
            <p:cNvPr id="15" name="object 15" descr=""/>
            <p:cNvSpPr/>
            <p:nvPr/>
          </p:nvSpPr>
          <p:spPr>
            <a:xfrm>
              <a:off x="960932" y="2082444"/>
              <a:ext cx="635000" cy="4070350"/>
            </a:xfrm>
            <a:custGeom>
              <a:avLst/>
              <a:gdLst/>
              <a:ahLst/>
              <a:cxnLst/>
              <a:rect l="l" t="t" r="r" b="b"/>
              <a:pathLst>
                <a:path w="635000" h="4070350">
                  <a:moveTo>
                    <a:pt x="542912" y="1928253"/>
                  </a:moveTo>
                  <a:lnTo>
                    <a:pt x="499071" y="1915350"/>
                  </a:lnTo>
                  <a:lnTo>
                    <a:pt x="236715" y="2022348"/>
                  </a:lnTo>
                  <a:lnTo>
                    <a:pt x="231863" y="2024214"/>
                  </a:lnTo>
                  <a:lnTo>
                    <a:pt x="229438" y="2029663"/>
                  </a:lnTo>
                  <a:lnTo>
                    <a:pt x="233172" y="2039391"/>
                  </a:lnTo>
                  <a:lnTo>
                    <a:pt x="238620" y="2041817"/>
                  </a:lnTo>
                  <a:lnTo>
                    <a:pt x="270129" y="2029079"/>
                  </a:lnTo>
                  <a:lnTo>
                    <a:pt x="270129" y="2275992"/>
                  </a:lnTo>
                  <a:lnTo>
                    <a:pt x="185470" y="2275992"/>
                  </a:lnTo>
                  <a:lnTo>
                    <a:pt x="185470" y="2294852"/>
                  </a:lnTo>
                  <a:lnTo>
                    <a:pt x="288937" y="2294852"/>
                  </a:lnTo>
                  <a:lnTo>
                    <a:pt x="288937" y="2021408"/>
                  </a:lnTo>
                  <a:lnTo>
                    <a:pt x="523976" y="1925548"/>
                  </a:lnTo>
                  <a:lnTo>
                    <a:pt x="524103" y="2172271"/>
                  </a:lnTo>
                  <a:lnTo>
                    <a:pt x="439445" y="2172271"/>
                  </a:lnTo>
                  <a:lnTo>
                    <a:pt x="439445" y="2191131"/>
                  </a:lnTo>
                  <a:lnTo>
                    <a:pt x="542912" y="2191131"/>
                  </a:lnTo>
                  <a:lnTo>
                    <a:pt x="542912" y="1928253"/>
                  </a:lnTo>
                  <a:close/>
                </a:path>
                <a:path w="635000" h="4070350">
                  <a:moveTo>
                    <a:pt x="602449" y="3803091"/>
                  </a:moveTo>
                  <a:lnTo>
                    <a:pt x="601827" y="3752900"/>
                  </a:lnTo>
                  <a:lnTo>
                    <a:pt x="591058" y="3705390"/>
                  </a:lnTo>
                  <a:lnTo>
                    <a:pt x="590880" y="3704602"/>
                  </a:lnTo>
                  <a:lnTo>
                    <a:pt x="582663" y="3689096"/>
                  </a:lnTo>
                  <a:lnTo>
                    <a:pt x="582663" y="3798620"/>
                  </a:lnTo>
                  <a:lnTo>
                    <a:pt x="574954" y="3845014"/>
                  </a:lnTo>
                  <a:lnTo>
                    <a:pt x="559854" y="3885488"/>
                  </a:lnTo>
                  <a:lnTo>
                    <a:pt x="535889" y="3931247"/>
                  </a:lnTo>
                  <a:lnTo>
                    <a:pt x="504278" y="3970845"/>
                  </a:lnTo>
                  <a:lnTo>
                    <a:pt x="466140" y="4003471"/>
                  </a:lnTo>
                  <a:lnTo>
                    <a:pt x="422579" y="4028325"/>
                  </a:lnTo>
                  <a:lnTo>
                    <a:pt x="374738" y="4044581"/>
                  </a:lnTo>
                  <a:lnTo>
                    <a:pt x="323748" y="4051439"/>
                  </a:lnTo>
                  <a:lnTo>
                    <a:pt x="319468" y="4029303"/>
                  </a:lnTo>
                  <a:lnTo>
                    <a:pt x="308571" y="3996639"/>
                  </a:lnTo>
                  <a:lnTo>
                    <a:pt x="287629" y="3955313"/>
                  </a:lnTo>
                  <a:lnTo>
                    <a:pt x="253199" y="3907180"/>
                  </a:lnTo>
                  <a:lnTo>
                    <a:pt x="220091" y="3843337"/>
                  </a:lnTo>
                  <a:lnTo>
                    <a:pt x="210629" y="3779761"/>
                  </a:lnTo>
                  <a:lnTo>
                    <a:pt x="213144" y="3736505"/>
                  </a:lnTo>
                  <a:lnTo>
                    <a:pt x="213512" y="3730155"/>
                  </a:lnTo>
                  <a:lnTo>
                    <a:pt x="217449" y="3708222"/>
                  </a:lnTo>
                  <a:lnTo>
                    <a:pt x="225920" y="3674275"/>
                  </a:lnTo>
                  <a:lnTo>
                    <a:pt x="201460" y="3699726"/>
                  </a:lnTo>
                  <a:lnTo>
                    <a:pt x="159334" y="3753218"/>
                  </a:lnTo>
                  <a:lnTo>
                    <a:pt x="133451" y="3806139"/>
                  </a:lnTo>
                  <a:lnTo>
                    <a:pt x="120802" y="3856964"/>
                  </a:lnTo>
                  <a:lnTo>
                    <a:pt x="118338" y="3904170"/>
                  </a:lnTo>
                  <a:lnTo>
                    <a:pt x="123024" y="3946245"/>
                  </a:lnTo>
                  <a:lnTo>
                    <a:pt x="131851" y="3981666"/>
                  </a:lnTo>
                  <a:lnTo>
                    <a:pt x="107873" y="3955758"/>
                  </a:lnTo>
                  <a:lnTo>
                    <a:pt x="85598" y="3922471"/>
                  </a:lnTo>
                  <a:lnTo>
                    <a:pt x="66979" y="3882948"/>
                  </a:lnTo>
                  <a:lnTo>
                    <a:pt x="53962" y="3838346"/>
                  </a:lnTo>
                  <a:lnTo>
                    <a:pt x="48552" y="3790492"/>
                  </a:lnTo>
                  <a:lnTo>
                    <a:pt x="48564" y="3788676"/>
                  </a:lnTo>
                  <a:lnTo>
                    <a:pt x="52476" y="3738499"/>
                  </a:lnTo>
                  <a:lnTo>
                    <a:pt x="67881" y="3685590"/>
                  </a:lnTo>
                  <a:lnTo>
                    <a:pt x="104571" y="3629952"/>
                  </a:lnTo>
                  <a:lnTo>
                    <a:pt x="136931" y="3594620"/>
                  </a:lnTo>
                  <a:lnTo>
                    <a:pt x="177939" y="3557346"/>
                  </a:lnTo>
                  <a:lnTo>
                    <a:pt x="212280" y="3525532"/>
                  </a:lnTo>
                  <a:lnTo>
                    <a:pt x="243205" y="3489553"/>
                  </a:lnTo>
                  <a:lnTo>
                    <a:pt x="269049" y="3450069"/>
                  </a:lnTo>
                  <a:lnTo>
                    <a:pt x="288124" y="3407765"/>
                  </a:lnTo>
                  <a:lnTo>
                    <a:pt x="298754" y="3363315"/>
                  </a:lnTo>
                  <a:lnTo>
                    <a:pt x="299275" y="3317392"/>
                  </a:lnTo>
                  <a:lnTo>
                    <a:pt x="287997" y="3270681"/>
                  </a:lnTo>
                  <a:lnTo>
                    <a:pt x="289877" y="3268789"/>
                  </a:lnTo>
                  <a:lnTo>
                    <a:pt x="340334" y="3305924"/>
                  </a:lnTo>
                  <a:lnTo>
                    <a:pt x="375361" y="3344468"/>
                  </a:lnTo>
                  <a:lnTo>
                    <a:pt x="402450" y="3389033"/>
                  </a:lnTo>
                  <a:lnTo>
                    <a:pt x="420636" y="3438537"/>
                  </a:lnTo>
                  <a:lnTo>
                    <a:pt x="428523" y="3488017"/>
                  </a:lnTo>
                  <a:lnTo>
                    <a:pt x="428536" y="3489553"/>
                  </a:lnTo>
                  <a:lnTo>
                    <a:pt x="425805" y="3536962"/>
                  </a:lnTo>
                  <a:lnTo>
                    <a:pt x="412432" y="3582403"/>
                  </a:lnTo>
                  <a:lnTo>
                    <a:pt x="388645" y="3623348"/>
                  </a:lnTo>
                  <a:lnTo>
                    <a:pt x="375818" y="3645839"/>
                  </a:lnTo>
                  <a:lnTo>
                    <a:pt x="368541" y="3670262"/>
                  </a:lnTo>
                  <a:lnTo>
                    <a:pt x="367093" y="3695750"/>
                  </a:lnTo>
                  <a:lnTo>
                    <a:pt x="371716" y="3721417"/>
                  </a:lnTo>
                  <a:lnTo>
                    <a:pt x="395351" y="3760076"/>
                  </a:lnTo>
                  <a:lnTo>
                    <a:pt x="433806" y="3784587"/>
                  </a:lnTo>
                  <a:lnTo>
                    <a:pt x="460527" y="3791343"/>
                  </a:lnTo>
                  <a:lnTo>
                    <a:pt x="487413" y="3790492"/>
                  </a:lnTo>
                  <a:lnTo>
                    <a:pt x="526884" y="3772560"/>
                  </a:lnTo>
                  <a:lnTo>
                    <a:pt x="558444" y="3738867"/>
                  </a:lnTo>
                  <a:lnTo>
                    <a:pt x="570191" y="3705390"/>
                  </a:lnTo>
                  <a:lnTo>
                    <a:pt x="581545" y="3750627"/>
                  </a:lnTo>
                  <a:lnTo>
                    <a:pt x="582663" y="3798620"/>
                  </a:lnTo>
                  <a:lnTo>
                    <a:pt x="582663" y="3689096"/>
                  </a:lnTo>
                  <a:lnTo>
                    <a:pt x="568312" y="3662007"/>
                  </a:lnTo>
                  <a:lnTo>
                    <a:pt x="541032" y="3625240"/>
                  </a:lnTo>
                  <a:lnTo>
                    <a:pt x="552323" y="3669550"/>
                  </a:lnTo>
                  <a:lnTo>
                    <a:pt x="554126" y="3692728"/>
                  </a:lnTo>
                  <a:lnTo>
                    <a:pt x="539762" y="3735197"/>
                  </a:lnTo>
                  <a:lnTo>
                    <a:pt x="505612" y="3765219"/>
                  </a:lnTo>
                  <a:lnTo>
                    <a:pt x="462991" y="3772560"/>
                  </a:lnTo>
                  <a:lnTo>
                    <a:pt x="441325" y="3766680"/>
                  </a:lnTo>
                  <a:lnTo>
                    <a:pt x="398208" y="3732466"/>
                  </a:lnTo>
                  <a:lnTo>
                    <a:pt x="386803" y="3694341"/>
                  </a:lnTo>
                  <a:lnTo>
                    <a:pt x="388175" y="3673094"/>
                  </a:lnTo>
                  <a:lnTo>
                    <a:pt x="394500" y="3652913"/>
                  </a:lnTo>
                  <a:lnTo>
                    <a:pt x="405587" y="3634663"/>
                  </a:lnTo>
                  <a:lnTo>
                    <a:pt x="430580" y="3590023"/>
                  </a:lnTo>
                  <a:lnTo>
                    <a:pt x="444741" y="3540607"/>
                  </a:lnTo>
                  <a:lnTo>
                    <a:pt x="447776" y="3488017"/>
                  </a:lnTo>
                  <a:lnTo>
                    <a:pt x="439445" y="3433826"/>
                  </a:lnTo>
                  <a:lnTo>
                    <a:pt x="421411" y="3384207"/>
                  </a:lnTo>
                  <a:lnTo>
                    <a:pt x="394982" y="3339033"/>
                  </a:lnTo>
                  <a:lnTo>
                    <a:pt x="361022" y="3299320"/>
                  </a:lnTo>
                  <a:lnTo>
                    <a:pt x="323621" y="3268789"/>
                  </a:lnTo>
                  <a:lnTo>
                    <a:pt x="320370" y="3266135"/>
                  </a:lnTo>
                  <a:lnTo>
                    <a:pt x="273888" y="3240506"/>
                  </a:lnTo>
                  <a:lnTo>
                    <a:pt x="249428" y="3230130"/>
                  </a:lnTo>
                  <a:lnTo>
                    <a:pt x="261658" y="3253714"/>
                  </a:lnTo>
                  <a:lnTo>
                    <a:pt x="281038" y="3310369"/>
                  </a:lnTo>
                  <a:lnTo>
                    <a:pt x="281190" y="3363925"/>
                  </a:lnTo>
                  <a:lnTo>
                    <a:pt x="267093" y="3413125"/>
                  </a:lnTo>
                  <a:lnTo>
                    <a:pt x="243713" y="3456724"/>
                  </a:lnTo>
                  <a:lnTo>
                    <a:pt x="216027" y="3493452"/>
                  </a:lnTo>
                  <a:lnTo>
                    <a:pt x="189001" y="3522065"/>
                  </a:lnTo>
                  <a:lnTo>
                    <a:pt x="167589" y="3541318"/>
                  </a:lnTo>
                  <a:lnTo>
                    <a:pt x="122529" y="3582555"/>
                  </a:lnTo>
                  <a:lnTo>
                    <a:pt x="88582" y="3620173"/>
                  </a:lnTo>
                  <a:lnTo>
                    <a:pt x="65214" y="3652304"/>
                  </a:lnTo>
                  <a:lnTo>
                    <a:pt x="35179" y="3733952"/>
                  </a:lnTo>
                  <a:lnTo>
                    <a:pt x="30937" y="3788676"/>
                  </a:lnTo>
                  <a:lnTo>
                    <a:pt x="30988" y="3789807"/>
                  </a:lnTo>
                  <a:lnTo>
                    <a:pt x="36944" y="3841343"/>
                  </a:lnTo>
                  <a:lnTo>
                    <a:pt x="51193" y="3889375"/>
                  </a:lnTo>
                  <a:lnTo>
                    <a:pt x="71539" y="3932009"/>
                  </a:lnTo>
                  <a:lnTo>
                    <a:pt x="95808" y="3967886"/>
                  </a:lnTo>
                  <a:lnTo>
                    <a:pt x="121958" y="3995864"/>
                  </a:lnTo>
                  <a:lnTo>
                    <a:pt x="172300" y="4027868"/>
                  </a:lnTo>
                  <a:lnTo>
                    <a:pt x="161010" y="4002405"/>
                  </a:lnTo>
                  <a:lnTo>
                    <a:pt x="153250" y="3981666"/>
                  </a:lnTo>
                  <a:lnTo>
                    <a:pt x="149148" y="3970667"/>
                  </a:lnTo>
                  <a:lnTo>
                    <a:pt x="140068" y="3932009"/>
                  </a:lnTo>
                  <a:lnTo>
                    <a:pt x="136906" y="3887838"/>
                  </a:lnTo>
                  <a:lnTo>
                    <a:pt x="142760" y="3839603"/>
                  </a:lnTo>
                  <a:lnTo>
                    <a:pt x="160731" y="3788676"/>
                  </a:lnTo>
                  <a:lnTo>
                    <a:pt x="193929" y="3736505"/>
                  </a:lnTo>
                  <a:lnTo>
                    <a:pt x="191998" y="3775151"/>
                  </a:lnTo>
                  <a:lnTo>
                    <a:pt x="196049" y="3821480"/>
                  </a:lnTo>
                  <a:lnTo>
                    <a:pt x="210337" y="3870833"/>
                  </a:lnTo>
                  <a:lnTo>
                    <a:pt x="239090" y="3918483"/>
                  </a:lnTo>
                  <a:lnTo>
                    <a:pt x="277304" y="3974820"/>
                  </a:lnTo>
                  <a:lnTo>
                    <a:pt x="297167" y="4019740"/>
                  </a:lnTo>
                  <a:lnTo>
                    <a:pt x="304698" y="4049636"/>
                  </a:lnTo>
                  <a:lnTo>
                    <a:pt x="305866" y="4060875"/>
                  </a:lnTo>
                  <a:lnTo>
                    <a:pt x="305866" y="4070299"/>
                  </a:lnTo>
                  <a:lnTo>
                    <a:pt x="315277" y="4070299"/>
                  </a:lnTo>
                  <a:lnTo>
                    <a:pt x="363677" y="4066133"/>
                  </a:lnTo>
                  <a:lnTo>
                    <a:pt x="409930" y="4053979"/>
                  </a:lnTo>
                  <a:lnTo>
                    <a:pt x="415544" y="4051439"/>
                  </a:lnTo>
                  <a:lnTo>
                    <a:pt x="453123" y="4034447"/>
                  </a:lnTo>
                  <a:lnTo>
                    <a:pt x="492391" y="4008107"/>
                  </a:lnTo>
                  <a:lnTo>
                    <a:pt x="526846" y="3975531"/>
                  </a:lnTo>
                  <a:lnTo>
                    <a:pt x="555586" y="3937292"/>
                  </a:lnTo>
                  <a:lnTo>
                    <a:pt x="577723" y="3893972"/>
                  </a:lnTo>
                  <a:lnTo>
                    <a:pt x="593991" y="3851376"/>
                  </a:lnTo>
                  <a:lnTo>
                    <a:pt x="602449" y="3803091"/>
                  </a:lnTo>
                  <a:close/>
                </a:path>
                <a:path w="635000" h="4070350">
                  <a:moveTo>
                    <a:pt x="634377" y="167474"/>
                  </a:moveTo>
                  <a:lnTo>
                    <a:pt x="627684" y="124079"/>
                  </a:lnTo>
                  <a:lnTo>
                    <a:pt x="615543" y="97536"/>
                  </a:lnTo>
                  <a:lnTo>
                    <a:pt x="615543" y="167513"/>
                  </a:lnTo>
                  <a:lnTo>
                    <a:pt x="609536" y="214655"/>
                  </a:lnTo>
                  <a:lnTo>
                    <a:pt x="592924" y="262877"/>
                  </a:lnTo>
                  <a:lnTo>
                    <a:pt x="567842" y="311188"/>
                  </a:lnTo>
                  <a:lnTo>
                    <a:pt x="536409" y="358609"/>
                  </a:lnTo>
                  <a:lnTo>
                    <a:pt x="500761" y="404126"/>
                  </a:lnTo>
                  <a:lnTo>
                    <a:pt x="463016" y="446760"/>
                  </a:lnTo>
                  <a:lnTo>
                    <a:pt x="425297" y="485521"/>
                  </a:lnTo>
                  <a:lnTo>
                    <a:pt x="389724" y="519417"/>
                  </a:lnTo>
                  <a:lnTo>
                    <a:pt x="358432" y="547458"/>
                  </a:lnTo>
                  <a:lnTo>
                    <a:pt x="317157" y="581990"/>
                  </a:lnTo>
                  <a:lnTo>
                    <a:pt x="300774" y="568642"/>
                  </a:lnTo>
                  <a:lnTo>
                    <a:pt x="244551" y="519391"/>
                  </a:lnTo>
                  <a:lnTo>
                    <a:pt x="208978" y="485495"/>
                  </a:lnTo>
                  <a:lnTo>
                    <a:pt x="171246" y="446722"/>
                  </a:lnTo>
                  <a:lnTo>
                    <a:pt x="133515" y="404075"/>
                  </a:lnTo>
                  <a:lnTo>
                    <a:pt x="97866" y="358559"/>
                  </a:lnTo>
                  <a:lnTo>
                    <a:pt x="66459" y="311150"/>
                  </a:lnTo>
                  <a:lnTo>
                    <a:pt x="41389" y="262839"/>
                  </a:lnTo>
                  <a:lnTo>
                    <a:pt x="24803" y="214630"/>
                  </a:lnTo>
                  <a:lnTo>
                    <a:pt x="18808" y="167474"/>
                  </a:lnTo>
                  <a:lnTo>
                    <a:pt x="26962" y="122910"/>
                  </a:lnTo>
                  <a:lnTo>
                    <a:pt x="49352" y="81521"/>
                  </a:lnTo>
                  <a:lnTo>
                    <a:pt x="82816" y="47612"/>
                  </a:lnTo>
                  <a:lnTo>
                    <a:pt x="124244" y="25387"/>
                  </a:lnTo>
                  <a:lnTo>
                    <a:pt x="163398" y="18783"/>
                  </a:lnTo>
                  <a:lnTo>
                    <a:pt x="192951" y="22682"/>
                  </a:lnTo>
                  <a:lnTo>
                    <a:pt x="221462" y="34302"/>
                  </a:lnTo>
                  <a:lnTo>
                    <a:pt x="248564" y="53479"/>
                  </a:lnTo>
                  <a:lnTo>
                    <a:pt x="273888" y="80086"/>
                  </a:lnTo>
                  <a:lnTo>
                    <a:pt x="236791" y="132003"/>
                  </a:lnTo>
                  <a:lnTo>
                    <a:pt x="326517" y="221576"/>
                  </a:lnTo>
                  <a:lnTo>
                    <a:pt x="235788" y="312534"/>
                  </a:lnTo>
                  <a:lnTo>
                    <a:pt x="357174" y="433870"/>
                  </a:lnTo>
                  <a:lnTo>
                    <a:pt x="341795" y="372503"/>
                  </a:lnTo>
                  <a:lnTo>
                    <a:pt x="327507" y="315480"/>
                  </a:lnTo>
                  <a:lnTo>
                    <a:pt x="421119" y="221627"/>
                  </a:lnTo>
                  <a:lnTo>
                    <a:pt x="328714" y="129311"/>
                  </a:lnTo>
                  <a:lnTo>
                    <a:pt x="365721" y="73482"/>
                  </a:lnTo>
                  <a:lnTo>
                    <a:pt x="403466" y="39687"/>
                  </a:lnTo>
                  <a:lnTo>
                    <a:pt x="439712" y="23075"/>
                  </a:lnTo>
                  <a:lnTo>
                    <a:pt x="472236" y="18834"/>
                  </a:lnTo>
                  <a:lnTo>
                    <a:pt x="498779" y="22110"/>
                  </a:lnTo>
                  <a:lnTo>
                    <a:pt x="543725" y="42227"/>
                  </a:lnTo>
                  <a:lnTo>
                    <a:pt x="580898" y="76568"/>
                  </a:lnTo>
                  <a:lnTo>
                    <a:pt x="606196" y="120027"/>
                  </a:lnTo>
                  <a:lnTo>
                    <a:pt x="615543" y="167513"/>
                  </a:lnTo>
                  <a:lnTo>
                    <a:pt x="615543" y="97536"/>
                  </a:lnTo>
                  <a:lnTo>
                    <a:pt x="609028" y="83273"/>
                  </a:lnTo>
                  <a:lnTo>
                    <a:pt x="580605" y="47815"/>
                  </a:lnTo>
                  <a:lnTo>
                    <a:pt x="544576" y="20396"/>
                  </a:lnTo>
                  <a:lnTo>
                    <a:pt x="540677" y="18834"/>
                  </a:lnTo>
                  <a:lnTo>
                    <a:pt x="503148" y="3746"/>
                  </a:lnTo>
                  <a:lnTo>
                    <a:pt x="458749" y="444"/>
                  </a:lnTo>
                  <a:lnTo>
                    <a:pt x="416255" y="11658"/>
                  </a:lnTo>
                  <a:lnTo>
                    <a:pt x="376516" y="36842"/>
                  </a:lnTo>
                  <a:lnTo>
                    <a:pt x="340410" y="75438"/>
                  </a:lnTo>
                  <a:lnTo>
                    <a:pt x="308825" y="126885"/>
                  </a:lnTo>
                  <a:lnTo>
                    <a:pt x="305765" y="132969"/>
                  </a:lnTo>
                  <a:lnTo>
                    <a:pt x="394500" y="221576"/>
                  </a:lnTo>
                  <a:lnTo>
                    <a:pt x="306692" y="309664"/>
                  </a:lnTo>
                  <a:lnTo>
                    <a:pt x="322414" y="372503"/>
                  </a:lnTo>
                  <a:lnTo>
                    <a:pt x="262382" y="312534"/>
                  </a:lnTo>
                  <a:lnTo>
                    <a:pt x="353098" y="221576"/>
                  </a:lnTo>
                  <a:lnTo>
                    <a:pt x="261366" y="129946"/>
                  </a:lnTo>
                  <a:lnTo>
                    <a:pt x="297307" y="79667"/>
                  </a:lnTo>
                  <a:lnTo>
                    <a:pt x="254317" y="33921"/>
                  </a:lnTo>
                  <a:lnTo>
                    <a:pt x="211226" y="9004"/>
                  </a:lnTo>
                  <a:lnTo>
                    <a:pt x="165366" y="0"/>
                  </a:lnTo>
                  <a:lnTo>
                    <a:pt x="118249" y="7480"/>
                  </a:lnTo>
                  <a:lnTo>
                    <a:pt x="71793" y="32448"/>
                  </a:lnTo>
                  <a:lnTo>
                    <a:pt x="34264" y="70612"/>
                  </a:lnTo>
                  <a:lnTo>
                    <a:pt x="9156" y="117208"/>
                  </a:lnTo>
                  <a:lnTo>
                    <a:pt x="0" y="167513"/>
                  </a:lnTo>
                  <a:lnTo>
                    <a:pt x="5880" y="216369"/>
                  </a:lnTo>
                  <a:lnTo>
                    <a:pt x="22186" y="265963"/>
                  </a:lnTo>
                  <a:lnTo>
                    <a:pt x="46875" y="315328"/>
                  </a:lnTo>
                  <a:lnTo>
                    <a:pt x="77927" y="363601"/>
                  </a:lnTo>
                  <a:lnTo>
                    <a:pt x="113296" y="409854"/>
                  </a:lnTo>
                  <a:lnTo>
                    <a:pt x="150964" y="453186"/>
                  </a:lnTo>
                  <a:lnTo>
                    <a:pt x="188887" y="492696"/>
                  </a:lnTo>
                  <a:lnTo>
                    <a:pt x="225056" y="527481"/>
                  </a:lnTo>
                  <a:lnTo>
                    <a:pt x="257429" y="556653"/>
                  </a:lnTo>
                  <a:lnTo>
                    <a:pt x="302666" y="594525"/>
                  </a:lnTo>
                  <a:lnTo>
                    <a:pt x="317169" y="605815"/>
                  </a:lnTo>
                  <a:lnTo>
                    <a:pt x="322884" y="601421"/>
                  </a:lnTo>
                  <a:lnTo>
                    <a:pt x="376923" y="556653"/>
                  </a:lnTo>
                  <a:lnTo>
                    <a:pt x="409295" y="527481"/>
                  </a:lnTo>
                  <a:lnTo>
                    <a:pt x="445465" y="492683"/>
                  </a:lnTo>
                  <a:lnTo>
                    <a:pt x="483400" y="453174"/>
                  </a:lnTo>
                  <a:lnTo>
                    <a:pt x="521068" y="409841"/>
                  </a:lnTo>
                  <a:lnTo>
                    <a:pt x="556450" y="363588"/>
                  </a:lnTo>
                  <a:lnTo>
                    <a:pt x="587502" y="315328"/>
                  </a:lnTo>
                  <a:lnTo>
                    <a:pt x="612190" y="265950"/>
                  </a:lnTo>
                  <a:lnTo>
                    <a:pt x="628497" y="216369"/>
                  </a:lnTo>
                  <a:lnTo>
                    <a:pt x="634377" y="16747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967" y="3584113"/>
              <a:ext cx="116641" cy="11694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24568" y="3707809"/>
              <a:ext cx="692785" cy="415290"/>
            </a:xfrm>
            <a:custGeom>
              <a:avLst/>
              <a:gdLst/>
              <a:ahLst/>
              <a:cxnLst/>
              <a:rect l="l" t="t" r="r" b="b"/>
              <a:pathLst>
                <a:path w="692785" h="415289">
                  <a:moveTo>
                    <a:pt x="340189" y="52104"/>
                  </a:moveTo>
                  <a:lnTo>
                    <a:pt x="334270" y="52819"/>
                  </a:lnTo>
                  <a:lnTo>
                    <a:pt x="318726" y="72605"/>
                  </a:lnTo>
                  <a:lnTo>
                    <a:pt x="318538" y="72605"/>
                  </a:lnTo>
                  <a:lnTo>
                    <a:pt x="303785" y="91464"/>
                  </a:lnTo>
                  <a:lnTo>
                    <a:pt x="304130" y="91464"/>
                  </a:lnTo>
                  <a:lnTo>
                    <a:pt x="264258" y="145548"/>
                  </a:lnTo>
                  <a:lnTo>
                    <a:pt x="229482" y="193246"/>
                  </a:lnTo>
                  <a:lnTo>
                    <a:pt x="183420" y="304794"/>
                  </a:lnTo>
                  <a:lnTo>
                    <a:pt x="39499" y="323754"/>
                  </a:lnTo>
                  <a:lnTo>
                    <a:pt x="22329" y="329575"/>
                  </a:lnTo>
                  <a:lnTo>
                    <a:pt x="9176" y="341142"/>
                  </a:lnTo>
                  <a:lnTo>
                    <a:pt x="1309" y="356810"/>
                  </a:lnTo>
                  <a:lnTo>
                    <a:pt x="0" y="374932"/>
                  </a:lnTo>
                  <a:lnTo>
                    <a:pt x="5086" y="390841"/>
                  </a:lnTo>
                  <a:lnTo>
                    <a:pt x="15162" y="403520"/>
                  </a:lnTo>
                  <a:lnTo>
                    <a:pt x="29009" y="411894"/>
                  </a:lnTo>
                  <a:lnTo>
                    <a:pt x="45410" y="414888"/>
                  </a:lnTo>
                  <a:lnTo>
                    <a:pt x="47409" y="414888"/>
                  </a:lnTo>
                  <a:lnTo>
                    <a:pt x="49408" y="414763"/>
                  </a:lnTo>
                  <a:lnTo>
                    <a:pt x="191644" y="396038"/>
                  </a:lnTo>
                  <a:lnTo>
                    <a:pt x="45402" y="396030"/>
                  </a:lnTo>
                  <a:lnTo>
                    <a:pt x="34960" y="393923"/>
                  </a:lnTo>
                  <a:lnTo>
                    <a:pt x="26433" y="388165"/>
                  </a:lnTo>
                  <a:lnTo>
                    <a:pt x="20682" y="379622"/>
                  </a:lnTo>
                  <a:lnTo>
                    <a:pt x="18570" y="369156"/>
                  </a:lnTo>
                  <a:lnTo>
                    <a:pt x="20339" y="359541"/>
                  </a:lnTo>
                  <a:lnTo>
                    <a:pt x="25234" y="351417"/>
                  </a:lnTo>
                  <a:lnTo>
                    <a:pt x="32634" y="345498"/>
                  </a:lnTo>
                  <a:lnTo>
                    <a:pt x="41922" y="342495"/>
                  </a:lnTo>
                  <a:lnTo>
                    <a:pt x="197538" y="321986"/>
                  </a:lnTo>
                  <a:lnTo>
                    <a:pt x="229661" y="225690"/>
                  </a:lnTo>
                  <a:lnTo>
                    <a:pt x="272844" y="165704"/>
                  </a:lnTo>
                  <a:lnTo>
                    <a:pt x="321791" y="99337"/>
                  </a:lnTo>
                  <a:lnTo>
                    <a:pt x="349078" y="64457"/>
                  </a:lnTo>
                  <a:lnTo>
                    <a:pt x="348364" y="58532"/>
                  </a:lnTo>
                  <a:lnTo>
                    <a:pt x="340189" y="52104"/>
                  </a:lnTo>
                  <a:close/>
                </a:path>
                <a:path w="692785" h="415289">
                  <a:moveTo>
                    <a:pt x="274499" y="266424"/>
                  </a:moveTo>
                  <a:lnTo>
                    <a:pt x="270580" y="269080"/>
                  </a:lnTo>
                  <a:lnTo>
                    <a:pt x="269279" y="273166"/>
                  </a:lnTo>
                  <a:lnTo>
                    <a:pt x="244171" y="354069"/>
                  </a:lnTo>
                  <a:lnTo>
                    <a:pt x="240893" y="361109"/>
                  </a:lnTo>
                  <a:lnTo>
                    <a:pt x="47746" y="395959"/>
                  </a:lnTo>
                  <a:lnTo>
                    <a:pt x="46570" y="396038"/>
                  </a:lnTo>
                  <a:lnTo>
                    <a:pt x="191703" y="396030"/>
                  </a:lnTo>
                  <a:lnTo>
                    <a:pt x="237138" y="388120"/>
                  </a:lnTo>
                  <a:lnTo>
                    <a:pt x="285521" y="284466"/>
                  </a:lnTo>
                  <a:lnTo>
                    <a:pt x="380978" y="266723"/>
                  </a:lnTo>
                  <a:lnTo>
                    <a:pt x="278764" y="266723"/>
                  </a:lnTo>
                  <a:lnTo>
                    <a:pt x="274499" y="266424"/>
                  </a:lnTo>
                  <a:close/>
                </a:path>
                <a:path w="692785" h="415289">
                  <a:moveTo>
                    <a:pt x="534861" y="250520"/>
                  </a:moveTo>
                  <a:lnTo>
                    <a:pt x="468150" y="250520"/>
                  </a:lnTo>
                  <a:lnTo>
                    <a:pt x="634442" y="299458"/>
                  </a:lnTo>
                  <a:lnTo>
                    <a:pt x="652499" y="301026"/>
                  </a:lnTo>
                  <a:lnTo>
                    <a:pt x="669175" y="295715"/>
                  </a:lnTo>
                  <a:lnTo>
                    <a:pt x="682640" y="284524"/>
                  </a:lnTo>
                  <a:lnTo>
                    <a:pt x="683767" y="282373"/>
                  </a:lnTo>
                  <a:lnTo>
                    <a:pt x="650352" y="282373"/>
                  </a:lnTo>
                  <a:lnTo>
                    <a:pt x="639741" y="281448"/>
                  </a:lnTo>
                  <a:lnTo>
                    <a:pt x="534861" y="250520"/>
                  </a:lnTo>
                  <a:close/>
                </a:path>
                <a:path w="692785" h="415289">
                  <a:moveTo>
                    <a:pt x="540376" y="176406"/>
                  </a:moveTo>
                  <a:lnTo>
                    <a:pt x="469709" y="176406"/>
                  </a:lnTo>
                  <a:lnTo>
                    <a:pt x="473974" y="176626"/>
                  </a:lnTo>
                  <a:lnTo>
                    <a:pt x="654870" y="229862"/>
                  </a:lnTo>
                  <a:lnTo>
                    <a:pt x="664292" y="234840"/>
                  </a:lnTo>
                  <a:lnTo>
                    <a:pt x="670852" y="242776"/>
                  </a:lnTo>
                  <a:lnTo>
                    <a:pt x="673963" y="252599"/>
                  </a:lnTo>
                  <a:lnTo>
                    <a:pt x="673041" y="263234"/>
                  </a:lnTo>
                  <a:lnTo>
                    <a:pt x="668073" y="272679"/>
                  </a:lnTo>
                  <a:lnTo>
                    <a:pt x="660154" y="279254"/>
                  </a:lnTo>
                  <a:lnTo>
                    <a:pt x="650352" y="282373"/>
                  </a:lnTo>
                  <a:lnTo>
                    <a:pt x="683767" y="282373"/>
                  </a:lnTo>
                  <a:lnTo>
                    <a:pt x="691062" y="268452"/>
                  </a:lnTo>
                  <a:lnTo>
                    <a:pt x="692757" y="259603"/>
                  </a:lnTo>
                  <a:lnTo>
                    <a:pt x="692655" y="250520"/>
                  </a:lnTo>
                  <a:lnTo>
                    <a:pt x="668522" y="215045"/>
                  </a:lnTo>
                  <a:lnTo>
                    <a:pt x="660185" y="211679"/>
                  </a:lnTo>
                  <a:lnTo>
                    <a:pt x="540376" y="176406"/>
                  </a:lnTo>
                  <a:close/>
                </a:path>
                <a:path w="692785" h="415289">
                  <a:moveTo>
                    <a:pt x="469098" y="231127"/>
                  </a:moveTo>
                  <a:lnTo>
                    <a:pt x="279328" y="266424"/>
                  </a:lnTo>
                  <a:lnTo>
                    <a:pt x="279085" y="266628"/>
                  </a:lnTo>
                  <a:lnTo>
                    <a:pt x="278764" y="266723"/>
                  </a:lnTo>
                  <a:lnTo>
                    <a:pt x="380978" y="266723"/>
                  </a:lnTo>
                  <a:lnTo>
                    <a:pt x="468150" y="250520"/>
                  </a:lnTo>
                  <a:lnTo>
                    <a:pt x="534861" y="250520"/>
                  </a:lnTo>
                  <a:lnTo>
                    <a:pt x="469098" y="231127"/>
                  </a:lnTo>
                  <a:close/>
                </a:path>
                <a:path w="692785" h="415289">
                  <a:moveTo>
                    <a:pt x="433102" y="87755"/>
                  </a:moveTo>
                  <a:lnTo>
                    <a:pt x="427740" y="90356"/>
                  </a:lnTo>
                  <a:lnTo>
                    <a:pt x="424338" y="100201"/>
                  </a:lnTo>
                  <a:lnTo>
                    <a:pt x="426941" y="105568"/>
                  </a:lnTo>
                  <a:lnTo>
                    <a:pt x="432365" y="107438"/>
                  </a:lnTo>
                  <a:lnTo>
                    <a:pt x="435187" y="108381"/>
                  </a:lnTo>
                  <a:lnTo>
                    <a:pt x="388759" y="165802"/>
                  </a:lnTo>
                  <a:lnTo>
                    <a:pt x="364293" y="194133"/>
                  </a:lnTo>
                  <a:lnTo>
                    <a:pt x="360930" y="198101"/>
                  </a:lnTo>
                  <a:lnTo>
                    <a:pt x="361416" y="204049"/>
                  </a:lnTo>
                  <a:lnTo>
                    <a:pt x="369278" y="210744"/>
                  </a:lnTo>
                  <a:lnTo>
                    <a:pt x="375126" y="210328"/>
                  </a:lnTo>
                  <a:lnTo>
                    <a:pt x="378513" y="206477"/>
                  </a:lnTo>
                  <a:lnTo>
                    <a:pt x="392011" y="190848"/>
                  </a:lnTo>
                  <a:lnTo>
                    <a:pt x="469709" y="176406"/>
                  </a:lnTo>
                  <a:lnTo>
                    <a:pt x="540376" y="176406"/>
                  </a:lnTo>
                  <a:lnTo>
                    <a:pt x="511899" y="168022"/>
                  </a:lnTo>
                  <a:lnTo>
                    <a:pt x="411146" y="168022"/>
                  </a:lnTo>
                  <a:lnTo>
                    <a:pt x="454510" y="114393"/>
                  </a:lnTo>
                  <a:lnTo>
                    <a:pt x="514169" y="114393"/>
                  </a:lnTo>
                  <a:lnTo>
                    <a:pt x="448145" y="92289"/>
                  </a:lnTo>
                  <a:lnTo>
                    <a:pt x="438009" y="89460"/>
                  </a:lnTo>
                  <a:lnTo>
                    <a:pt x="433102" y="87755"/>
                  </a:lnTo>
                  <a:close/>
                </a:path>
                <a:path w="692785" h="415289">
                  <a:moveTo>
                    <a:pt x="395782" y="0"/>
                  </a:moveTo>
                  <a:lnTo>
                    <a:pt x="249666" y="0"/>
                  </a:lnTo>
                  <a:lnTo>
                    <a:pt x="142823" y="96100"/>
                  </a:lnTo>
                  <a:lnTo>
                    <a:pt x="130413" y="128814"/>
                  </a:lnTo>
                  <a:lnTo>
                    <a:pt x="134254" y="145918"/>
                  </a:lnTo>
                  <a:lnTo>
                    <a:pt x="165835" y="172048"/>
                  </a:lnTo>
                  <a:lnTo>
                    <a:pt x="173865" y="173153"/>
                  </a:lnTo>
                  <a:lnTo>
                    <a:pt x="183987" y="172522"/>
                  </a:lnTo>
                  <a:lnTo>
                    <a:pt x="177420" y="154294"/>
                  </a:lnTo>
                  <a:lnTo>
                    <a:pt x="167229" y="152837"/>
                  </a:lnTo>
                  <a:lnTo>
                    <a:pt x="149451" y="125477"/>
                  </a:lnTo>
                  <a:lnTo>
                    <a:pt x="151636" y="116571"/>
                  </a:lnTo>
                  <a:lnTo>
                    <a:pt x="156807" y="108704"/>
                  </a:lnTo>
                  <a:lnTo>
                    <a:pt x="234858" y="22072"/>
                  </a:lnTo>
                  <a:lnTo>
                    <a:pt x="242086" y="18858"/>
                  </a:lnTo>
                  <a:lnTo>
                    <a:pt x="457417" y="18858"/>
                  </a:lnTo>
                  <a:lnTo>
                    <a:pt x="407963" y="2325"/>
                  </a:lnTo>
                  <a:lnTo>
                    <a:pt x="403166" y="880"/>
                  </a:lnTo>
                  <a:lnTo>
                    <a:pt x="400532" y="440"/>
                  </a:lnTo>
                  <a:lnTo>
                    <a:pt x="398165" y="149"/>
                  </a:lnTo>
                  <a:lnTo>
                    <a:pt x="395782" y="0"/>
                  </a:lnTo>
                  <a:close/>
                </a:path>
                <a:path w="692785" h="415289">
                  <a:moveTo>
                    <a:pt x="469216" y="157241"/>
                  </a:moveTo>
                  <a:lnTo>
                    <a:pt x="411146" y="168022"/>
                  </a:lnTo>
                  <a:lnTo>
                    <a:pt x="511899" y="168022"/>
                  </a:lnTo>
                  <a:lnTo>
                    <a:pt x="476459" y="157610"/>
                  </a:lnTo>
                  <a:lnTo>
                    <a:pt x="469216" y="157241"/>
                  </a:lnTo>
                  <a:close/>
                </a:path>
                <a:path w="692785" h="415289">
                  <a:moveTo>
                    <a:pt x="514169" y="114393"/>
                  </a:moveTo>
                  <a:lnTo>
                    <a:pt x="454510" y="114393"/>
                  </a:lnTo>
                  <a:lnTo>
                    <a:pt x="459778" y="116058"/>
                  </a:lnTo>
                  <a:lnTo>
                    <a:pt x="596314" y="161728"/>
                  </a:lnTo>
                  <a:lnTo>
                    <a:pt x="614302" y="163874"/>
                  </a:lnTo>
                  <a:lnTo>
                    <a:pt x="631133" y="159106"/>
                  </a:lnTo>
                  <a:lnTo>
                    <a:pt x="644953" y="148361"/>
                  </a:lnTo>
                  <a:lnTo>
                    <a:pt x="646231" y="146106"/>
                  </a:lnTo>
                  <a:lnTo>
                    <a:pt x="608950" y="146106"/>
                  </a:lnTo>
                  <a:lnTo>
                    <a:pt x="514169" y="114393"/>
                  </a:lnTo>
                  <a:close/>
                </a:path>
                <a:path w="692785" h="415289">
                  <a:moveTo>
                    <a:pt x="294645" y="72605"/>
                  </a:moveTo>
                  <a:lnTo>
                    <a:pt x="261581" y="72605"/>
                  </a:lnTo>
                  <a:lnTo>
                    <a:pt x="195986" y="145462"/>
                  </a:lnTo>
                  <a:lnTo>
                    <a:pt x="187413" y="151815"/>
                  </a:lnTo>
                  <a:lnTo>
                    <a:pt x="177420" y="154294"/>
                  </a:lnTo>
                  <a:lnTo>
                    <a:pt x="213413" y="154294"/>
                  </a:lnTo>
                  <a:lnTo>
                    <a:pt x="269937" y="91464"/>
                  </a:lnTo>
                  <a:lnTo>
                    <a:pt x="279892" y="91464"/>
                  </a:lnTo>
                  <a:lnTo>
                    <a:pt x="294645" y="72605"/>
                  </a:lnTo>
                  <a:close/>
                </a:path>
                <a:path w="692785" h="415289">
                  <a:moveTo>
                    <a:pt x="457417" y="18858"/>
                  </a:moveTo>
                  <a:lnTo>
                    <a:pt x="395170" y="18858"/>
                  </a:lnTo>
                  <a:lnTo>
                    <a:pt x="396808" y="18929"/>
                  </a:lnTo>
                  <a:lnTo>
                    <a:pt x="397733" y="19000"/>
                  </a:lnTo>
                  <a:lnTo>
                    <a:pt x="619133" y="92855"/>
                  </a:lnTo>
                  <a:lnTo>
                    <a:pt x="637271" y="116571"/>
                  </a:lnTo>
                  <a:lnTo>
                    <a:pt x="635955" y="126926"/>
                  </a:lnTo>
                  <a:lnTo>
                    <a:pt x="633698" y="133613"/>
                  </a:lnTo>
                  <a:lnTo>
                    <a:pt x="628916" y="139137"/>
                  </a:lnTo>
                  <a:lnTo>
                    <a:pt x="616303" y="145549"/>
                  </a:lnTo>
                  <a:lnTo>
                    <a:pt x="608950" y="146106"/>
                  </a:lnTo>
                  <a:lnTo>
                    <a:pt x="646231" y="146106"/>
                  </a:lnTo>
                  <a:lnTo>
                    <a:pt x="653906" y="132575"/>
                  </a:lnTo>
                  <a:lnTo>
                    <a:pt x="655847" y="116058"/>
                  </a:lnTo>
                  <a:lnTo>
                    <a:pt x="655950" y="114393"/>
                  </a:lnTo>
                  <a:lnTo>
                    <a:pt x="651317" y="97831"/>
                  </a:lnTo>
                  <a:lnTo>
                    <a:pt x="640726" y="83994"/>
                  </a:lnTo>
                  <a:lnTo>
                    <a:pt x="625145" y="74931"/>
                  </a:lnTo>
                  <a:lnTo>
                    <a:pt x="457417" y="1885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2520" y="97535"/>
              <a:ext cx="1025651" cy="15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C00000"/>
                </a:solidFill>
              </a:rPr>
              <a:t>Populistyczny</a:t>
            </a:r>
            <a:r>
              <a:rPr dirty="0" spc="35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zwrot</a:t>
            </a:r>
            <a:r>
              <a:rPr dirty="0" spc="35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w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polityce</a:t>
            </a:r>
            <a:r>
              <a:rPr dirty="0" spc="25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krajów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 spc="-10">
                <a:solidFill>
                  <a:srgbClr val="C00000"/>
                </a:solidFill>
              </a:rPr>
              <a:t>demokratycznych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00000"/>
                </a:solidFill>
              </a:rPr>
              <a:t>Partie</a:t>
            </a:r>
            <a:r>
              <a:rPr dirty="0" sz="1400" spc="3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eurosceptyczne</a:t>
            </a:r>
            <a:r>
              <a:rPr dirty="0" sz="1400" spc="-15">
                <a:solidFill>
                  <a:srgbClr val="000000"/>
                </a:solidFill>
              </a:rPr>
              <a:t> </a:t>
            </a:r>
            <a:r>
              <a:rPr dirty="0" sz="1400" spc="75">
                <a:solidFill>
                  <a:srgbClr val="000000"/>
                </a:solidFill>
              </a:rPr>
              <a:t>będą</a:t>
            </a:r>
            <a:r>
              <a:rPr dirty="0" sz="1400" spc="25">
                <a:solidFill>
                  <a:srgbClr val="000000"/>
                </a:solidFill>
              </a:rPr>
              <a:t> </a:t>
            </a:r>
            <a:r>
              <a:rPr dirty="0" sz="1400" spc="50">
                <a:solidFill>
                  <a:srgbClr val="000000"/>
                </a:solidFill>
              </a:rPr>
              <a:t>drugą</a:t>
            </a:r>
            <a:r>
              <a:rPr dirty="0" sz="1400" spc="2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siłą</a:t>
            </a:r>
            <a:r>
              <a:rPr dirty="0" sz="1400" spc="5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w</a:t>
            </a:r>
            <a:r>
              <a:rPr dirty="0" sz="1400" spc="5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Parlamencie</a:t>
            </a:r>
            <a:r>
              <a:rPr dirty="0" sz="1400" spc="5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Europejskim,</a:t>
            </a:r>
            <a:r>
              <a:rPr dirty="0" sz="1400" spc="-40">
                <a:solidFill>
                  <a:srgbClr val="000000"/>
                </a:solidFill>
              </a:rPr>
              <a:t> </a:t>
            </a:r>
            <a:r>
              <a:rPr dirty="0" sz="1400" spc="70">
                <a:solidFill>
                  <a:srgbClr val="000000"/>
                </a:solidFill>
              </a:rPr>
              <a:t>co</a:t>
            </a:r>
            <a:r>
              <a:rPr dirty="0" sz="1400" spc="30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wystarczy</a:t>
            </a:r>
            <a:r>
              <a:rPr dirty="0" sz="1400" spc="5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by</a:t>
            </a:r>
            <a:r>
              <a:rPr dirty="0" sz="1400" spc="3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spowolnić</a:t>
            </a:r>
            <a:r>
              <a:rPr dirty="0" sz="1400" spc="5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integrację</a:t>
            </a:r>
            <a:r>
              <a:rPr dirty="0" sz="1400" spc="20">
                <a:solidFill>
                  <a:srgbClr val="000000"/>
                </a:solidFill>
              </a:rPr>
              <a:t> </a:t>
            </a:r>
            <a:r>
              <a:rPr dirty="0" sz="1400" spc="30">
                <a:solidFill>
                  <a:srgbClr val="000000"/>
                </a:solidFill>
              </a:rPr>
              <a:t>UE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499973" y="6478625"/>
            <a:ext cx="720153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625" marR="5080" indent="-289560">
              <a:lnSpc>
                <a:spcPct val="100000"/>
              </a:lnSpc>
              <a:spcBef>
                <a:spcPts val="100"/>
              </a:spcBef>
            </a:pPr>
            <a:r>
              <a:rPr dirty="0" sz="750">
                <a:latin typeface="Calibri"/>
                <a:cs typeface="Calibri"/>
              </a:rPr>
              <a:t>Źródła: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1.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SchengenVisaInfo</a:t>
            </a:r>
            <a:r>
              <a:rPr dirty="0" sz="750" spc="-10">
                <a:latin typeface="Calibri"/>
                <a:cs typeface="Calibri"/>
              </a:rPr>
              <a:t>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2.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Eger,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Breznau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(2017)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Immigration</a:t>
            </a:r>
            <a:r>
              <a:rPr dirty="0" u="sng" sz="75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and Welfare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State</a:t>
            </a:r>
            <a:r>
              <a:rPr dirty="0" u="sng" sz="75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3.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Tibrucio,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Camarena (2023)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u="sng" sz="8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The</a:t>
            </a:r>
            <a:r>
              <a:rPr dirty="0" u="sng" sz="8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8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Local</a:t>
            </a:r>
            <a:r>
              <a:rPr dirty="0" u="sng" sz="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8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Reaction</a:t>
            </a:r>
            <a:r>
              <a:rPr dirty="0" u="sng" sz="80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8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dirty="0" u="sng" sz="8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Unauthorized</a:t>
            </a:r>
            <a:r>
              <a:rPr dirty="0" u="sng" sz="80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8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Mexican</a:t>
            </a:r>
            <a:r>
              <a:rPr dirty="0" u="sng" sz="80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8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Migration</a:t>
            </a:r>
            <a:r>
              <a:rPr dirty="0" u="sng" sz="80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8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dirty="0" u="sng" sz="800" spc="-3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8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the</a:t>
            </a:r>
            <a:r>
              <a:rPr dirty="0" u="sng" sz="8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800" spc="-2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US</a:t>
            </a:r>
            <a:r>
              <a:rPr dirty="0" sz="800" spc="-25">
                <a:latin typeface="Calibri"/>
                <a:cs typeface="Calibri"/>
              </a:rPr>
              <a:t>;</a:t>
            </a:r>
            <a:r>
              <a:rPr dirty="0" sz="800" spc="50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4 </a:t>
            </a:r>
            <a:r>
              <a:rPr dirty="0" sz="750">
                <a:solidFill>
                  <a:srgbClr val="333333"/>
                </a:solidFill>
                <a:latin typeface="Calibri"/>
                <a:cs typeface="Calibri"/>
              </a:rPr>
              <a:t>Rooduijn,</a:t>
            </a:r>
            <a:r>
              <a:rPr dirty="0" sz="750" spc="8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333333"/>
                </a:solidFill>
                <a:latin typeface="Calibri"/>
                <a:cs typeface="Calibri"/>
              </a:rPr>
              <a:t>Matthijs,</a:t>
            </a:r>
            <a:r>
              <a:rPr dirty="0" sz="750" spc="1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333333"/>
                </a:solidFill>
                <a:latin typeface="Calibri"/>
                <a:cs typeface="Calibri"/>
              </a:rPr>
              <a:t>2023,</a:t>
            </a:r>
            <a:r>
              <a:rPr dirty="0" sz="750" spc="2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https://dataverse.harvard.edu</a:t>
            </a:r>
            <a:r>
              <a:rPr dirty="0" sz="750" spc="-1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r>
              <a:rPr dirty="0" sz="750" spc="1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333333"/>
                </a:solidFill>
                <a:latin typeface="Calibri"/>
                <a:cs typeface="Calibri"/>
              </a:rPr>
              <a:t>5.</a:t>
            </a:r>
            <a:r>
              <a:rPr dirty="0" sz="750" spc="3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https://europeelects.eu/2023/11/30/november-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2023/</a:t>
            </a:r>
            <a:r>
              <a:rPr dirty="0" sz="750" spc="20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333333"/>
                </a:solidFill>
                <a:latin typeface="Calibri"/>
                <a:cs typeface="Calibri"/>
              </a:rPr>
              <a:t>-</a:t>
            </a:r>
            <a:r>
              <a:rPr dirty="0" sz="750" spc="3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333333"/>
                </a:solidFill>
                <a:latin typeface="Calibri"/>
                <a:cs typeface="Calibri"/>
              </a:rPr>
              <a:t>wykresy</a:t>
            </a:r>
            <a:r>
              <a:rPr dirty="0" sz="750" spc="-1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333333"/>
                </a:solidFill>
                <a:latin typeface="Calibri"/>
                <a:cs typeface="Calibri"/>
              </a:rPr>
              <a:t>autorstwa</a:t>
            </a:r>
            <a:r>
              <a:rPr dirty="0" sz="750" spc="2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333333"/>
                </a:solidFill>
                <a:latin typeface="Calibri"/>
                <a:cs typeface="Calibri"/>
              </a:rPr>
              <a:t>Analizy</a:t>
            </a:r>
            <a:r>
              <a:rPr dirty="0" sz="750" spc="65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dirty="0" sz="750" spc="-10">
                <a:solidFill>
                  <a:srgbClr val="333333"/>
                </a:solidFill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708647" y="3829811"/>
            <a:ext cx="5003800" cy="2441575"/>
          </a:xfrm>
          <a:custGeom>
            <a:avLst/>
            <a:gdLst/>
            <a:ahLst/>
            <a:cxnLst/>
            <a:rect l="l" t="t" r="r" b="b"/>
            <a:pathLst>
              <a:path w="5003800" h="2441575">
                <a:moveTo>
                  <a:pt x="0" y="2441448"/>
                </a:moveTo>
                <a:lnTo>
                  <a:pt x="5003292" y="2441448"/>
                </a:lnTo>
                <a:lnTo>
                  <a:pt x="5003292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33450" y="1253041"/>
            <a:ext cx="5285740" cy="110363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6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Preferencje</a:t>
            </a:r>
            <a:r>
              <a:rPr dirty="0" sz="1100" spc="-6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polityczne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mieszkańców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Europy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skręcają</a:t>
            </a:r>
            <a:r>
              <a:rPr dirty="0" sz="11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prawo</a:t>
            </a:r>
            <a:endParaRPr sz="110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635"/>
              </a:spcBef>
            </a:pPr>
            <a:r>
              <a:rPr dirty="0" sz="1050">
                <a:latin typeface="Calibri"/>
                <a:cs typeface="Calibri"/>
              </a:rPr>
              <a:t>Polskie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społeczeństwo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przesunęło się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swoich sympatiach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politycznych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lewo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–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wnioskując </a:t>
            </a:r>
            <a:r>
              <a:rPr dirty="0" sz="1050" spc="-25">
                <a:latin typeface="Calibri"/>
                <a:cs typeface="Calibri"/>
              </a:rPr>
              <a:t>po </a:t>
            </a:r>
            <a:r>
              <a:rPr dirty="0" sz="1050">
                <a:latin typeface="Calibri"/>
                <a:cs typeface="Calibri"/>
              </a:rPr>
              <a:t>wynikach</a:t>
            </a:r>
            <a:r>
              <a:rPr dirty="0" sz="1050" spc="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ostatnich</a:t>
            </a:r>
            <a:r>
              <a:rPr dirty="0" sz="1050" spc="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wyborów</a:t>
            </a:r>
            <a:r>
              <a:rPr dirty="0" sz="1050" spc="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parlamentarnych.</a:t>
            </a:r>
            <a:r>
              <a:rPr dirty="0" sz="1050" spc="5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Na</a:t>
            </a:r>
            <a:r>
              <a:rPr dirty="0" sz="1050" spc="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naszym</a:t>
            </a:r>
            <a:r>
              <a:rPr dirty="0" sz="1050" spc="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kontynencie</a:t>
            </a:r>
            <a:r>
              <a:rPr dirty="0" sz="1050" spc="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wzrostem</a:t>
            </a:r>
            <a:r>
              <a:rPr dirty="0" sz="1050" spc="4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popularności </a:t>
            </a:r>
            <a:r>
              <a:rPr dirty="0" sz="1050">
                <a:latin typeface="Calibri"/>
                <a:cs typeface="Calibri"/>
              </a:rPr>
              <a:t>cieszą</a:t>
            </a:r>
            <a:r>
              <a:rPr dirty="0" sz="1050" spc="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się</a:t>
            </a:r>
            <a:r>
              <a:rPr dirty="0" sz="1050" spc="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jednak</a:t>
            </a:r>
            <a:r>
              <a:rPr dirty="0" sz="1050" spc="4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raczej</a:t>
            </a:r>
            <a:r>
              <a:rPr dirty="0" sz="1050" spc="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partie</a:t>
            </a:r>
            <a:r>
              <a:rPr dirty="0" sz="1050" spc="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</a:t>
            </a:r>
            <a:r>
              <a:rPr dirty="0" sz="1050" spc="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prawej</a:t>
            </a:r>
            <a:r>
              <a:rPr dirty="0" sz="1050" spc="7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strony</a:t>
            </a:r>
            <a:r>
              <a:rPr dirty="0" sz="1050" spc="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sceny</a:t>
            </a:r>
            <a:r>
              <a:rPr dirty="0" sz="1050" spc="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politycznej.</a:t>
            </a:r>
            <a:r>
              <a:rPr dirty="0" sz="1050" spc="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Pokazują</a:t>
            </a:r>
            <a:r>
              <a:rPr dirty="0" sz="1050" spc="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</a:t>
            </a:r>
            <a:r>
              <a:rPr dirty="0" sz="1050" spc="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zarówno</a:t>
            </a:r>
            <a:r>
              <a:rPr dirty="0" sz="1050" spc="65">
                <a:latin typeface="Calibri"/>
                <a:cs typeface="Calibri"/>
              </a:rPr>
              <a:t> </a:t>
            </a:r>
            <a:r>
              <a:rPr dirty="0" u="sng" sz="10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statystyki</a:t>
            </a:r>
            <a:r>
              <a:rPr dirty="0" sz="1050" spc="-1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politologów</a:t>
            </a:r>
            <a:r>
              <a:rPr dirty="0" sz="1050" spc="1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(zobrazowane</a:t>
            </a:r>
            <a:r>
              <a:rPr dirty="0" sz="1050" spc="1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na</a:t>
            </a:r>
            <a:r>
              <a:rPr dirty="0" sz="1050" spc="17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wykresie</a:t>
            </a:r>
            <a:r>
              <a:rPr dirty="0" sz="1050" spc="1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</a:t>
            </a:r>
            <a:r>
              <a:rPr dirty="0" sz="1050" spc="1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prawej),</a:t>
            </a:r>
            <a:r>
              <a:rPr dirty="0" sz="1050" spc="1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jak</a:t>
            </a:r>
            <a:r>
              <a:rPr dirty="0" sz="1050" spc="1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też</a:t>
            </a:r>
            <a:r>
              <a:rPr dirty="0" sz="1050" spc="1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głośne</a:t>
            </a:r>
            <a:r>
              <a:rPr dirty="0" sz="1050" spc="17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ostatnio</a:t>
            </a:r>
            <a:r>
              <a:rPr dirty="0" sz="1050" spc="15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wyniki</a:t>
            </a:r>
            <a:r>
              <a:rPr dirty="0" sz="1050" spc="17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wyborów</a:t>
            </a:r>
            <a:r>
              <a:rPr dirty="0" sz="1050" spc="160">
                <a:latin typeface="Calibri"/>
                <a:cs typeface="Calibri"/>
              </a:rPr>
              <a:t> </a:t>
            </a:r>
            <a:r>
              <a:rPr dirty="0" sz="1050" spc="-50">
                <a:latin typeface="Calibri"/>
                <a:cs typeface="Calibri"/>
              </a:rPr>
              <a:t>i</a:t>
            </a:r>
            <a:r>
              <a:rPr dirty="0" sz="1050" spc="-10">
                <a:latin typeface="Calibri"/>
                <a:cs typeface="Calibri"/>
              </a:rPr>
              <a:t> sondaży: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3450" y="2398903"/>
            <a:ext cx="4935220" cy="4914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9395" indent="-226695">
              <a:lnSpc>
                <a:spcPts val="1230"/>
              </a:lnSpc>
              <a:spcBef>
                <a:spcPts val="105"/>
              </a:spcBef>
              <a:buFont typeface="Symbol"/>
              <a:buChar char=""/>
              <a:tabLst>
                <a:tab pos="239395" algn="l"/>
              </a:tabLst>
            </a:pPr>
            <a:r>
              <a:rPr dirty="0" sz="1050">
                <a:latin typeface="Calibri"/>
                <a:cs typeface="Calibri"/>
              </a:rPr>
              <a:t>Zwycięstwo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Braci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Włochów</a:t>
            </a:r>
            <a:r>
              <a:rPr dirty="0" sz="1050" spc="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pod</a:t>
            </a:r>
            <a:r>
              <a:rPr dirty="0" sz="1050" spc="-10">
                <a:latin typeface="Calibri"/>
                <a:cs typeface="Calibri"/>
              </a:rPr>
              <a:t> przywództwem</a:t>
            </a:r>
            <a:r>
              <a:rPr dirty="0" sz="1050" spc="-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Giorgii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Meloni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we </a:t>
            </a:r>
            <a:r>
              <a:rPr dirty="0" sz="1050" spc="-10">
                <a:latin typeface="Calibri"/>
                <a:cs typeface="Calibri"/>
              </a:rPr>
              <a:t>Włoszech</a:t>
            </a:r>
            <a:endParaRPr sz="1050">
              <a:latin typeface="Calibri"/>
              <a:cs typeface="Calibri"/>
            </a:endParaRPr>
          </a:p>
          <a:p>
            <a:pPr marL="239395" indent="-226695">
              <a:lnSpc>
                <a:spcPts val="1200"/>
              </a:lnSpc>
              <a:buFont typeface="Symbol"/>
              <a:buChar char=""/>
              <a:tabLst>
                <a:tab pos="239395" algn="l"/>
              </a:tabLst>
            </a:pPr>
            <a:r>
              <a:rPr dirty="0" sz="1050">
                <a:latin typeface="Calibri"/>
                <a:cs typeface="Calibri"/>
              </a:rPr>
              <a:t>Zwycięstwo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eurosceptycznej </a:t>
            </a:r>
            <a:r>
              <a:rPr dirty="0" sz="1050">
                <a:latin typeface="Calibri"/>
                <a:cs typeface="Calibri"/>
              </a:rPr>
              <a:t>Partii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Wolności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Geerta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Wildersa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1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Holandii</a:t>
            </a:r>
            <a:endParaRPr sz="1050">
              <a:latin typeface="Calibri"/>
              <a:cs typeface="Calibri"/>
            </a:endParaRPr>
          </a:p>
          <a:p>
            <a:pPr marL="239395" indent="-226695">
              <a:lnSpc>
                <a:spcPts val="1230"/>
              </a:lnSpc>
              <a:buFont typeface="Symbol"/>
              <a:buChar char=""/>
              <a:tabLst>
                <a:tab pos="239395" algn="l"/>
              </a:tabLst>
            </a:pPr>
            <a:r>
              <a:rPr dirty="0" sz="1050">
                <a:latin typeface="Calibri"/>
                <a:cs typeface="Calibri"/>
              </a:rPr>
              <a:t>Wysokie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poparcie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AfD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Niemczech,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FPÖ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Austrii,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czy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Ruchu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Narodowego</a:t>
            </a:r>
            <a:r>
              <a:rPr dirty="0" sz="1050" spc="-4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we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Francji.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50" y="2932303"/>
            <a:ext cx="5286375" cy="79629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5"/>
              </a:spcBef>
            </a:pPr>
            <a:r>
              <a:rPr dirty="0" sz="1050">
                <a:latin typeface="Calibri"/>
                <a:cs typeface="Calibri"/>
              </a:rPr>
              <a:t>Popularność</a:t>
            </a:r>
            <a:r>
              <a:rPr dirty="0" sz="1050" spc="24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wspomnianych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partii</a:t>
            </a:r>
            <a:r>
              <a:rPr dirty="0" sz="1050" spc="2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nie</a:t>
            </a:r>
            <a:r>
              <a:rPr dirty="0" sz="1050" spc="24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wystarczy,</a:t>
            </a:r>
            <a:r>
              <a:rPr dirty="0" sz="1050" spc="2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aby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zdobyły</a:t>
            </a:r>
            <a:r>
              <a:rPr dirty="0" sz="1050" spc="24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one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większość</a:t>
            </a:r>
            <a:r>
              <a:rPr dirty="0" sz="1050" spc="24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24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Parlamencie </a:t>
            </a:r>
            <a:r>
              <a:rPr dirty="0" sz="1050">
                <a:latin typeface="Calibri"/>
                <a:cs typeface="Calibri"/>
              </a:rPr>
              <a:t>Europejskim</a:t>
            </a:r>
            <a:r>
              <a:rPr dirty="0" sz="1050" spc="14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(nawet</a:t>
            </a:r>
            <a:r>
              <a:rPr dirty="0" sz="1050" spc="15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1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koalicji)</a:t>
            </a:r>
            <a:r>
              <a:rPr dirty="0" sz="1050" spc="1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1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nadchodzących</a:t>
            </a:r>
            <a:r>
              <a:rPr dirty="0" sz="1050" spc="15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wyborach</a:t>
            </a:r>
            <a:r>
              <a:rPr dirty="0" sz="1050" spc="15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(latem</a:t>
            </a:r>
            <a:r>
              <a:rPr dirty="0" sz="1050" spc="1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2024),</a:t>
            </a:r>
            <a:r>
              <a:rPr dirty="0" sz="1050" spc="1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ale</a:t>
            </a:r>
            <a:r>
              <a:rPr dirty="0" sz="1050" spc="1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</a:t>
            </a:r>
            <a:r>
              <a:rPr dirty="0" sz="1050" spc="1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tak</a:t>
            </a:r>
            <a:r>
              <a:rPr dirty="0" sz="1050" spc="15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wzmocnią </a:t>
            </a:r>
            <a:r>
              <a:rPr dirty="0" sz="1050">
                <a:latin typeface="Calibri"/>
                <a:cs typeface="Calibri"/>
              </a:rPr>
              <a:t>swoją</a:t>
            </a:r>
            <a:r>
              <a:rPr dirty="0" sz="1050" spc="9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pozycję</a:t>
            </a:r>
            <a:r>
              <a:rPr dirty="0" sz="1050" spc="9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kosztem</a:t>
            </a:r>
            <a:r>
              <a:rPr dirty="0" sz="1050" spc="9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partii</a:t>
            </a:r>
            <a:r>
              <a:rPr dirty="0" sz="1050" spc="9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zielonych</a:t>
            </a:r>
            <a:r>
              <a:rPr dirty="0" sz="1050" spc="9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oraz</a:t>
            </a:r>
            <a:r>
              <a:rPr dirty="0" sz="1050" spc="1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tradycyjnych</a:t>
            </a:r>
            <a:r>
              <a:rPr dirty="0" sz="1050" spc="9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partii</a:t>
            </a:r>
            <a:r>
              <a:rPr dirty="0" sz="1050" spc="9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liberalnych.</a:t>
            </a:r>
            <a:r>
              <a:rPr dirty="0" sz="1050" spc="9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8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języku</a:t>
            </a:r>
            <a:r>
              <a:rPr dirty="0" sz="1050" spc="9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ekonomii </a:t>
            </a:r>
            <a:r>
              <a:rPr dirty="0" sz="1050">
                <a:latin typeface="Calibri"/>
                <a:cs typeface="Calibri"/>
              </a:rPr>
              <a:t>politycznej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oznacza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to,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że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preferencje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medianowego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wyborcy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przesuwają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się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prawo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ślad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za </a:t>
            </a:r>
            <a:r>
              <a:rPr dirty="0" sz="1050">
                <a:latin typeface="Calibri"/>
                <a:cs typeface="Calibri"/>
              </a:rPr>
              <a:t>nimi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przesuną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się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oferty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europejskich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partii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politycznych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(zgodnie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tzw.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u="sng" sz="10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prawem</a:t>
            </a:r>
            <a:r>
              <a:rPr dirty="0" u="sng" sz="1050" spc="-2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10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Hotellinga</a:t>
            </a:r>
            <a:r>
              <a:rPr dirty="0" sz="1050" spc="-10">
                <a:latin typeface="Calibri"/>
                <a:cs typeface="Calibri"/>
              </a:rPr>
              <a:t>).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3450" y="3839336"/>
            <a:ext cx="26092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Jak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wpłynie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politykę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Unii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Europejskiej?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82650" y="4151757"/>
            <a:ext cx="5400675" cy="1863089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288925" marR="70485" indent="-226060">
              <a:lnSpc>
                <a:spcPts val="1200"/>
              </a:lnSpc>
              <a:spcBef>
                <a:spcPts val="195"/>
              </a:spcBef>
              <a:buFont typeface="Symbol"/>
              <a:buChar char=""/>
              <a:tabLst>
                <a:tab pos="290195" algn="l"/>
              </a:tabLst>
            </a:pPr>
            <a:r>
              <a:rPr dirty="0" sz="1050" b="1">
                <a:latin typeface="Calibri"/>
                <a:cs typeface="Calibri"/>
              </a:rPr>
              <a:t>Zaostrzenie</a:t>
            </a:r>
            <a:r>
              <a:rPr dirty="0" sz="1050" spc="-1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polityki</a:t>
            </a:r>
            <a:r>
              <a:rPr dirty="0" sz="1050" spc="-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migracyjnej</a:t>
            </a:r>
            <a:r>
              <a:rPr dirty="0" sz="1050">
                <a:latin typeface="Calibri"/>
                <a:cs typeface="Calibri"/>
              </a:rPr>
              <a:t>,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czyli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główny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postulat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paliwo wyborcze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partii</a:t>
            </a:r>
            <a:r>
              <a:rPr dirty="0" sz="1050" spc="-10">
                <a:latin typeface="Calibri"/>
                <a:cs typeface="Calibri"/>
              </a:rPr>
              <a:t> prawicowych </a:t>
            </a:r>
            <a:r>
              <a:rPr dirty="0" sz="1050" spc="-10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w Europie. Proces ten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już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zresztą jest widoczny. Długość</a:t>
            </a:r>
            <a:r>
              <a:rPr dirty="0" sz="1050" spc="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murów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 innych fizycznych barier</a:t>
            </a:r>
            <a:r>
              <a:rPr dirty="0" sz="1050" spc="10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na </a:t>
            </a:r>
            <a:r>
              <a:rPr dirty="0" sz="1050" spc="-25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granicach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UE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wzrosła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315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km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2014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do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2048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km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2022.</a:t>
            </a:r>
            <a:r>
              <a:rPr dirty="0" baseline="23809" sz="1050" spc="-15">
                <a:latin typeface="Calibri"/>
                <a:cs typeface="Calibri"/>
              </a:rPr>
              <a:t>1</a:t>
            </a:r>
            <a:endParaRPr baseline="23809" sz="1050">
              <a:latin typeface="Calibri"/>
              <a:cs typeface="Calibri"/>
            </a:endParaRPr>
          </a:p>
          <a:p>
            <a:pPr algn="just" marL="288925" marR="68580" indent="-226060">
              <a:lnSpc>
                <a:spcPts val="1200"/>
              </a:lnSpc>
              <a:buFont typeface="Symbol"/>
              <a:buChar char=""/>
              <a:tabLst>
                <a:tab pos="290195" algn="l"/>
              </a:tabLst>
            </a:pPr>
            <a:r>
              <a:rPr dirty="0" sz="1050" b="1">
                <a:latin typeface="Calibri"/>
                <a:cs typeface="Calibri"/>
              </a:rPr>
              <a:t>Zmniejszenie</a:t>
            </a:r>
            <a:r>
              <a:rPr dirty="0" sz="1050" spc="27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finansowania</a:t>
            </a:r>
            <a:r>
              <a:rPr dirty="0" sz="1050" spc="26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ochrony</a:t>
            </a:r>
            <a:r>
              <a:rPr dirty="0" sz="1050" spc="26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zdrowia</a:t>
            </a:r>
            <a:r>
              <a:rPr dirty="0" sz="1050" spc="27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oraz</a:t>
            </a:r>
            <a:r>
              <a:rPr dirty="0" sz="1050" spc="26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edukacji;</a:t>
            </a:r>
            <a:r>
              <a:rPr dirty="0" sz="1050" spc="26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zwiększenie</a:t>
            </a:r>
            <a:r>
              <a:rPr dirty="0" sz="1050" spc="26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wydatków</a:t>
            </a:r>
            <a:r>
              <a:rPr dirty="0" sz="1050" spc="285" b="1">
                <a:latin typeface="Calibri"/>
                <a:cs typeface="Calibri"/>
              </a:rPr>
              <a:t> </a:t>
            </a:r>
            <a:r>
              <a:rPr dirty="0" sz="1050" spc="-25" b="1">
                <a:latin typeface="Calibri"/>
                <a:cs typeface="Calibri"/>
              </a:rPr>
              <a:t>na </a:t>
            </a:r>
            <a:r>
              <a:rPr dirty="0" sz="1050" spc="-25" b="1">
                <a:latin typeface="Calibri"/>
                <a:cs typeface="Calibri"/>
              </a:rPr>
              <a:t>	</a:t>
            </a:r>
            <a:r>
              <a:rPr dirty="0" sz="1050" b="1">
                <a:latin typeface="Calibri"/>
                <a:cs typeface="Calibri"/>
              </a:rPr>
              <a:t>bezpieczeństwo</a:t>
            </a:r>
            <a:r>
              <a:rPr dirty="0" sz="1050" spc="-3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publiczne</a:t>
            </a:r>
            <a:r>
              <a:rPr dirty="0" sz="1050" spc="-40" b="1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(wojsko,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policję,</a:t>
            </a:r>
            <a:r>
              <a:rPr dirty="0" sz="1050" spc="-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więziennictwo).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Taka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zmiana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priorytetów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państw 	doświadczających</a:t>
            </a:r>
            <a:r>
              <a:rPr dirty="0" sz="1050">
                <a:latin typeface="Calibri"/>
                <a:cs typeface="Calibri"/>
              </a:rPr>
              <a:t> kryzysu</a:t>
            </a:r>
            <a:r>
              <a:rPr dirty="0" sz="1050" spc="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migracyjnego</a:t>
            </a:r>
            <a:r>
              <a:rPr dirty="0" sz="1050" spc="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 dość</a:t>
            </a:r>
            <a:r>
              <a:rPr dirty="0" sz="1050" spc="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dobrze</a:t>
            </a:r>
            <a:r>
              <a:rPr dirty="0" sz="1050" spc="2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udokumentowane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zjawisko,</a:t>
            </a:r>
            <a:r>
              <a:rPr dirty="0" sz="1050" spc="1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zarówno</a:t>
            </a:r>
            <a:endParaRPr sz="1050">
              <a:latin typeface="Calibri"/>
              <a:cs typeface="Calibri"/>
            </a:endParaRPr>
          </a:p>
          <a:p>
            <a:pPr algn="just" marL="290195">
              <a:lnSpc>
                <a:spcPts val="1145"/>
              </a:lnSpc>
            </a:pP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2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Europie,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jak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</a:t>
            </a:r>
            <a:r>
              <a:rPr dirty="0" sz="1050" spc="2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USA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(</a:t>
            </a:r>
            <a:r>
              <a:rPr dirty="0" u="sng" sz="105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  <a:hlinkClick r:id="rId5"/>
              </a:rPr>
              <a:t>źródło</a:t>
            </a:r>
            <a:r>
              <a:rPr dirty="0" sz="1050">
                <a:latin typeface="Calibri"/>
                <a:cs typeface="Calibri"/>
              </a:rPr>
              <a:t>).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Mniej</a:t>
            </a:r>
            <a:r>
              <a:rPr dirty="0" sz="1050" spc="2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jednoznaczny</a:t>
            </a:r>
            <a:r>
              <a:rPr dirty="0" sz="1050" spc="2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jest</a:t>
            </a:r>
            <a:r>
              <a:rPr dirty="0" sz="1050" spc="2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związek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partii</a:t>
            </a:r>
            <a:r>
              <a:rPr dirty="0" sz="1050" spc="229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prawicowych</a:t>
            </a:r>
            <a:r>
              <a:rPr dirty="0" sz="1050" spc="220">
                <a:latin typeface="Calibri"/>
                <a:cs typeface="Calibri"/>
              </a:rPr>
              <a:t> </a:t>
            </a:r>
            <a:r>
              <a:rPr dirty="0" sz="1050" spc="-50">
                <a:latin typeface="Calibri"/>
                <a:cs typeface="Calibri"/>
              </a:rPr>
              <a:t>z</a:t>
            </a:r>
            <a:endParaRPr sz="1050">
              <a:latin typeface="Calibri"/>
              <a:cs typeface="Calibri"/>
            </a:endParaRPr>
          </a:p>
          <a:p>
            <a:pPr algn="just" marL="290195">
              <a:lnSpc>
                <a:spcPts val="1200"/>
              </a:lnSpc>
            </a:pPr>
            <a:r>
              <a:rPr dirty="0" sz="1050" spc="-10">
                <a:latin typeface="Calibri"/>
                <a:cs typeface="Calibri"/>
              </a:rPr>
              <a:t>redystrybucją,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gdyż zdarza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im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się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przejmować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ten</a:t>
            </a:r>
            <a:r>
              <a:rPr dirty="0" sz="1050" spc="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postulat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od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lewicy.</a:t>
            </a:r>
            <a:endParaRPr sz="1050">
              <a:latin typeface="Calibri"/>
              <a:cs typeface="Calibri"/>
            </a:endParaRPr>
          </a:p>
          <a:p>
            <a:pPr algn="just" marL="288925" marR="68580" indent="-226060">
              <a:lnSpc>
                <a:spcPts val="1200"/>
              </a:lnSpc>
              <a:spcBef>
                <a:spcPts val="60"/>
              </a:spcBef>
              <a:buFont typeface="Symbol"/>
              <a:buChar char=""/>
              <a:tabLst>
                <a:tab pos="290195" algn="l"/>
              </a:tabLst>
            </a:pPr>
            <a:r>
              <a:rPr dirty="0" sz="1050" b="1">
                <a:latin typeface="Calibri"/>
                <a:cs typeface="Calibri"/>
              </a:rPr>
              <a:t>Niechęć</a:t>
            </a:r>
            <a:r>
              <a:rPr dirty="0" sz="1050" spc="17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dla</a:t>
            </a:r>
            <a:r>
              <a:rPr dirty="0" sz="1050" spc="17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rozszerzania</a:t>
            </a:r>
            <a:r>
              <a:rPr dirty="0" sz="1050" spc="15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i</a:t>
            </a:r>
            <a:r>
              <a:rPr dirty="0" sz="1050" spc="17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głębszej</a:t>
            </a:r>
            <a:r>
              <a:rPr dirty="0" sz="1050" spc="16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integracji</a:t>
            </a:r>
            <a:r>
              <a:rPr dirty="0" sz="1050" spc="17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UE.</a:t>
            </a:r>
            <a:r>
              <a:rPr dirty="0" sz="1050" spc="165" b="1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Partie</a:t>
            </a:r>
            <a:r>
              <a:rPr dirty="0" sz="1050" spc="18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prawicowe</a:t>
            </a:r>
            <a:r>
              <a:rPr dirty="0" sz="1050" spc="1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będą</a:t>
            </a:r>
            <a:r>
              <a:rPr dirty="0" sz="1050" spc="1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sprzeciwiać</a:t>
            </a:r>
            <a:r>
              <a:rPr dirty="0" sz="1050" spc="175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się </a:t>
            </a:r>
            <a:r>
              <a:rPr dirty="0" sz="1050" spc="-25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rozszerzeniu</a:t>
            </a:r>
            <a:r>
              <a:rPr dirty="0" sz="1050" spc="305">
                <a:latin typeface="Calibri"/>
                <a:cs typeface="Calibri"/>
              </a:rPr>
              <a:t>  </a:t>
            </a:r>
            <a:r>
              <a:rPr dirty="0" sz="1050">
                <a:latin typeface="Calibri"/>
                <a:cs typeface="Calibri"/>
              </a:rPr>
              <a:t>Unii</a:t>
            </a:r>
            <a:r>
              <a:rPr dirty="0" sz="1050" spc="305">
                <a:latin typeface="Calibri"/>
                <a:cs typeface="Calibri"/>
              </a:rPr>
              <a:t>  </a:t>
            </a:r>
            <a:r>
              <a:rPr dirty="0" sz="1050">
                <a:latin typeface="Calibri"/>
                <a:cs typeface="Calibri"/>
              </a:rPr>
              <a:t>Europejskiej</a:t>
            </a:r>
            <a:r>
              <a:rPr dirty="0" sz="1050" spc="310">
                <a:latin typeface="Calibri"/>
                <a:cs typeface="Calibri"/>
              </a:rPr>
              <a:t>  </a:t>
            </a:r>
            <a:r>
              <a:rPr dirty="0" sz="1050">
                <a:latin typeface="Calibri"/>
                <a:cs typeface="Calibri"/>
              </a:rPr>
              <a:t>na</a:t>
            </a:r>
            <a:r>
              <a:rPr dirty="0" sz="1050" spc="305">
                <a:latin typeface="Calibri"/>
                <a:cs typeface="Calibri"/>
              </a:rPr>
              <a:t>  </a:t>
            </a:r>
            <a:r>
              <a:rPr dirty="0" sz="1050">
                <a:latin typeface="Calibri"/>
                <a:cs typeface="Calibri"/>
              </a:rPr>
              <a:t>wschód</a:t>
            </a:r>
            <a:r>
              <a:rPr dirty="0" sz="1050" spc="305">
                <a:latin typeface="Calibri"/>
                <a:cs typeface="Calibri"/>
              </a:rPr>
              <a:t>  </a:t>
            </a:r>
            <a:r>
              <a:rPr dirty="0" sz="1050">
                <a:latin typeface="Calibri"/>
                <a:cs typeface="Calibri"/>
              </a:rPr>
              <a:t>(wymagającego</a:t>
            </a:r>
            <a:r>
              <a:rPr dirty="0" sz="1050" spc="305">
                <a:latin typeface="Calibri"/>
                <a:cs typeface="Calibri"/>
              </a:rPr>
              <a:t>  </a:t>
            </a:r>
            <a:r>
              <a:rPr dirty="0" sz="1050">
                <a:latin typeface="Calibri"/>
                <a:cs typeface="Calibri"/>
              </a:rPr>
              <a:t>rezygnacji</a:t>
            </a:r>
            <a:r>
              <a:rPr dirty="0" sz="1050" spc="300">
                <a:latin typeface="Calibri"/>
                <a:cs typeface="Calibri"/>
              </a:rPr>
              <a:t>  </a:t>
            </a:r>
            <a:r>
              <a:rPr dirty="0" sz="1050">
                <a:latin typeface="Calibri"/>
                <a:cs typeface="Calibri"/>
              </a:rPr>
              <a:t>z</a:t>
            </a:r>
            <a:r>
              <a:rPr dirty="0" sz="1050" spc="305">
                <a:latin typeface="Calibri"/>
                <a:cs typeface="Calibri"/>
              </a:rPr>
              <a:t>  </a:t>
            </a:r>
            <a:r>
              <a:rPr dirty="0" sz="1050" spc="-10">
                <a:latin typeface="Calibri"/>
                <a:cs typeface="Calibri"/>
              </a:rPr>
              <a:t>zasady </a:t>
            </a:r>
            <a:r>
              <a:rPr dirty="0" sz="1050" spc="-10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jednomyślności)</a:t>
            </a:r>
            <a:r>
              <a:rPr dirty="0" sz="1050" spc="2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oraz</a:t>
            </a:r>
            <a:r>
              <a:rPr dirty="0" sz="1050" spc="2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dalszemu</a:t>
            </a:r>
            <a:r>
              <a:rPr dirty="0" sz="1050" spc="2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zaostrzaniu</a:t>
            </a:r>
            <a:r>
              <a:rPr dirty="0" sz="1050" spc="2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polityki</a:t>
            </a:r>
            <a:r>
              <a:rPr dirty="0" sz="1050" spc="2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klimatycznej.</a:t>
            </a:r>
            <a:r>
              <a:rPr dirty="0" sz="1050" spc="2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Wątpliwe</a:t>
            </a:r>
            <a:r>
              <a:rPr dirty="0" sz="1050" spc="2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jest</a:t>
            </a:r>
            <a:r>
              <a:rPr dirty="0" sz="1050" spc="2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więc</a:t>
            </a:r>
            <a:r>
              <a:rPr dirty="0" sz="1050" spc="220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np. </a:t>
            </a:r>
            <a:r>
              <a:rPr dirty="0" sz="1050" spc="-25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rozszerzenie</a:t>
            </a:r>
            <a:r>
              <a:rPr dirty="0" sz="1050" spc="-5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handlu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emisjami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na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paliwa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do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samochodów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ogrzewanie</a:t>
            </a:r>
            <a:r>
              <a:rPr dirty="0" sz="1050" spc="-4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domów.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708647" y="1175003"/>
            <a:ext cx="5003800" cy="244348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27000" rIns="0" bIns="0" rtlCol="0" vert="horz">
            <a:spAutoFit/>
          </a:bodyPr>
          <a:lstStyle/>
          <a:p>
            <a:pPr marL="178435">
              <a:lnSpc>
                <a:spcPct val="100000"/>
              </a:lnSpc>
              <a:spcBef>
                <a:spcPts val="1000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Poparcie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dla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skrajnych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populistycznych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partii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wyborach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Europie</a:t>
            </a:r>
            <a:r>
              <a:rPr dirty="0" baseline="25641" sz="975" spc="-15" b="1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baseline="25641" sz="975">
              <a:latin typeface="Calibri"/>
              <a:cs typeface="Calibri"/>
            </a:endParaRPr>
          </a:p>
          <a:p>
            <a:pPr marL="178435"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Łączny</a:t>
            </a:r>
            <a:r>
              <a:rPr dirty="0" sz="1000" spc="-4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procent</a:t>
            </a:r>
            <a:r>
              <a:rPr dirty="0" sz="1000" spc="-4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głosów</a:t>
            </a:r>
            <a:r>
              <a:rPr dirty="0" sz="1000" spc="-3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zdobytych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wyborach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871716" y="1696211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6887591" y="3950970"/>
            <a:ext cx="38398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Hipotetyczny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 podział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mandatów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Parlamencie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Europejskim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wg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sondaży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Odsetek</a:t>
            </a:r>
            <a:r>
              <a:rPr dirty="0" sz="1000" spc="-3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mandatów</a:t>
            </a:r>
            <a:r>
              <a:rPr dirty="0" sz="1000" spc="-4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poszczególnych</a:t>
            </a:r>
            <a:r>
              <a:rPr dirty="0" sz="1000" spc="-4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grup</a:t>
            </a:r>
            <a:r>
              <a:rPr dirty="0" sz="1000" spc="-3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2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Parlamencie</a:t>
            </a:r>
            <a:r>
              <a:rPr dirty="0" sz="1000" spc="-5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404040"/>
                </a:solidFill>
                <a:latin typeface="Calibri"/>
                <a:cs typeface="Calibri"/>
              </a:rPr>
              <a:t>Europejskim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871716" y="4353940"/>
            <a:ext cx="4644390" cy="1628139"/>
            <a:chOff x="6871716" y="4353940"/>
            <a:chExt cx="4644390" cy="1628139"/>
          </a:xfrm>
        </p:grpSpPr>
        <p:sp>
          <p:nvSpPr>
            <p:cNvPr id="19" name="object 19" descr=""/>
            <p:cNvSpPr/>
            <p:nvPr/>
          </p:nvSpPr>
          <p:spPr>
            <a:xfrm>
              <a:off x="6871716" y="4357115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254240" y="5838443"/>
              <a:ext cx="3580129" cy="102235"/>
            </a:xfrm>
            <a:custGeom>
              <a:avLst/>
              <a:gdLst/>
              <a:ahLst/>
              <a:cxnLst/>
              <a:rect l="l" t="t" r="r" b="b"/>
              <a:pathLst>
                <a:path w="3580129" h="102235">
                  <a:moveTo>
                    <a:pt x="152400" y="0"/>
                  </a:moveTo>
                  <a:lnTo>
                    <a:pt x="76200" y="3047"/>
                  </a:lnTo>
                  <a:lnTo>
                    <a:pt x="0" y="4571"/>
                  </a:lnTo>
                  <a:lnTo>
                    <a:pt x="0" y="102107"/>
                  </a:lnTo>
                  <a:lnTo>
                    <a:pt x="3579876" y="102107"/>
                  </a:lnTo>
                  <a:lnTo>
                    <a:pt x="3579876" y="38099"/>
                  </a:lnTo>
                  <a:lnTo>
                    <a:pt x="3503676" y="36575"/>
                  </a:lnTo>
                  <a:lnTo>
                    <a:pt x="3427476" y="21335"/>
                  </a:lnTo>
                  <a:lnTo>
                    <a:pt x="3351276" y="25907"/>
                  </a:lnTo>
                  <a:lnTo>
                    <a:pt x="3275076" y="35051"/>
                  </a:lnTo>
                  <a:lnTo>
                    <a:pt x="3198876" y="21335"/>
                  </a:lnTo>
                  <a:lnTo>
                    <a:pt x="3122676" y="13715"/>
                  </a:lnTo>
                  <a:lnTo>
                    <a:pt x="3046476" y="7619"/>
                  </a:lnTo>
                  <a:lnTo>
                    <a:pt x="2970276" y="10667"/>
                  </a:lnTo>
                  <a:lnTo>
                    <a:pt x="2894076" y="18287"/>
                  </a:lnTo>
                  <a:lnTo>
                    <a:pt x="2741676" y="15239"/>
                  </a:lnTo>
                  <a:lnTo>
                    <a:pt x="2665476" y="16763"/>
                  </a:lnTo>
                  <a:lnTo>
                    <a:pt x="2589276" y="15239"/>
                  </a:lnTo>
                  <a:lnTo>
                    <a:pt x="2514600" y="4571"/>
                  </a:lnTo>
                  <a:lnTo>
                    <a:pt x="2438400" y="6095"/>
                  </a:lnTo>
                  <a:lnTo>
                    <a:pt x="2362200" y="6095"/>
                  </a:lnTo>
                  <a:lnTo>
                    <a:pt x="2286000" y="4571"/>
                  </a:lnTo>
                  <a:lnTo>
                    <a:pt x="2209800" y="4571"/>
                  </a:lnTo>
                  <a:lnTo>
                    <a:pt x="2133600" y="6095"/>
                  </a:lnTo>
                  <a:lnTo>
                    <a:pt x="2057400" y="6095"/>
                  </a:lnTo>
                  <a:lnTo>
                    <a:pt x="1981200" y="9143"/>
                  </a:lnTo>
                  <a:lnTo>
                    <a:pt x="1905000" y="9143"/>
                  </a:lnTo>
                  <a:lnTo>
                    <a:pt x="1828800" y="16763"/>
                  </a:lnTo>
                  <a:lnTo>
                    <a:pt x="1676400" y="13715"/>
                  </a:lnTo>
                  <a:lnTo>
                    <a:pt x="1524000" y="13715"/>
                  </a:lnTo>
                  <a:lnTo>
                    <a:pt x="1447800" y="9143"/>
                  </a:lnTo>
                  <a:lnTo>
                    <a:pt x="1295400" y="9143"/>
                  </a:lnTo>
                  <a:lnTo>
                    <a:pt x="1219200" y="10667"/>
                  </a:lnTo>
                  <a:lnTo>
                    <a:pt x="1143000" y="9143"/>
                  </a:lnTo>
                  <a:lnTo>
                    <a:pt x="1066800" y="10667"/>
                  </a:lnTo>
                  <a:lnTo>
                    <a:pt x="990600" y="15239"/>
                  </a:lnTo>
                  <a:lnTo>
                    <a:pt x="914400" y="7619"/>
                  </a:lnTo>
                  <a:lnTo>
                    <a:pt x="838200" y="4571"/>
                  </a:lnTo>
                  <a:lnTo>
                    <a:pt x="762000" y="4571"/>
                  </a:lnTo>
                  <a:lnTo>
                    <a:pt x="685800" y="6095"/>
                  </a:lnTo>
                  <a:lnTo>
                    <a:pt x="609600" y="4571"/>
                  </a:lnTo>
                  <a:lnTo>
                    <a:pt x="533400" y="4571"/>
                  </a:lnTo>
                  <a:lnTo>
                    <a:pt x="457200" y="6095"/>
                  </a:lnTo>
                  <a:lnTo>
                    <a:pt x="381000" y="6095"/>
                  </a:lnTo>
                  <a:lnTo>
                    <a:pt x="304800" y="4571"/>
                  </a:lnTo>
                  <a:lnTo>
                    <a:pt x="228600" y="4571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254240" y="5574791"/>
              <a:ext cx="3580129" cy="302260"/>
            </a:xfrm>
            <a:custGeom>
              <a:avLst/>
              <a:gdLst/>
              <a:ahLst/>
              <a:cxnLst/>
              <a:rect l="l" t="t" r="r" b="b"/>
              <a:pathLst>
                <a:path w="3580129" h="302260">
                  <a:moveTo>
                    <a:pt x="1676400" y="0"/>
                  </a:moveTo>
                  <a:lnTo>
                    <a:pt x="1600200" y="0"/>
                  </a:lnTo>
                  <a:lnTo>
                    <a:pt x="1524000" y="1524"/>
                  </a:lnTo>
                  <a:lnTo>
                    <a:pt x="1447800" y="10668"/>
                  </a:lnTo>
                  <a:lnTo>
                    <a:pt x="1371600" y="15240"/>
                  </a:lnTo>
                  <a:lnTo>
                    <a:pt x="1295400" y="15240"/>
                  </a:lnTo>
                  <a:lnTo>
                    <a:pt x="1219200" y="13716"/>
                  </a:lnTo>
                  <a:lnTo>
                    <a:pt x="1143000" y="15240"/>
                  </a:lnTo>
                  <a:lnTo>
                    <a:pt x="1066800" y="4572"/>
                  </a:lnTo>
                  <a:lnTo>
                    <a:pt x="990600" y="19812"/>
                  </a:lnTo>
                  <a:lnTo>
                    <a:pt x="914400" y="28956"/>
                  </a:lnTo>
                  <a:lnTo>
                    <a:pt x="838200" y="21336"/>
                  </a:lnTo>
                  <a:lnTo>
                    <a:pt x="762000" y="24384"/>
                  </a:lnTo>
                  <a:lnTo>
                    <a:pt x="685800" y="25908"/>
                  </a:lnTo>
                  <a:lnTo>
                    <a:pt x="609600" y="24384"/>
                  </a:lnTo>
                  <a:lnTo>
                    <a:pt x="533400" y="28956"/>
                  </a:lnTo>
                  <a:lnTo>
                    <a:pt x="381000" y="32004"/>
                  </a:lnTo>
                  <a:lnTo>
                    <a:pt x="304800" y="25908"/>
                  </a:lnTo>
                  <a:lnTo>
                    <a:pt x="228600" y="18288"/>
                  </a:lnTo>
                  <a:lnTo>
                    <a:pt x="152400" y="22860"/>
                  </a:lnTo>
                  <a:lnTo>
                    <a:pt x="0" y="35052"/>
                  </a:lnTo>
                  <a:lnTo>
                    <a:pt x="0" y="268224"/>
                  </a:lnTo>
                  <a:lnTo>
                    <a:pt x="76200" y="266700"/>
                  </a:lnTo>
                  <a:lnTo>
                    <a:pt x="152400" y="263652"/>
                  </a:lnTo>
                  <a:lnTo>
                    <a:pt x="228600" y="268224"/>
                  </a:lnTo>
                  <a:lnTo>
                    <a:pt x="304800" y="268224"/>
                  </a:lnTo>
                  <a:lnTo>
                    <a:pt x="381000" y="269748"/>
                  </a:lnTo>
                  <a:lnTo>
                    <a:pt x="457200" y="269748"/>
                  </a:lnTo>
                  <a:lnTo>
                    <a:pt x="533400" y="268224"/>
                  </a:lnTo>
                  <a:lnTo>
                    <a:pt x="609600" y="268224"/>
                  </a:lnTo>
                  <a:lnTo>
                    <a:pt x="685800" y="269748"/>
                  </a:lnTo>
                  <a:lnTo>
                    <a:pt x="762000" y="268224"/>
                  </a:lnTo>
                  <a:lnTo>
                    <a:pt x="838200" y="268224"/>
                  </a:lnTo>
                  <a:lnTo>
                    <a:pt x="914400" y="271272"/>
                  </a:lnTo>
                  <a:lnTo>
                    <a:pt x="990600" y="278892"/>
                  </a:lnTo>
                  <a:lnTo>
                    <a:pt x="1066800" y="274320"/>
                  </a:lnTo>
                  <a:lnTo>
                    <a:pt x="1143000" y="272796"/>
                  </a:lnTo>
                  <a:lnTo>
                    <a:pt x="1219200" y="274320"/>
                  </a:lnTo>
                  <a:lnTo>
                    <a:pt x="1295400" y="272796"/>
                  </a:lnTo>
                  <a:lnTo>
                    <a:pt x="1447800" y="272796"/>
                  </a:lnTo>
                  <a:lnTo>
                    <a:pt x="1524000" y="277368"/>
                  </a:lnTo>
                  <a:lnTo>
                    <a:pt x="1676400" y="277368"/>
                  </a:lnTo>
                  <a:lnTo>
                    <a:pt x="1828800" y="280416"/>
                  </a:lnTo>
                  <a:lnTo>
                    <a:pt x="1905000" y="272796"/>
                  </a:lnTo>
                  <a:lnTo>
                    <a:pt x="1981200" y="272796"/>
                  </a:lnTo>
                  <a:lnTo>
                    <a:pt x="2057400" y="269748"/>
                  </a:lnTo>
                  <a:lnTo>
                    <a:pt x="2133600" y="269748"/>
                  </a:lnTo>
                  <a:lnTo>
                    <a:pt x="2209800" y="268224"/>
                  </a:lnTo>
                  <a:lnTo>
                    <a:pt x="2286000" y="268224"/>
                  </a:lnTo>
                  <a:lnTo>
                    <a:pt x="2362200" y="269748"/>
                  </a:lnTo>
                  <a:lnTo>
                    <a:pt x="2438400" y="269748"/>
                  </a:lnTo>
                  <a:lnTo>
                    <a:pt x="2514600" y="268224"/>
                  </a:lnTo>
                  <a:lnTo>
                    <a:pt x="2589276" y="278892"/>
                  </a:lnTo>
                  <a:lnTo>
                    <a:pt x="2665476" y="280416"/>
                  </a:lnTo>
                  <a:lnTo>
                    <a:pt x="2741676" y="278892"/>
                  </a:lnTo>
                  <a:lnTo>
                    <a:pt x="2894076" y="281940"/>
                  </a:lnTo>
                  <a:lnTo>
                    <a:pt x="2970276" y="274320"/>
                  </a:lnTo>
                  <a:lnTo>
                    <a:pt x="3046476" y="271272"/>
                  </a:lnTo>
                  <a:lnTo>
                    <a:pt x="3122676" y="277368"/>
                  </a:lnTo>
                  <a:lnTo>
                    <a:pt x="3198876" y="284988"/>
                  </a:lnTo>
                  <a:lnTo>
                    <a:pt x="3275076" y="298704"/>
                  </a:lnTo>
                  <a:lnTo>
                    <a:pt x="3351276" y="289560"/>
                  </a:lnTo>
                  <a:lnTo>
                    <a:pt x="3427476" y="284988"/>
                  </a:lnTo>
                  <a:lnTo>
                    <a:pt x="3503676" y="300228"/>
                  </a:lnTo>
                  <a:lnTo>
                    <a:pt x="3579876" y="301752"/>
                  </a:lnTo>
                  <a:lnTo>
                    <a:pt x="3579876" y="48768"/>
                  </a:lnTo>
                  <a:lnTo>
                    <a:pt x="3503676" y="45720"/>
                  </a:lnTo>
                  <a:lnTo>
                    <a:pt x="3427476" y="36576"/>
                  </a:lnTo>
                  <a:lnTo>
                    <a:pt x="3351276" y="32004"/>
                  </a:lnTo>
                  <a:lnTo>
                    <a:pt x="3275076" y="36576"/>
                  </a:lnTo>
                  <a:lnTo>
                    <a:pt x="3198876" y="30480"/>
                  </a:lnTo>
                  <a:lnTo>
                    <a:pt x="3122676" y="22860"/>
                  </a:lnTo>
                  <a:lnTo>
                    <a:pt x="3046476" y="13716"/>
                  </a:lnTo>
                  <a:lnTo>
                    <a:pt x="2970276" y="22860"/>
                  </a:lnTo>
                  <a:lnTo>
                    <a:pt x="2894076" y="25908"/>
                  </a:lnTo>
                  <a:lnTo>
                    <a:pt x="2817876" y="21336"/>
                  </a:lnTo>
                  <a:lnTo>
                    <a:pt x="2741676" y="30480"/>
                  </a:lnTo>
                  <a:lnTo>
                    <a:pt x="2665476" y="24384"/>
                  </a:lnTo>
                  <a:lnTo>
                    <a:pt x="2589276" y="24384"/>
                  </a:lnTo>
                  <a:lnTo>
                    <a:pt x="2514600" y="25908"/>
                  </a:lnTo>
                  <a:lnTo>
                    <a:pt x="2438400" y="25908"/>
                  </a:lnTo>
                  <a:lnTo>
                    <a:pt x="2286000" y="19812"/>
                  </a:lnTo>
                  <a:lnTo>
                    <a:pt x="2209800" y="10668"/>
                  </a:lnTo>
                  <a:lnTo>
                    <a:pt x="2133600" y="7620"/>
                  </a:lnTo>
                  <a:lnTo>
                    <a:pt x="2057400" y="1524"/>
                  </a:lnTo>
                  <a:lnTo>
                    <a:pt x="1981200" y="9144"/>
                  </a:lnTo>
                  <a:lnTo>
                    <a:pt x="1905000" y="7620"/>
                  </a:lnTo>
                  <a:lnTo>
                    <a:pt x="1828800" y="12192"/>
                  </a:lnTo>
                  <a:lnTo>
                    <a:pt x="1752600" y="7620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FF44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254240" y="5475731"/>
              <a:ext cx="3580129" cy="147955"/>
            </a:xfrm>
            <a:custGeom>
              <a:avLst/>
              <a:gdLst/>
              <a:ahLst/>
              <a:cxnLst/>
              <a:rect l="l" t="t" r="r" b="b"/>
              <a:pathLst>
                <a:path w="3580129" h="147954">
                  <a:moveTo>
                    <a:pt x="2209800" y="0"/>
                  </a:moveTo>
                  <a:lnTo>
                    <a:pt x="2133600" y="3048"/>
                  </a:lnTo>
                  <a:lnTo>
                    <a:pt x="2057400" y="0"/>
                  </a:lnTo>
                  <a:lnTo>
                    <a:pt x="1981200" y="15240"/>
                  </a:lnTo>
                  <a:lnTo>
                    <a:pt x="1828800" y="15240"/>
                  </a:lnTo>
                  <a:lnTo>
                    <a:pt x="1676400" y="0"/>
                  </a:lnTo>
                  <a:lnTo>
                    <a:pt x="1600200" y="7620"/>
                  </a:lnTo>
                  <a:lnTo>
                    <a:pt x="1524000" y="16764"/>
                  </a:lnTo>
                  <a:lnTo>
                    <a:pt x="1447800" y="13716"/>
                  </a:lnTo>
                  <a:lnTo>
                    <a:pt x="1371600" y="19812"/>
                  </a:lnTo>
                  <a:lnTo>
                    <a:pt x="1295400" y="16764"/>
                  </a:lnTo>
                  <a:lnTo>
                    <a:pt x="1219200" y="9144"/>
                  </a:lnTo>
                  <a:lnTo>
                    <a:pt x="1143000" y="15240"/>
                  </a:lnTo>
                  <a:lnTo>
                    <a:pt x="1066800" y="10668"/>
                  </a:lnTo>
                  <a:lnTo>
                    <a:pt x="990600" y="33528"/>
                  </a:lnTo>
                  <a:lnTo>
                    <a:pt x="914400" y="39624"/>
                  </a:lnTo>
                  <a:lnTo>
                    <a:pt x="838200" y="36576"/>
                  </a:lnTo>
                  <a:lnTo>
                    <a:pt x="685800" y="39624"/>
                  </a:lnTo>
                  <a:lnTo>
                    <a:pt x="609600" y="36576"/>
                  </a:lnTo>
                  <a:lnTo>
                    <a:pt x="533400" y="39624"/>
                  </a:lnTo>
                  <a:lnTo>
                    <a:pt x="457200" y="41148"/>
                  </a:lnTo>
                  <a:lnTo>
                    <a:pt x="381000" y="45720"/>
                  </a:lnTo>
                  <a:lnTo>
                    <a:pt x="304800" y="41148"/>
                  </a:lnTo>
                  <a:lnTo>
                    <a:pt x="228600" y="35052"/>
                  </a:lnTo>
                  <a:lnTo>
                    <a:pt x="152400" y="30480"/>
                  </a:lnTo>
                  <a:lnTo>
                    <a:pt x="76200" y="33528"/>
                  </a:lnTo>
                  <a:lnTo>
                    <a:pt x="0" y="39624"/>
                  </a:lnTo>
                  <a:lnTo>
                    <a:pt x="0" y="134112"/>
                  </a:lnTo>
                  <a:lnTo>
                    <a:pt x="152400" y="121920"/>
                  </a:lnTo>
                  <a:lnTo>
                    <a:pt x="228600" y="117348"/>
                  </a:lnTo>
                  <a:lnTo>
                    <a:pt x="304800" y="124968"/>
                  </a:lnTo>
                  <a:lnTo>
                    <a:pt x="381000" y="131064"/>
                  </a:lnTo>
                  <a:lnTo>
                    <a:pt x="533400" y="128016"/>
                  </a:lnTo>
                  <a:lnTo>
                    <a:pt x="609600" y="123444"/>
                  </a:lnTo>
                  <a:lnTo>
                    <a:pt x="685800" y="124968"/>
                  </a:lnTo>
                  <a:lnTo>
                    <a:pt x="762000" y="123444"/>
                  </a:lnTo>
                  <a:lnTo>
                    <a:pt x="838200" y="120396"/>
                  </a:lnTo>
                  <a:lnTo>
                    <a:pt x="914400" y="128016"/>
                  </a:lnTo>
                  <a:lnTo>
                    <a:pt x="990600" y="118872"/>
                  </a:lnTo>
                  <a:lnTo>
                    <a:pt x="1066800" y="103632"/>
                  </a:lnTo>
                  <a:lnTo>
                    <a:pt x="1143000" y="114300"/>
                  </a:lnTo>
                  <a:lnTo>
                    <a:pt x="1219200" y="112776"/>
                  </a:lnTo>
                  <a:lnTo>
                    <a:pt x="1295400" y="114300"/>
                  </a:lnTo>
                  <a:lnTo>
                    <a:pt x="1371600" y="114300"/>
                  </a:lnTo>
                  <a:lnTo>
                    <a:pt x="1447800" y="109728"/>
                  </a:lnTo>
                  <a:lnTo>
                    <a:pt x="1524000" y="100584"/>
                  </a:lnTo>
                  <a:lnTo>
                    <a:pt x="1600200" y="99060"/>
                  </a:lnTo>
                  <a:lnTo>
                    <a:pt x="1676400" y="99060"/>
                  </a:lnTo>
                  <a:lnTo>
                    <a:pt x="1752600" y="106680"/>
                  </a:lnTo>
                  <a:lnTo>
                    <a:pt x="1828800" y="111252"/>
                  </a:lnTo>
                  <a:lnTo>
                    <a:pt x="1905000" y="106680"/>
                  </a:lnTo>
                  <a:lnTo>
                    <a:pt x="1981200" y="108204"/>
                  </a:lnTo>
                  <a:lnTo>
                    <a:pt x="2057400" y="100584"/>
                  </a:lnTo>
                  <a:lnTo>
                    <a:pt x="2133600" y="106680"/>
                  </a:lnTo>
                  <a:lnTo>
                    <a:pt x="2209800" y="109728"/>
                  </a:lnTo>
                  <a:lnTo>
                    <a:pt x="2286000" y="118872"/>
                  </a:lnTo>
                  <a:lnTo>
                    <a:pt x="2438400" y="124968"/>
                  </a:lnTo>
                  <a:lnTo>
                    <a:pt x="2514600" y="124968"/>
                  </a:lnTo>
                  <a:lnTo>
                    <a:pt x="2589276" y="123444"/>
                  </a:lnTo>
                  <a:lnTo>
                    <a:pt x="2665476" y="123444"/>
                  </a:lnTo>
                  <a:lnTo>
                    <a:pt x="2741676" y="129540"/>
                  </a:lnTo>
                  <a:lnTo>
                    <a:pt x="2817876" y="120396"/>
                  </a:lnTo>
                  <a:lnTo>
                    <a:pt x="2894076" y="124968"/>
                  </a:lnTo>
                  <a:lnTo>
                    <a:pt x="2970276" y="121920"/>
                  </a:lnTo>
                  <a:lnTo>
                    <a:pt x="3046476" y="112776"/>
                  </a:lnTo>
                  <a:lnTo>
                    <a:pt x="3122676" y="121920"/>
                  </a:lnTo>
                  <a:lnTo>
                    <a:pt x="3198876" y="129540"/>
                  </a:lnTo>
                  <a:lnTo>
                    <a:pt x="3275076" y="135636"/>
                  </a:lnTo>
                  <a:lnTo>
                    <a:pt x="3351276" y="131064"/>
                  </a:lnTo>
                  <a:lnTo>
                    <a:pt x="3427476" y="135636"/>
                  </a:lnTo>
                  <a:lnTo>
                    <a:pt x="3503676" y="144780"/>
                  </a:lnTo>
                  <a:lnTo>
                    <a:pt x="3579876" y="147828"/>
                  </a:lnTo>
                  <a:lnTo>
                    <a:pt x="3579876" y="59436"/>
                  </a:lnTo>
                  <a:lnTo>
                    <a:pt x="3503676" y="54864"/>
                  </a:lnTo>
                  <a:lnTo>
                    <a:pt x="3427476" y="45720"/>
                  </a:lnTo>
                  <a:lnTo>
                    <a:pt x="3351276" y="38100"/>
                  </a:lnTo>
                  <a:lnTo>
                    <a:pt x="3275076" y="44196"/>
                  </a:lnTo>
                  <a:lnTo>
                    <a:pt x="3198876" y="41148"/>
                  </a:lnTo>
                  <a:lnTo>
                    <a:pt x="3122676" y="36576"/>
                  </a:lnTo>
                  <a:lnTo>
                    <a:pt x="3046476" y="27432"/>
                  </a:lnTo>
                  <a:lnTo>
                    <a:pt x="2970276" y="35052"/>
                  </a:lnTo>
                  <a:lnTo>
                    <a:pt x="2894076" y="44196"/>
                  </a:lnTo>
                  <a:lnTo>
                    <a:pt x="2817876" y="33528"/>
                  </a:lnTo>
                  <a:lnTo>
                    <a:pt x="2741676" y="30480"/>
                  </a:lnTo>
                  <a:lnTo>
                    <a:pt x="2665476" y="24384"/>
                  </a:lnTo>
                  <a:lnTo>
                    <a:pt x="2589276" y="24384"/>
                  </a:lnTo>
                  <a:lnTo>
                    <a:pt x="2514600" y="30480"/>
                  </a:lnTo>
                  <a:lnTo>
                    <a:pt x="2438400" y="33528"/>
                  </a:lnTo>
                  <a:lnTo>
                    <a:pt x="2362200" y="19812"/>
                  </a:lnTo>
                  <a:lnTo>
                    <a:pt x="2286000" y="16764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254240" y="5187695"/>
              <a:ext cx="3580129" cy="257810"/>
            </a:xfrm>
            <a:custGeom>
              <a:avLst/>
              <a:gdLst/>
              <a:ahLst/>
              <a:cxnLst/>
              <a:rect l="l" t="t" r="r" b="b"/>
              <a:pathLst>
                <a:path w="3580129" h="257810">
                  <a:moveTo>
                    <a:pt x="3579876" y="97536"/>
                  </a:moveTo>
                  <a:lnTo>
                    <a:pt x="3503676" y="92964"/>
                  </a:lnTo>
                  <a:lnTo>
                    <a:pt x="3427476" y="59436"/>
                  </a:lnTo>
                  <a:lnTo>
                    <a:pt x="3351276" y="57912"/>
                  </a:lnTo>
                  <a:lnTo>
                    <a:pt x="3275076" y="67056"/>
                  </a:lnTo>
                  <a:lnTo>
                    <a:pt x="3198876" y="57912"/>
                  </a:lnTo>
                  <a:lnTo>
                    <a:pt x="3122676" y="57912"/>
                  </a:lnTo>
                  <a:lnTo>
                    <a:pt x="3046476" y="45720"/>
                  </a:lnTo>
                  <a:lnTo>
                    <a:pt x="2970276" y="54864"/>
                  </a:lnTo>
                  <a:lnTo>
                    <a:pt x="2894076" y="45720"/>
                  </a:lnTo>
                  <a:lnTo>
                    <a:pt x="2817876" y="45720"/>
                  </a:lnTo>
                  <a:lnTo>
                    <a:pt x="2741676" y="47244"/>
                  </a:lnTo>
                  <a:lnTo>
                    <a:pt x="2665476" y="33528"/>
                  </a:lnTo>
                  <a:lnTo>
                    <a:pt x="2589276" y="32004"/>
                  </a:lnTo>
                  <a:lnTo>
                    <a:pt x="2438400" y="25920"/>
                  </a:lnTo>
                  <a:lnTo>
                    <a:pt x="2362200" y="13716"/>
                  </a:lnTo>
                  <a:lnTo>
                    <a:pt x="2286000" y="12192"/>
                  </a:lnTo>
                  <a:lnTo>
                    <a:pt x="2209800" y="7632"/>
                  </a:lnTo>
                  <a:lnTo>
                    <a:pt x="2133600" y="10668"/>
                  </a:lnTo>
                  <a:lnTo>
                    <a:pt x="2057400" y="7632"/>
                  </a:lnTo>
                  <a:lnTo>
                    <a:pt x="1981200" y="12192"/>
                  </a:lnTo>
                  <a:lnTo>
                    <a:pt x="1905000" y="22860"/>
                  </a:lnTo>
                  <a:lnTo>
                    <a:pt x="1828800" y="16776"/>
                  </a:lnTo>
                  <a:lnTo>
                    <a:pt x="1752600" y="0"/>
                  </a:lnTo>
                  <a:lnTo>
                    <a:pt x="1600200" y="15240"/>
                  </a:lnTo>
                  <a:lnTo>
                    <a:pt x="1524000" y="21336"/>
                  </a:lnTo>
                  <a:lnTo>
                    <a:pt x="1447800" y="18288"/>
                  </a:lnTo>
                  <a:lnTo>
                    <a:pt x="1371600" y="21336"/>
                  </a:lnTo>
                  <a:lnTo>
                    <a:pt x="1295400" y="18288"/>
                  </a:lnTo>
                  <a:lnTo>
                    <a:pt x="1219200" y="7632"/>
                  </a:lnTo>
                  <a:lnTo>
                    <a:pt x="1143000" y="13716"/>
                  </a:lnTo>
                  <a:lnTo>
                    <a:pt x="1066800" y="10668"/>
                  </a:lnTo>
                  <a:lnTo>
                    <a:pt x="990600" y="27432"/>
                  </a:lnTo>
                  <a:lnTo>
                    <a:pt x="914400" y="42672"/>
                  </a:lnTo>
                  <a:lnTo>
                    <a:pt x="838200" y="42672"/>
                  </a:lnTo>
                  <a:lnTo>
                    <a:pt x="762000" y="45720"/>
                  </a:lnTo>
                  <a:lnTo>
                    <a:pt x="685800" y="56388"/>
                  </a:lnTo>
                  <a:lnTo>
                    <a:pt x="609600" y="57912"/>
                  </a:lnTo>
                  <a:lnTo>
                    <a:pt x="457200" y="57912"/>
                  </a:lnTo>
                  <a:lnTo>
                    <a:pt x="381000" y="65532"/>
                  </a:lnTo>
                  <a:lnTo>
                    <a:pt x="304800" y="59436"/>
                  </a:lnTo>
                  <a:lnTo>
                    <a:pt x="228600" y="57912"/>
                  </a:lnTo>
                  <a:lnTo>
                    <a:pt x="152400" y="54864"/>
                  </a:lnTo>
                  <a:lnTo>
                    <a:pt x="76200" y="44208"/>
                  </a:lnTo>
                  <a:lnTo>
                    <a:pt x="0" y="47244"/>
                  </a:lnTo>
                  <a:lnTo>
                    <a:pt x="0" y="228600"/>
                  </a:lnTo>
                  <a:lnTo>
                    <a:pt x="0" y="239268"/>
                  </a:lnTo>
                  <a:lnTo>
                    <a:pt x="76200" y="231648"/>
                  </a:lnTo>
                  <a:lnTo>
                    <a:pt x="152400" y="230124"/>
                  </a:lnTo>
                  <a:lnTo>
                    <a:pt x="228600" y="233172"/>
                  </a:lnTo>
                  <a:lnTo>
                    <a:pt x="304800" y="240792"/>
                  </a:lnTo>
                  <a:lnTo>
                    <a:pt x="381000" y="243840"/>
                  </a:lnTo>
                  <a:lnTo>
                    <a:pt x="457200" y="240792"/>
                  </a:lnTo>
                  <a:lnTo>
                    <a:pt x="533400" y="239268"/>
                  </a:lnTo>
                  <a:lnTo>
                    <a:pt x="609600" y="234696"/>
                  </a:lnTo>
                  <a:lnTo>
                    <a:pt x="685800" y="239268"/>
                  </a:lnTo>
                  <a:lnTo>
                    <a:pt x="762000" y="236220"/>
                  </a:lnTo>
                  <a:lnTo>
                    <a:pt x="838200" y="234696"/>
                  </a:lnTo>
                  <a:lnTo>
                    <a:pt x="914400" y="239268"/>
                  </a:lnTo>
                  <a:lnTo>
                    <a:pt x="990600" y="231648"/>
                  </a:lnTo>
                  <a:lnTo>
                    <a:pt x="1066800" y="210312"/>
                  </a:lnTo>
                  <a:lnTo>
                    <a:pt x="1143000" y="213360"/>
                  </a:lnTo>
                  <a:lnTo>
                    <a:pt x="1219200" y="208788"/>
                  </a:lnTo>
                  <a:lnTo>
                    <a:pt x="1295400" y="214884"/>
                  </a:lnTo>
                  <a:lnTo>
                    <a:pt x="1371600" y="219456"/>
                  </a:lnTo>
                  <a:lnTo>
                    <a:pt x="1447800" y="211836"/>
                  </a:lnTo>
                  <a:lnTo>
                    <a:pt x="1524000" y="214884"/>
                  </a:lnTo>
                  <a:lnTo>
                    <a:pt x="1676400" y="199644"/>
                  </a:lnTo>
                  <a:lnTo>
                    <a:pt x="1752600" y="207264"/>
                  </a:lnTo>
                  <a:lnTo>
                    <a:pt x="1828800" y="213360"/>
                  </a:lnTo>
                  <a:lnTo>
                    <a:pt x="1981200" y="213360"/>
                  </a:lnTo>
                  <a:lnTo>
                    <a:pt x="2057400" y="199644"/>
                  </a:lnTo>
                  <a:lnTo>
                    <a:pt x="2133600" y="201168"/>
                  </a:lnTo>
                  <a:lnTo>
                    <a:pt x="2209800" y="199644"/>
                  </a:lnTo>
                  <a:lnTo>
                    <a:pt x="2286000" y="214884"/>
                  </a:lnTo>
                  <a:lnTo>
                    <a:pt x="2362200" y="219456"/>
                  </a:lnTo>
                  <a:lnTo>
                    <a:pt x="2438400" y="231648"/>
                  </a:lnTo>
                  <a:lnTo>
                    <a:pt x="2514600" y="230124"/>
                  </a:lnTo>
                  <a:lnTo>
                    <a:pt x="2589276" y="222504"/>
                  </a:lnTo>
                  <a:lnTo>
                    <a:pt x="2665476" y="222504"/>
                  </a:lnTo>
                  <a:lnTo>
                    <a:pt x="2741676" y="230124"/>
                  </a:lnTo>
                  <a:lnTo>
                    <a:pt x="2817876" y="231648"/>
                  </a:lnTo>
                  <a:lnTo>
                    <a:pt x="2894076" y="242316"/>
                  </a:lnTo>
                  <a:lnTo>
                    <a:pt x="2970276" y="233172"/>
                  </a:lnTo>
                  <a:lnTo>
                    <a:pt x="3046476" y="225552"/>
                  </a:lnTo>
                  <a:lnTo>
                    <a:pt x="3122676" y="234696"/>
                  </a:lnTo>
                  <a:lnTo>
                    <a:pt x="3198876" y="240792"/>
                  </a:lnTo>
                  <a:lnTo>
                    <a:pt x="3275076" y="242316"/>
                  </a:lnTo>
                  <a:lnTo>
                    <a:pt x="3351276" y="236220"/>
                  </a:lnTo>
                  <a:lnTo>
                    <a:pt x="3427476" y="243840"/>
                  </a:lnTo>
                  <a:lnTo>
                    <a:pt x="3503676" y="252984"/>
                  </a:lnTo>
                  <a:lnTo>
                    <a:pt x="3579876" y="257556"/>
                  </a:lnTo>
                  <a:lnTo>
                    <a:pt x="3579876" y="246888"/>
                  </a:lnTo>
                  <a:lnTo>
                    <a:pt x="3579876" y="9753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254240" y="4884419"/>
              <a:ext cx="3580129" cy="401320"/>
            </a:xfrm>
            <a:custGeom>
              <a:avLst/>
              <a:gdLst/>
              <a:ahLst/>
              <a:cxnLst/>
              <a:rect l="l" t="t" r="r" b="b"/>
              <a:pathLst>
                <a:path w="3580129" h="401320">
                  <a:moveTo>
                    <a:pt x="762000" y="0"/>
                  </a:moveTo>
                  <a:lnTo>
                    <a:pt x="685800" y="7619"/>
                  </a:lnTo>
                  <a:lnTo>
                    <a:pt x="609600" y="13715"/>
                  </a:lnTo>
                  <a:lnTo>
                    <a:pt x="533400" y="12191"/>
                  </a:lnTo>
                  <a:lnTo>
                    <a:pt x="457200" y="7619"/>
                  </a:lnTo>
                  <a:lnTo>
                    <a:pt x="381000" y="15239"/>
                  </a:lnTo>
                  <a:lnTo>
                    <a:pt x="304800" y="12191"/>
                  </a:lnTo>
                  <a:lnTo>
                    <a:pt x="228600" y="16763"/>
                  </a:lnTo>
                  <a:lnTo>
                    <a:pt x="152400" y="22859"/>
                  </a:lnTo>
                  <a:lnTo>
                    <a:pt x="76200" y="18287"/>
                  </a:lnTo>
                  <a:lnTo>
                    <a:pt x="0" y="25907"/>
                  </a:lnTo>
                  <a:lnTo>
                    <a:pt x="0" y="350519"/>
                  </a:lnTo>
                  <a:lnTo>
                    <a:pt x="76200" y="347471"/>
                  </a:lnTo>
                  <a:lnTo>
                    <a:pt x="152400" y="358139"/>
                  </a:lnTo>
                  <a:lnTo>
                    <a:pt x="228600" y="361187"/>
                  </a:lnTo>
                  <a:lnTo>
                    <a:pt x="304800" y="362711"/>
                  </a:lnTo>
                  <a:lnTo>
                    <a:pt x="381000" y="368807"/>
                  </a:lnTo>
                  <a:lnTo>
                    <a:pt x="457200" y="361187"/>
                  </a:lnTo>
                  <a:lnTo>
                    <a:pt x="609600" y="361187"/>
                  </a:lnTo>
                  <a:lnTo>
                    <a:pt x="685800" y="359663"/>
                  </a:lnTo>
                  <a:lnTo>
                    <a:pt x="762000" y="348995"/>
                  </a:lnTo>
                  <a:lnTo>
                    <a:pt x="838200" y="345947"/>
                  </a:lnTo>
                  <a:lnTo>
                    <a:pt x="914400" y="345947"/>
                  </a:lnTo>
                  <a:lnTo>
                    <a:pt x="990600" y="330707"/>
                  </a:lnTo>
                  <a:lnTo>
                    <a:pt x="1066800" y="313943"/>
                  </a:lnTo>
                  <a:lnTo>
                    <a:pt x="1143000" y="316991"/>
                  </a:lnTo>
                  <a:lnTo>
                    <a:pt x="1219200" y="310895"/>
                  </a:lnTo>
                  <a:lnTo>
                    <a:pt x="1295400" y="321563"/>
                  </a:lnTo>
                  <a:lnTo>
                    <a:pt x="1371600" y="324611"/>
                  </a:lnTo>
                  <a:lnTo>
                    <a:pt x="1447800" y="321563"/>
                  </a:lnTo>
                  <a:lnTo>
                    <a:pt x="1524000" y="324611"/>
                  </a:lnTo>
                  <a:lnTo>
                    <a:pt x="1600200" y="318515"/>
                  </a:lnTo>
                  <a:lnTo>
                    <a:pt x="1752600" y="303275"/>
                  </a:lnTo>
                  <a:lnTo>
                    <a:pt x="1828800" y="320039"/>
                  </a:lnTo>
                  <a:lnTo>
                    <a:pt x="1905000" y="326135"/>
                  </a:lnTo>
                  <a:lnTo>
                    <a:pt x="1981200" y="315467"/>
                  </a:lnTo>
                  <a:lnTo>
                    <a:pt x="2057400" y="310895"/>
                  </a:lnTo>
                  <a:lnTo>
                    <a:pt x="2133600" y="313943"/>
                  </a:lnTo>
                  <a:lnTo>
                    <a:pt x="2209800" y="310895"/>
                  </a:lnTo>
                  <a:lnTo>
                    <a:pt x="2286000" y="315467"/>
                  </a:lnTo>
                  <a:lnTo>
                    <a:pt x="2362200" y="316991"/>
                  </a:lnTo>
                  <a:lnTo>
                    <a:pt x="2438400" y="329183"/>
                  </a:lnTo>
                  <a:lnTo>
                    <a:pt x="2589276" y="335279"/>
                  </a:lnTo>
                  <a:lnTo>
                    <a:pt x="2665476" y="336803"/>
                  </a:lnTo>
                  <a:lnTo>
                    <a:pt x="2741676" y="350519"/>
                  </a:lnTo>
                  <a:lnTo>
                    <a:pt x="2817876" y="348995"/>
                  </a:lnTo>
                  <a:lnTo>
                    <a:pt x="2894076" y="348995"/>
                  </a:lnTo>
                  <a:lnTo>
                    <a:pt x="2970276" y="358139"/>
                  </a:lnTo>
                  <a:lnTo>
                    <a:pt x="3046476" y="348995"/>
                  </a:lnTo>
                  <a:lnTo>
                    <a:pt x="3122676" y="361187"/>
                  </a:lnTo>
                  <a:lnTo>
                    <a:pt x="3198876" y="361187"/>
                  </a:lnTo>
                  <a:lnTo>
                    <a:pt x="3275076" y="370331"/>
                  </a:lnTo>
                  <a:lnTo>
                    <a:pt x="3351276" y="361187"/>
                  </a:lnTo>
                  <a:lnTo>
                    <a:pt x="3427476" y="362711"/>
                  </a:lnTo>
                  <a:lnTo>
                    <a:pt x="3503676" y="396239"/>
                  </a:lnTo>
                  <a:lnTo>
                    <a:pt x="3579876" y="400811"/>
                  </a:lnTo>
                  <a:lnTo>
                    <a:pt x="3579876" y="80771"/>
                  </a:lnTo>
                  <a:lnTo>
                    <a:pt x="3503676" y="82295"/>
                  </a:lnTo>
                  <a:lnTo>
                    <a:pt x="3427476" y="54863"/>
                  </a:lnTo>
                  <a:lnTo>
                    <a:pt x="3351276" y="67055"/>
                  </a:lnTo>
                  <a:lnTo>
                    <a:pt x="3275076" y="85343"/>
                  </a:lnTo>
                  <a:lnTo>
                    <a:pt x="3198876" y="80771"/>
                  </a:lnTo>
                  <a:lnTo>
                    <a:pt x="3122676" y="74675"/>
                  </a:lnTo>
                  <a:lnTo>
                    <a:pt x="3046476" y="60959"/>
                  </a:lnTo>
                  <a:lnTo>
                    <a:pt x="2970276" y="67055"/>
                  </a:lnTo>
                  <a:lnTo>
                    <a:pt x="2894076" y="59435"/>
                  </a:lnTo>
                  <a:lnTo>
                    <a:pt x="2817876" y="57911"/>
                  </a:lnTo>
                  <a:lnTo>
                    <a:pt x="2741676" y="67055"/>
                  </a:lnTo>
                  <a:lnTo>
                    <a:pt x="2665476" y="50291"/>
                  </a:lnTo>
                  <a:lnTo>
                    <a:pt x="2589276" y="51815"/>
                  </a:lnTo>
                  <a:lnTo>
                    <a:pt x="2514600" y="44195"/>
                  </a:lnTo>
                  <a:lnTo>
                    <a:pt x="2438400" y="38099"/>
                  </a:lnTo>
                  <a:lnTo>
                    <a:pt x="2362200" y="28955"/>
                  </a:lnTo>
                  <a:lnTo>
                    <a:pt x="2286000" y="25907"/>
                  </a:lnTo>
                  <a:lnTo>
                    <a:pt x="2209800" y="25907"/>
                  </a:lnTo>
                  <a:lnTo>
                    <a:pt x="2133600" y="36575"/>
                  </a:lnTo>
                  <a:lnTo>
                    <a:pt x="2057400" y="39623"/>
                  </a:lnTo>
                  <a:lnTo>
                    <a:pt x="1981200" y="45719"/>
                  </a:lnTo>
                  <a:lnTo>
                    <a:pt x="1905000" y="48767"/>
                  </a:lnTo>
                  <a:lnTo>
                    <a:pt x="1828800" y="41147"/>
                  </a:lnTo>
                  <a:lnTo>
                    <a:pt x="1752600" y="19811"/>
                  </a:lnTo>
                  <a:lnTo>
                    <a:pt x="1676400" y="50291"/>
                  </a:lnTo>
                  <a:lnTo>
                    <a:pt x="1600200" y="48767"/>
                  </a:lnTo>
                  <a:lnTo>
                    <a:pt x="1524000" y="45719"/>
                  </a:lnTo>
                  <a:lnTo>
                    <a:pt x="1447800" y="41147"/>
                  </a:lnTo>
                  <a:lnTo>
                    <a:pt x="1371600" y="39623"/>
                  </a:lnTo>
                  <a:lnTo>
                    <a:pt x="1295400" y="44195"/>
                  </a:lnTo>
                  <a:lnTo>
                    <a:pt x="1219200" y="35051"/>
                  </a:lnTo>
                  <a:lnTo>
                    <a:pt x="1143000" y="35051"/>
                  </a:lnTo>
                  <a:lnTo>
                    <a:pt x="1066800" y="28955"/>
                  </a:lnTo>
                  <a:lnTo>
                    <a:pt x="990600" y="9143"/>
                  </a:lnTo>
                  <a:lnTo>
                    <a:pt x="914400" y="1219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254240" y="4671059"/>
              <a:ext cx="3580129" cy="208915"/>
            </a:xfrm>
            <a:custGeom>
              <a:avLst/>
              <a:gdLst/>
              <a:ahLst/>
              <a:cxnLst/>
              <a:rect l="l" t="t" r="r" b="b"/>
              <a:pathLst>
                <a:path w="3580129" h="208914">
                  <a:moveTo>
                    <a:pt x="990600" y="0"/>
                  </a:moveTo>
                  <a:lnTo>
                    <a:pt x="914400" y="1523"/>
                  </a:lnTo>
                  <a:lnTo>
                    <a:pt x="838200" y="0"/>
                  </a:lnTo>
                  <a:lnTo>
                    <a:pt x="762000" y="3047"/>
                  </a:lnTo>
                  <a:lnTo>
                    <a:pt x="685800" y="7619"/>
                  </a:lnTo>
                  <a:lnTo>
                    <a:pt x="609600" y="10667"/>
                  </a:lnTo>
                  <a:lnTo>
                    <a:pt x="457200" y="7619"/>
                  </a:lnTo>
                  <a:lnTo>
                    <a:pt x="381000" y="12191"/>
                  </a:lnTo>
                  <a:lnTo>
                    <a:pt x="304800" y="10667"/>
                  </a:lnTo>
                  <a:lnTo>
                    <a:pt x="228600" y="12191"/>
                  </a:lnTo>
                  <a:lnTo>
                    <a:pt x="152400" y="18287"/>
                  </a:lnTo>
                  <a:lnTo>
                    <a:pt x="0" y="24383"/>
                  </a:lnTo>
                  <a:lnTo>
                    <a:pt x="0" y="149351"/>
                  </a:lnTo>
                  <a:lnTo>
                    <a:pt x="76200" y="143256"/>
                  </a:lnTo>
                  <a:lnTo>
                    <a:pt x="152400" y="146303"/>
                  </a:lnTo>
                  <a:lnTo>
                    <a:pt x="228600" y="140207"/>
                  </a:lnTo>
                  <a:lnTo>
                    <a:pt x="304800" y="135635"/>
                  </a:lnTo>
                  <a:lnTo>
                    <a:pt x="381000" y="138683"/>
                  </a:lnTo>
                  <a:lnTo>
                    <a:pt x="457200" y="132587"/>
                  </a:lnTo>
                  <a:lnTo>
                    <a:pt x="533400" y="135635"/>
                  </a:lnTo>
                  <a:lnTo>
                    <a:pt x="609600" y="137159"/>
                  </a:lnTo>
                  <a:lnTo>
                    <a:pt x="685800" y="132587"/>
                  </a:lnTo>
                  <a:lnTo>
                    <a:pt x="762000" y="124967"/>
                  </a:lnTo>
                  <a:lnTo>
                    <a:pt x="838200" y="129539"/>
                  </a:lnTo>
                  <a:lnTo>
                    <a:pt x="914400" y="135635"/>
                  </a:lnTo>
                  <a:lnTo>
                    <a:pt x="990600" y="134112"/>
                  </a:lnTo>
                  <a:lnTo>
                    <a:pt x="1066800" y="153923"/>
                  </a:lnTo>
                  <a:lnTo>
                    <a:pt x="1143000" y="158495"/>
                  </a:lnTo>
                  <a:lnTo>
                    <a:pt x="1219200" y="158495"/>
                  </a:lnTo>
                  <a:lnTo>
                    <a:pt x="1295400" y="167639"/>
                  </a:lnTo>
                  <a:lnTo>
                    <a:pt x="1371600" y="164591"/>
                  </a:lnTo>
                  <a:lnTo>
                    <a:pt x="1447800" y="166115"/>
                  </a:lnTo>
                  <a:lnTo>
                    <a:pt x="1524000" y="169163"/>
                  </a:lnTo>
                  <a:lnTo>
                    <a:pt x="1600200" y="173735"/>
                  </a:lnTo>
                  <a:lnTo>
                    <a:pt x="1676400" y="175259"/>
                  </a:lnTo>
                  <a:lnTo>
                    <a:pt x="1752600" y="144779"/>
                  </a:lnTo>
                  <a:lnTo>
                    <a:pt x="1828800" y="166115"/>
                  </a:lnTo>
                  <a:lnTo>
                    <a:pt x="1905000" y="173735"/>
                  </a:lnTo>
                  <a:lnTo>
                    <a:pt x="2133600" y="160019"/>
                  </a:lnTo>
                  <a:lnTo>
                    <a:pt x="2209800" y="149351"/>
                  </a:lnTo>
                  <a:lnTo>
                    <a:pt x="2286000" y="149351"/>
                  </a:lnTo>
                  <a:lnTo>
                    <a:pt x="2362200" y="153923"/>
                  </a:lnTo>
                  <a:lnTo>
                    <a:pt x="2438400" y="163067"/>
                  </a:lnTo>
                  <a:lnTo>
                    <a:pt x="2514600" y="167639"/>
                  </a:lnTo>
                  <a:lnTo>
                    <a:pt x="2589276" y="176783"/>
                  </a:lnTo>
                  <a:lnTo>
                    <a:pt x="2665476" y="175259"/>
                  </a:lnTo>
                  <a:lnTo>
                    <a:pt x="2741676" y="190500"/>
                  </a:lnTo>
                  <a:lnTo>
                    <a:pt x="2817876" y="181356"/>
                  </a:lnTo>
                  <a:lnTo>
                    <a:pt x="2894076" y="184403"/>
                  </a:lnTo>
                  <a:lnTo>
                    <a:pt x="2970276" y="190500"/>
                  </a:lnTo>
                  <a:lnTo>
                    <a:pt x="3046476" y="185927"/>
                  </a:lnTo>
                  <a:lnTo>
                    <a:pt x="3122676" y="198119"/>
                  </a:lnTo>
                  <a:lnTo>
                    <a:pt x="3198876" y="205739"/>
                  </a:lnTo>
                  <a:lnTo>
                    <a:pt x="3275076" y="208787"/>
                  </a:lnTo>
                  <a:lnTo>
                    <a:pt x="3351276" y="190500"/>
                  </a:lnTo>
                  <a:lnTo>
                    <a:pt x="3427476" y="178307"/>
                  </a:lnTo>
                  <a:lnTo>
                    <a:pt x="3503676" y="207263"/>
                  </a:lnTo>
                  <a:lnTo>
                    <a:pt x="3579876" y="205739"/>
                  </a:lnTo>
                  <a:lnTo>
                    <a:pt x="3579876" y="60959"/>
                  </a:lnTo>
                  <a:lnTo>
                    <a:pt x="3503676" y="59435"/>
                  </a:lnTo>
                  <a:lnTo>
                    <a:pt x="3427476" y="35051"/>
                  </a:lnTo>
                  <a:lnTo>
                    <a:pt x="3351276" y="36575"/>
                  </a:lnTo>
                  <a:lnTo>
                    <a:pt x="3275076" y="62483"/>
                  </a:lnTo>
                  <a:lnTo>
                    <a:pt x="3198876" y="59435"/>
                  </a:lnTo>
                  <a:lnTo>
                    <a:pt x="3122676" y="50291"/>
                  </a:lnTo>
                  <a:lnTo>
                    <a:pt x="3046476" y="39623"/>
                  </a:lnTo>
                  <a:lnTo>
                    <a:pt x="2970276" y="39623"/>
                  </a:lnTo>
                  <a:lnTo>
                    <a:pt x="2894076" y="35051"/>
                  </a:lnTo>
                  <a:lnTo>
                    <a:pt x="2817876" y="36575"/>
                  </a:lnTo>
                  <a:lnTo>
                    <a:pt x="2741676" y="41147"/>
                  </a:lnTo>
                  <a:lnTo>
                    <a:pt x="2665476" y="24383"/>
                  </a:lnTo>
                  <a:lnTo>
                    <a:pt x="2589276" y="25907"/>
                  </a:lnTo>
                  <a:lnTo>
                    <a:pt x="2514600" y="22859"/>
                  </a:lnTo>
                  <a:lnTo>
                    <a:pt x="2438400" y="15239"/>
                  </a:lnTo>
                  <a:lnTo>
                    <a:pt x="2362200" y="10667"/>
                  </a:lnTo>
                  <a:lnTo>
                    <a:pt x="2286000" y="9143"/>
                  </a:lnTo>
                  <a:lnTo>
                    <a:pt x="2209800" y="4571"/>
                  </a:lnTo>
                  <a:lnTo>
                    <a:pt x="2057400" y="19812"/>
                  </a:lnTo>
                  <a:lnTo>
                    <a:pt x="1981200" y="22859"/>
                  </a:lnTo>
                  <a:lnTo>
                    <a:pt x="1905000" y="28956"/>
                  </a:lnTo>
                  <a:lnTo>
                    <a:pt x="1828800" y="28956"/>
                  </a:lnTo>
                  <a:lnTo>
                    <a:pt x="1752600" y="4571"/>
                  </a:lnTo>
                  <a:lnTo>
                    <a:pt x="1676400" y="30479"/>
                  </a:lnTo>
                  <a:lnTo>
                    <a:pt x="1600200" y="28956"/>
                  </a:lnTo>
                  <a:lnTo>
                    <a:pt x="1524000" y="30479"/>
                  </a:lnTo>
                  <a:lnTo>
                    <a:pt x="1447800" y="30479"/>
                  </a:lnTo>
                  <a:lnTo>
                    <a:pt x="1371600" y="28956"/>
                  </a:lnTo>
                  <a:lnTo>
                    <a:pt x="1295400" y="33527"/>
                  </a:lnTo>
                  <a:lnTo>
                    <a:pt x="1219200" y="22859"/>
                  </a:lnTo>
                  <a:lnTo>
                    <a:pt x="1143000" y="24383"/>
                  </a:lnTo>
                  <a:lnTo>
                    <a:pt x="1066800" y="21335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254240" y="4536947"/>
              <a:ext cx="3580129" cy="196850"/>
            </a:xfrm>
            <a:custGeom>
              <a:avLst/>
              <a:gdLst/>
              <a:ahLst/>
              <a:cxnLst/>
              <a:rect l="l" t="t" r="r" b="b"/>
              <a:pathLst>
                <a:path w="3580129" h="196850">
                  <a:moveTo>
                    <a:pt x="990600" y="0"/>
                  </a:moveTo>
                  <a:lnTo>
                    <a:pt x="914400" y="7619"/>
                  </a:lnTo>
                  <a:lnTo>
                    <a:pt x="838200" y="4571"/>
                  </a:lnTo>
                  <a:lnTo>
                    <a:pt x="762000" y="7619"/>
                  </a:lnTo>
                  <a:lnTo>
                    <a:pt x="685800" y="9143"/>
                  </a:lnTo>
                  <a:lnTo>
                    <a:pt x="609600" y="7619"/>
                  </a:lnTo>
                  <a:lnTo>
                    <a:pt x="533400" y="9143"/>
                  </a:lnTo>
                  <a:lnTo>
                    <a:pt x="457200" y="7619"/>
                  </a:lnTo>
                  <a:lnTo>
                    <a:pt x="381000" y="9143"/>
                  </a:lnTo>
                  <a:lnTo>
                    <a:pt x="304800" y="7619"/>
                  </a:lnTo>
                  <a:lnTo>
                    <a:pt x="228600" y="7619"/>
                  </a:lnTo>
                  <a:lnTo>
                    <a:pt x="152400" y="3047"/>
                  </a:lnTo>
                  <a:lnTo>
                    <a:pt x="76200" y="3047"/>
                  </a:lnTo>
                  <a:lnTo>
                    <a:pt x="0" y="7619"/>
                  </a:lnTo>
                  <a:lnTo>
                    <a:pt x="0" y="158495"/>
                  </a:lnTo>
                  <a:lnTo>
                    <a:pt x="152400" y="152400"/>
                  </a:lnTo>
                  <a:lnTo>
                    <a:pt x="228600" y="146303"/>
                  </a:lnTo>
                  <a:lnTo>
                    <a:pt x="304800" y="144779"/>
                  </a:lnTo>
                  <a:lnTo>
                    <a:pt x="381000" y="146303"/>
                  </a:lnTo>
                  <a:lnTo>
                    <a:pt x="457200" y="141731"/>
                  </a:lnTo>
                  <a:lnTo>
                    <a:pt x="609600" y="144779"/>
                  </a:lnTo>
                  <a:lnTo>
                    <a:pt x="685800" y="141731"/>
                  </a:lnTo>
                  <a:lnTo>
                    <a:pt x="762000" y="137159"/>
                  </a:lnTo>
                  <a:lnTo>
                    <a:pt x="838200" y="134112"/>
                  </a:lnTo>
                  <a:lnTo>
                    <a:pt x="914400" y="135635"/>
                  </a:lnTo>
                  <a:lnTo>
                    <a:pt x="990600" y="134112"/>
                  </a:lnTo>
                  <a:lnTo>
                    <a:pt x="1066800" y="155447"/>
                  </a:lnTo>
                  <a:lnTo>
                    <a:pt x="1143000" y="158495"/>
                  </a:lnTo>
                  <a:lnTo>
                    <a:pt x="1219200" y="156971"/>
                  </a:lnTo>
                  <a:lnTo>
                    <a:pt x="1295400" y="167639"/>
                  </a:lnTo>
                  <a:lnTo>
                    <a:pt x="1371600" y="163068"/>
                  </a:lnTo>
                  <a:lnTo>
                    <a:pt x="1447800" y="164591"/>
                  </a:lnTo>
                  <a:lnTo>
                    <a:pt x="1524000" y="164591"/>
                  </a:lnTo>
                  <a:lnTo>
                    <a:pt x="1600200" y="163068"/>
                  </a:lnTo>
                  <a:lnTo>
                    <a:pt x="1676400" y="164591"/>
                  </a:lnTo>
                  <a:lnTo>
                    <a:pt x="1752600" y="138683"/>
                  </a:lnTo>
                  <a:lnTo>
                    <a:pt x="1828800" y="163068"/>
                  </a:lnTo>
                  <a:lnTo>
                    <a:pt x="1905000" y="163068"/>
                  </a:lnTo>
                  <a:lnTo>
                    <a:pt x="1981200" y="156971"/>
                  </a:lnTo>
                  <a:lnTo>
                    <a:pt x="2057400" y="153924"/>
                  </a:lnTo>
                  <a:lnTo>
                    <a:pt x="2209800" y="138683"/>
                  </a:lnTo>
                  <a:lnTo>
                    <a:pt x="2286000" y="143256"/>
                  </a:lnTo>
                  <a:lnTo>
                    <a:pt x="2362200" y="144779"/>
                  </a:lnTo>
                  <a:lnTo>
                    <a:pt x="2438400" y="149351"/>
                  </a:lnTo>
                  <a:lnTo>
                    <a:pt x="2514600" y="156971"/>
                  </a:lnTo>
                  <a:lnTo>
                    <a:pt x="2589276" y="160019"/>
                  </a:lnTo>
                  <a:lnTo>
                    <a:pt x="2665476" y="158495"/>
                  </a:lnTo>
                  <a:lnTo>
                    <a:pt x="2741676" y="175259"/>
                  </a:lnTo>
                  <a:lnTo>
                    <a:pt x="2817876" y="170687"/>
                  </a:lnTo>
                  <a:lnTo>
                    <a:pt x="2894076" y="169163"/>
                  </a:lnTo>
                  <a:lnTo>
                    <a:pt x="2970276" y="173735"/>
                  </a:lnTo>
                  <a:lnTo>
                    <a:pt x="3046476" y="173735"/>
                  </a:lnTo>
                  <a:lnTo>
                    <a:pt x="3122676" y="184403"/>
                  </a:lnTo>
                  <a:lnTo>
                    <a:pt x="3198876" y="193547"/>
                  </a:lnTo>
                  <a:lnTo>
                    <a:pt x="3275076" y="196595"/>
                  </a:lnTo>
                  <a:lnTo>
                    <a:pt x="3351276" y="170687"/>
                  </a:lnTo>
                  <a:lnTo>
                    <a:pt x="3427476" y="169163"/>
                  </a:lnTo>
                  <a:lnTo>
                    <a:pt x="3503676" y="193547"/>
                  </a:lnTo>
                  <a:lnTo>
                    <a:pt x="3579876" y="195071"/>
                  </a:lnTo>
                  <a:lnTo>
                    <a:pt x="3579876" y="28956"/>
                  </a:lnTo>
                  <a:lnTo>
                    <a:pt x="3503676" y="38100"/>
                  </a:lnTo>
                  <a:lnTo>
                    <a:pt x="3427476" y="33527"/>
                  </a:lnTo>
                  <a:lnTo>
                    <a:pt x="3351276" y="39624"/>
                  </a:lnTo>
                  <a:lnTo>
                    <a:pt x="3275076" y="65531"/>
                  </a:lnTo>
                  <a:lnTo>
                    <a:pt x="3198876" y="64007"/>
                  </a:lnTo>
                  <a:lnTo>
                    <a:pt x="3122676" y="60959"/>
                  </a:lnTo>
                  <a:lnTo>
                    <a:pt x="3046476" y="54863"/>
                  </a:lnTo>
                  <a:lnTo>
                    <a:pt x="2970276" y="59435"/>
                  </a:lnTo>
                  <a:lnTo>
                    <a:pt x="2817876" y="53339"/>
                  </a:lnTo>
                  <a:lnTo>
                    <a:pt x="2741676" y="59435"/>
                  </a:lnTo>
                  <a:lnTo>
                    <a:pt x="2665476" y="45719"/>
                  </a:lnTo>
                  <a:lnTo>
                    <a:pt x="2589276" y="48768"/>
                  </a:lnTo>
                  <a:lnTo>
                    <a:pt x="2514600" y="39624"/>
                  </a:lnTo>
                  <a:lnTo>
                    <a:pt x="2438400" y="35051"/>
                  </a:lnTo>
                  <a:lnTo>
                    <a:pt x="2362200" y="28956"/>
                  </a:lnTo>
                  <a:lnTo>
                    <a:pt x="2286000" y="28956"/>
                  </a:lnTo>
                  <a:lnTo>
                    <a:pt x="2209800" y="24383"/>
                  </a:lnTo>
                  <a:lnTo>
                    <a:pt x="2133600" y="33527"/>
                  </a:lnTo>
                  <a:lnTo>
                    <a:pt x="2057400" y="38100"/>
                  </a:lnTo>
                  <a:lnTo>
                    <a:pt x="1981200" y="44195"/>
                  </a:lnTo>
                  <a:lnTo>
                    <a:pt x="1905000" y="51815"/>
                  </a:lnTo>
                  <a:lnTo>
                    <a:pt x="1828800" y="50291"/>
                  </a:lnTo>
                  <a:lnTo>
                    <a:pt x="1752600" y="28956"/>
                  </a:lnTo>
                  <a:lnTo>
                    <a:pt x="1676400" y="30479"/>
                  </a:lnTo>
                  <a:lnTo>
                    <a:pt x="1600200" y="28956"/>
                  </a:lnTo>
                  <a:lnTo>
                    <a:pt x="1524000" y="30479"/>
                  </a:lnTo>
                  <a:lnTo>
                    <a:pt x="1371600" y="27431"/>
                  </a:lnTo>
                  <a:lnTo>
                    <a:pt x="1295400" y="30479"/>
                  </a:lnTo>
                  <a:lnTo>
                    <a:pt x="1219200" y="24383"/>
                  </a:lnTo>
                  <a:lnTo>
                    <a:pt x="1143000" y="27431"/>
                  </a:lnTo>
                  <a:lnTo>
                    <a:pt x="1066800" y="22859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254240" y="4475987"/>
              <a:ext cx="3580129" cy="127000"/>
            </a:xfrm>
            <a:custGeom>
              <a:avLst/>
              <a:gdLst/>
              <a:ahLst/>
              <a:cxnLst/>
              <a:rect l="l" t="t" r="r" b="b"/>
              <a:pathLst>
                <a:path w="3580129" h="127000">
                  <a:moveTo>
                    <a:pt x="3579876" y="0"/>
                  </a:moveTo>
                  <a:lnTo>
                    <a:pt x="3503676" y="6095"/>
                  </a:lnTo>
                  <a:lnTo>
                    <a:pt x="3427476" y="0"/>
                  </a:lnTo>
                  <a:lnTo>
                    <a:pt x="3351276" y="0"/>
                  </a:lnTo>
                  <a:lnTo>
                    <a:pt x="3275076" y="27431"/>
                  </a:lnTo>
                  <a:lnTo>
                    <a:pt x="1371600" y="27431"/>
                  </a:lnTo>
                  <a:lnTo>
                    <a:pt x="1295400" y="30480"/>
                  </a:lnTo>
                  <a:lnTo>
                    <a:pt x="1219200" y="22860"/>
                  </a:lnTo>
                  <a:lnTo>
                    <a:pt x="1143000" y="27431"/>
                  </a:lnTo>
                  <a:lnTo>
                    <a:pt x="1066800" y="27431"/>
                  </a:lnTo>
                  <a:lnTo>
                    <a:pt x="990600" y="21336"/>
                  </a:lnTo>
                  <a:lnTo>
                    <a:pt x="914400" y="27431"/>
                  </a:lnTo>
                  <a:lnTo>
                    <a:pt x="0" y="27431"/>
                  </a:lnTo>
                  <a:lnTo>
                    <a:pt x="0" y="68580"/>
                  </a:lnTo>
                  <a:lnTo>
                    <a:pt x="76200" y="64007"/>
                  </a:lnTo>
                  <a:lnTo>
                    <a:pt x="152400" y="64007"/>
                  </a:lnTo>
                  <a:lnTo>
                    <a:pt x="228600" y="68580"/>
                  </a:lnTo>
                  <a:lnTo>
                    <a:pt x="304800" y="68580"/>
                  </a:lnTo>
                  <a:lnTo>
                    <a:pt x="381000" y="70104"/>
                  </a:lnTo>
                  <a:lnTo>
                    <a:pt x="457200" y="68580"/>
                  </a:lnTo>
                  <a:lnTo>
                    <a:pt x="533400" y="70104"/>
                  </a:lnTo>
                  <a:lnTo>
                    <a:pt x="609600" y="68580"/>
                  </a:lnTo>
                  <a:lnTo>
                    <a:pt x="685800" y="70104"/>
                  </a:lnTo>
                  <a:lnTo>
                    <a:pt x="762000" y="68580"/>
                  </a:lnTo>
                  <a:lnTo>
                    <a:pt x="838200" y="65531"/>
                  </a:lnTo>
                  <a:lnTo>
                    <a:pt x="914400" y="68580"/>
                  </a:lnTo>
                  <a:lnTo>
                    <a:pt x="990600" y="60960"/>
                  </a:lnTo>
                  <a:lnTo>
                    <a:pt x="1066800" y="83819"/>
                  </a:lnTo>
                  <a:lnTo>
                    <a:pt x="1143000" y="88392"/>
                  </a:lnTo>
                  <a:lnTo>
                    <a:pt x="1219200" y="85343"/>
                  </a:lnTo>
                  <a:lnTo>
                    <a:pt x="1295400" y="91439"/>
                  </a:lnTo>
                  <a:lnTo>
                    <a:pt x="1371600" y="88392"/>
                  </a:lnTo>
                  <a:lnTo>
                    <a:pt x="1524000" y="91439"/>
                  </a:lnTo>
                  <a:lnTo>
                    <a:pt x="1600200" y="89916"/>
                  </a:lnTo>
                  <a:lnTo>
                    <a:pt x="1676400" y="91439"/>
                  </a:lnTo>
                  <a:lnTo>
                    <a:pt x="1752600" y="89916"/>
                  </a:lnTo>
                  <a:lnTo>
                    <a:pt x="1828800" y="111251"/>
                  </a:lnTo>
                  <a:lnTo>
                    <a:pt x="1905000" y="112775"/>
                  </a:lnTo>
                  <a:lnTo>
                    <a:pt x="1981200" y="105156"/>
                  </a:lnTo>
                  <a:lnTo>
                    <a:pt x="2057400" y="99060"/>
                  </a:lnTo>
                  <a:lnTo>
                    <a:pt x="2133600" y="94487"/>
                  </a:lnTo>
                  <a:lnTo>
                    <a:pt x="2209800" y="85343"/>
                  </a:lnTo>
                  <a:lnTo>
                    <a:pt x="2286000" y="89916"/>
                  </a:lnTo>
                  <a:lnTo>
                    <a:pt x="2362200" y="89916"/>
                  </a:lnTo>
                  <a:lnTo>
                    <a:pt x="2438400" y="96012"/>
                  </a:lnTo>
                  <a:lnTo>
                    <a:pt x="2514600" y="100584"/>
                  </a:lnTo>
                  <a:lnTo>
                    <a:pt x="2589276" y="109728"/>
                  </a:lnTo>
                  <a:lnTo>
                    <a:pt x="2665476" y="106680"/>
                  </a:lnTo>
                  <a:lnTo>
                    <a:pt x="2741676" y="120395"/>
                  </a:lnTo>
                  <a:lnTo>
                    <a:pt x="2817876" y="114300"/>
                  </a:lnTo>
                  <a:lnTo>
                    <a:pt x="2970276" y="120395"/>
                  </a:lnTo>
                  <a:lnTo>
                    <a:pt x="3046476" y="115824"/>
                  </a:lnTo>
                  <a:lnTo>
                    <a:pt x="3122676" y="121919"/>
                  </a:lnTo>
                  <a:lnTo>
                    <a:pt x="3198876" y="124968"/>
                  </a:lnTo>
                  <a:lnTo>
                    <a:pt x="3275076" y="126492"/>
                  </a:lnTo>
                  <a:lnTo>
                    <a:pt x="3351276" y="100584"/>
                  </a:lnTo>
                  <a:lnTo>
                    <a:pt x="3427476" y="94487"/>
                  </a:lnTo>
                  <a:lnTo>
                    <a:pt x="3503676" y="99060"/>
                  </a:lnTo>
                  <a:lnTo>
                    <a:pt x="3579876" y="89916"/>
                  </a:lnTo>
                  <a:lnTo>
                    <a:pt x="3579876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254240" y="5940551"/>
              <a:ext cx="3656329" cy="41275"/>
            </a:xfrm>
            <a:custGeom>
              <a:avLst/>
              <a:gdLst/>
              <a:ahLst/>
              <a:cxnLst/>
              <a:rect l="l" t="t" r="r" b="b"/>
              <a:pathLst>
                <a:path w="3656329" h="41275">
                  <a:moveTo>
                    <a:pt x="0" y="0"/>
                  </a:moveTo>
                  <a:lnTo>
                    <a:pt x="3656076" y="0"/>
                  </a:lnTo>
                </a:path>
                <a:path w="3656329" h="41275">
                  <a:moveTo>
                    <a:pt x="0" y="0"/>
                  </a:moveTo>
                  <a:lnTo>
                    <a:pt x="0" y="41148"/>
                  </a:lnTo>
                </a:path>
                <a:path w="3656329" h="41275">
                  <a:moveTo>
                    <a:pt x="914400" y="0"/>
                  </a:moveTo>
                  <a:lnTo>
                    <a:pt x="914400" y="41148"/>
                  </a:lnTo>
                </a:path>
                <a:path w="3656329" h="41275">
                  <a:moveTo>
                    <a:pt x="1828800" y="0"/>
                  </a:moveTo>
                  <a:lnTo>
                    <a:pt x="1828800" y="41148"/>
                  </a:lnTo>
                </a:path>
                <a:path w="3656329" h="41275">
                  <a:moveTo>
                    <a:pt x="2741676" y="0"/>
                  </a:moveTo>
                  <a:lnTo>
                    <a:pt x="2741676" y="41148"/>
                  </a:lnTo>
                </a:path>
                <a:path w="3656329" h="41275">
                  <a:moveTo>
                    <a:pt x="3656076" y="0"/>
                  </a:moveTo>
                  <a:lnTo>
                    <a:pt x="3656076" y="41148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31190" y="1786265"/>
            <a:ext cx="4552067" cy="1544625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7126858" y="6004052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040878" y="6004052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2021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868789" y="6004052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782934" y="6004052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333233" y="4547361"/>
            <a:ext cx="96011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Blok</a:t>
            </a:r>
            <a:r>
              <a:rPr dirty="0" sz="9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eurosceptyczny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162033" y="4451350"/>
            <a:ext cx="192405" cy="39179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R="83185">
              <a:lnSpc>
                <a:spcPct val="70000"/>
              </a:lnSpc>
              <a:spcBef>
                <a:spcPts val="425"/>
              </a:spcBef>
            </a:pP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NI</a:t>
            </a:r>
            <a:r>
              <a:rPr dirty="0" sz="9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1045"/>
              </a:lnSpc>
            </a:pP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ECR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331329" y="5028691"/>
            <a:ext cx="9213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Centroprawicowy mainstream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160509" y="5028691"/>
            <a:ext cx="2063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EPP</a:t>
            </a:r>
            <a:r>
              <a:rPr dirty="0" sz="10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955023" y="5402275"/>
            <a:ext cx="526415" cy="77914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205104" marR="5080">
              <a:lnSpc>
                <a:spcPct val="132800"/>
              </a:lnSpc>
              <a:spcBef>
                <a:spcPts val="45"/>
              </a:spcBef>
            </a:pPr>
            <a:r>
              <a:rPr dirty="0" sz="900" spc="-20">
                <a:solidFill>
                  <a:srgbClr val="FFFFFF"/>
                </a:solidFill>
                <a:latin typeface="Calibri"/>
                <a:cs typeface="Calibri"/>
              </a:rPr>
              <a:t>Zieloni</a:t>
            </a:r>
            <a:r>
              <a:rPr dirty="0" sz="9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S&amp;D</a:t>
            </a:r>
            <a:r>
              <a:rPr dirty="0" sz="900" spc="5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r>
              <a:rPr dirty="0" sz="1000" spc="-20"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893941" y="4568697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25%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887591" y="5056073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40%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887591" y="5603240"/>
            <a:ext cx="9747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43230" algn="l"/>
              </a:tabLst>
            </a:pPr>
            <a:r>
              <a:rPr dirty="0" sz="1000" spc="-25">
                <a:latin typeface="Calibri"/>
                <a:cs typeface="Calibri"/>
              </a:rPr>
              <a:t>34%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Blok</a:t>
            </a:r>
            <a:r>
              <a:rPr dirty="0" sz="9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lewicy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970386" y="4579111"/>
            <a:ext cx="2571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Calibri"/>
                <a:cs typeface="Calibri"/>
              </a:rPr>
              <a:t>31%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970386" y="5046345"/>
            <a:ext cx="2571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Calibri"/>
                <a:cs typeface="Calibri"/>
              </a:rPr>
              <a:t>37%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0970386" y="5619089"/>
            <a:ext cx="2571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Calibri"/>
                <a:cs typeface="Calibri"/>
              </a:rPr>
              <a:t>32%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4.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600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C00000"/>
                </a:solidFill>
              </a:rPr>
              <a:t>Populistyczny</a:t>
            </a:r>
            <a:r>
              <a:rPr dirty="0" spc="35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zwrot</a:t>
            </a:r>
            <a:r>
              <a:rPr dirty="0" spc="35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w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polityce</a:t>
            </a:r>
            <a:r>
              <a:rPr dirty="0" spc="25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krajów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 spc="-10">
                <a:solidFill>
                  <a:srgbClr val="C00000"/>
                </a:solidFill>
              </a:rPr>
              <a:t>demokratycznych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20">
                <a:solidFill>
                  <a:srgbClr val="000000"/>
                </a:solidFill>
              </a:rPr>
              <a:t>D.Trump</a:t>
            </a:r>
            <a:r>
              <a:rPr dirty="0" sz="1400" spc="40">
                <a:solidFill>
                  <a:srgbClr val="000000"/>
                </a:solidFill>
              </a:rPr>
              <a:t> </a:t>
            </a:r>
            <a:r>
              <a:rPr dirty="0" sz="1400" spc="50">
                <a:solidFill>
                  <a:srgbClr val="000000"/>
                </a:solidFill>
              </a:rPr>
              <a:t>ponownie</a:t>
            </a:r>
            <a:r>
              <a:rPr dirty="0" sz="1400" spc="45">
                <a:solidFill>
                  <a:srgbClr val="000000"/>
                </a:solidFill>
              </a:rPr>
              <a:t> </a:t>
            </a:r>
            <a:r>
              <a:rPr dirty="0" sz="1400" spc="60">
                <a:solidFill>
                  <a:srgbClr val="000000"/>
                </a:solidFill>
              </a:rPr>
              <a:t>będzie</a:t>
            </a:r>
            <a:r>
              <a:rPr dirty="0" sz="1400" spc="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kandydatem</a:t>
            </a:r>
            <a:r>
              <a:rPr dirty="0" sz="1400" spc="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Republikanów</a:t>
            </a:r>
            <a:r>
              <a:rPr dirty="0" sz="1400" spc="2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w</a:t>
            </a:r>
            <a:r>
              <a:rPr dirty="0" sz="1400" spc="7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wyborach</a:t>
            </a:r>
            <a:r>
              <a:rPr dirty="0" sz="1400" spc="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prezydenckich</a:t>
            </a:r>
            <a:r>
              <a:rPr dirty="0" sz="1400" spc="-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i</a:t>
            </a:r>
            <a:r>
              <a:rPr dirty="0" sz="1400" spc="7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ma</a:t>
            </a:r>
            <a:r>
              <a:rPr dirty="0" sz="1400" spc="65">
                <a:solidFill>
                  <a:srgbClr val="000000"/>
                </a:solidFill>
              </a:rPr>
              <a:t> </a:t>
            </a:r>
            <a:r>
              <a:rPr dirty="0" sz="1400" spc="50">
                <a:solidFill>
                  <a:srgbClr val="000000"/>
                </a:solidFill>
              </a:rPr>
              <a:t>duże</a:t>
            </a:r>
            <a:r>
              <a:rPr dirty="0" sz="1400" spc="1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szanse</a:t>
            </a:r>
            <a:r>
              <a:rPr dirty="0" sz="1400" spc="4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wygrać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499973" y="6480149"/>
            <a:ext cx="441388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Źródła:</a:t>
            </a:r>
            <a:r>
              <a:rPr dirty="0" sz="750" spc="190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https://www.270towin.com/</a:t>
            </a:r>
            <a:r>
              <a:rPr dirty="0" sz="750" spc="13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oraz</a:t>
            </a:r>
            <a:r>
              <a:rPr dirty="0" sz="750" spc="225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https://www.realclearpolling.com/latest-polls/state-president-election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708647" y="1175003"/>
            <a:ext cx="5003800" cy="5096510"/>
          </a:xfrm>
          <a:custGeom>
            <a:avLst/>
            <a:gdLst/>
            <a:ahLst/>
            <a:cxnLst/>
            <a:rect l="l" t="t" r="r" b="b"/>
            <a:pathLst>
              <a:path w="5003800" h="5096510">
                <a:moveTo>
                  <a:pt x="0" y="5096256"/>
                </a:moveTo>
                <a:lnTo>
                  <a:pt x="5003292" y="5096256"/>
                </a:lnTo>
                <a:lnTo>
                  <a:pt x="500329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116821" y="3628923"/>
            <a:ext cx="18859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-45" b="1" i="1">
                <a:solidFill>
                  <a:srgbClr val="0D0D0D"/>
                </a:solidFill>
                <a:latin typeface="Calibri"/>
                <a:cs typeface="Calibri"/>
              </a:rPr>
              <a:t>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08050" y="1238625"/>
            <a:ext cx="5336540" cy="235267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775"/>
              </a:spcBef>
            </a:pP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Najważniejsze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wybory</a:t>
            </a:r>
            <a:r>
              <a:rPr dirty="0" sz="1100" spc="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2024</a:t>
            </a:r>
            <a:r>
              <a:rPr dirty="0" sz="1100" spc="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r.</a:t>
            </a:r>
            <a:endParaRPr sz="1100">
              <a:latin typeface="Calibri"/>
              <a:cs typeface="Calibri"/>
            </a:endParaRPr>
          </a:p>
          <a:p>
            <a:pPr algn="just" marL="38100" marR="30480">
              <a:lnSpc>
                <a:spcPct val="100000"/>
              </a:lnSpc>
              <a:spcBef>
                <a:spcPts val="605"/>
              </a:spcBef>
            </a:pPr>
            <a:r>
              <a:rPr dirty="0" sz="1000">
                <a:latin typeface="Calibri"/>
                <a:cs typeface="Calibri"/>
              </a:rPr>
              <a:t>Jesienią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2024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walce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prezydenturę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zetrą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prawdopodobnie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J.Biden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D.Trump.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tej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chwili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sondaże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pokazują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umiarkowaną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przewagę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ostatniego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kraju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czterech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sześciu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kluczowych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stanów.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wyborów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pozostało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osiem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miesięcy,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nie</a:t>
            </a:r>
            <a:r>
              <a:rPr dirty="0" sz="1000">
                <a:latin typeface="Calibri"/>
                <a:cs typeface="Calibri"/>
              </a:rPr>
              <a:t> jest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przesądzony.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Spodziewamy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kampanii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wyborczej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wysokim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dramatyzmu,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małej </a:t>
            </a:r>
            <a:r>
              <a:rPr dirty="0" sz="1000">
                <a:latin typeface="Calibri"/>
                <a:cs typeface="Calibri"/>
              </a:rPr>
              <a:t>wartości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informacyjnej,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zwłaszcza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przeciwko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D.Trumpowi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toczy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6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procesów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sądowych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(łącznie </a:t>
            </a:r>
            <a:r>
              <a:rPr dirty="0" sz="1000">
                <a:latin typeface="Calibri"/>
                <a:cs typeface="Calibri"/>
              </a:rPr>
              <a:t>91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zarzutów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karnych)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dodatkowo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sądy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stanowe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rozpatrywać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ogóle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startować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wyborach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swój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zamieszkach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6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stycznia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2021.</a:t>
            </a:r>
            <a:r>
              <a:rPr dirty="0" baseline="25641" sz="975">
                <a:latin typeface="Calibri"/>
                <a:cs typeface="Calibri"/>
              </a:rPr>
              <a:t>1</a:t>
            </a:r>
            <a:r>
              <a:rPr dirty="0" baseline="25641" sz="975" spc="97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Wątpliwe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procesy </a:t>
            </a:r>
            <a:r>
              <a:rPr dirty="0" sz="1000">
                <a:latin typeface="Calibri"/>
                <a:cs typeface="Calibri"/>
              </a:rPr>
              <a:t>te przeszkodziły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kandydowaniu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 mogą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przysporzyć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zwolenników.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J.Biden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 </a:t>
            </a:r>
            <a:r>
              <a:rPr dirty="0" sz="1000" spc="-25">
                <a:latin typeface="Calibri"/>
                <a:cs typeface="Calibri"/>
              </a:rPr>
              <a:t>zaś</a:t>
            </a:r>
            <a:r>
              <a:rPr dirty="0" sz="1000">
                <a:latin typeface="Calibri"/>
                <a:cs typeface="Calibri"/>
              </a:rPr>
              <a:t> zmagał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zarzutami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dopuszczenie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inflacji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zbyt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zaawansowany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wiek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(81</a:t>
            </a:r>
            <a:r>
              <a:rPr dirty="0" sz="1000">
                <a:latin typeface="Calibri"/>
                <a:cs typeface="Calibri"/>
              </a:rPr>
              <a:t> lat)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prezydenturę,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D.Trump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najmłodszych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kandydatów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należy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(77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lat).</a:t>
            </a:r>
            <a:endParaRPr sz="10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60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Co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jeśli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wygra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D.Trump?</a:t>
            </a:r>
            <a:endParaRPr sz="11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605"/>
              </a:spcBef>
            </a:pPr>
            <a:r>
              <a:rPr dirty="0" sz="1000">
                <a:latin typeface="Calibri"/>
                <a:cs typeface="Calibri"/>
              </a:rPr>
              <a:t>Podczas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swojej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pierwszej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kadencji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D.Trump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okazał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skuteczny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czterech</a:t>
            </a:r>
            <a:r>
              <a:rPr dirty="0" sz="1000" spc="-10">
                <a:latin typeface="Calibri"/>
                <a:cs typeface="Calibri"/>
              </a:rPr>
              <a:t> sprawach: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7250" y="3604082"/>
            <a:ext cx="5450840" cy="2388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15595" indent="-2266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15595" algn="l"/>
              </a:tabLst>
            </a:pPr>
            <a:r>
              <a:rPr dirty="0" sz="1000" b="1">
                <a:latin typeface="Calibri"/>
                <a:cs typeface="Calibri"/>
              </a:rPr>
              <a:t>zaostrzeniu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konfliktów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handlowych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Chinami,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(cła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i</a:t>
            </a:r>
            <a:endParaRPr sz="1000">
              <a:latin typeface="Calibri"/>
              <a:cs typeface="Calibri"/>
            </a:endParaRPr>
          </a:p>
          <a:p>
            <a:pPr algn="just" marL="31686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Calibri"/>
                <a:cs typeface="Calibri"/>
              </a:rPr>
              <a:t>aluminium)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Kanadą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Meksykiem.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natomiast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wówczas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zbliżenia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Rosją.</a:t>
            </a:r>
            <a:endParaRPr sz="1000">
              <a:latin typeface="Calibri"/>
              <a:cs typeface="Calibri"/>
            </a:endParaRPr>
          </a:p>
          <a:p>
            <a:pPr algn="just" marL="314960" marR="93980" indent="-226695">
              <a:lnSpc>
                <a:spcPct val="100000"/>
              </a:lnSpc>
              <a:buAutoNum type="arabicPeriod" startAt="2"/>
              <a:tabLst>
                <a:tab pos="316865" algn="l"/>
              </a:tabLst>
            </a:pPr>
            <a:r>
              <a:rPr dirty="0" sz="1000" b="1">
                <a:latin typeface="Calibri"/>
                <a:cs typeface="Calibri"/>
              </a:rPr>
              <a:t>obniżeniu</a:t>
            </a:r>
            <a:r>
              <a:rPr dirty="0" sz="1000" spc="165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podatków</a:t>
            </a:r>
            <a:r>
              <a:rPr dirty="0" sz="1000" spc="165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60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USA</a:t>
            </a:r>
            <a:r>
              <a:rPr dirty="0" sz="1000" spc="160" b="1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zmniejszeniu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funkcji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redystrybucyjnej.</a:t>
            </a:r>
            <a:r>
              <a:rPr dirty="0" baseline="25641" sz="975">
                <a:latin typeface="Calibri"/>
                <a:cs typeface="Calibri"/>
              </a:rPr>
              <a:t>2</a:t>
            </a:r>
            <a:r>
              <a:rPr dirty="0" baseline="25641" sz="975" spc="359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Polityka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 spc="-25">
                <a:latin typeface="Calibri"/>
                <a:cs typeface="Calibri"/>
              </a:rPr>
              <a:t>ta</a:t>
            </a:r>
            <a:r>
              <a:rPr dirty="0" sz="1000">
                <a:latin typeface="Calibri"/>
                <a:cs typeface="Calibri"/>
              </a:rPr>
              <a:t> 	wygenerowała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zauważalny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impuls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fiskalny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gospodarczego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podbiła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ścieżkę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deficytu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1,6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USD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ciągu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lat.</a:t>
            </a:r>
            <a:endParaRPr sz="1000">
              <a:latin typeface="Calibri"/>
              <a:cs typeface="Calibri"/>
            </a:endParaRPr>
          </a:p>
          <a:p>
            <a:pPr algn="just" marL="314960" marR="97790" indent="-226695">
              <a:lnSpc>
                <a:spcPct val="100000"/>
              </a:lnSpc>
              <a:buAutoNum type="arabicPeriod" startAt="2"/>
              <a:tabLst>
                <a:tab pos="316865" algn="l"/>
              </a:tabLst>
            </a:pPr>
            <a:r>
              <a:rPr dirty="0" sz="1000" b="1">
                <a:latin typeface="Calibri"/>
                <a:cs typeface="Calibri"/>
              </a:rPr>
              <a:t>poluzowaniu</a:t>
            </a:r>
            <a:r>
              <a:rPr dirty="0" sz="1000" spc="1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regulacji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środowiskowych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którego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symbolem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było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wycofanie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Paryskiego 	porozumienia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klimatycznego.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zawróciło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ścieżki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dekarbonizacji.</a:t>
            </a:r>
            <a:endParaRPr sz="1000">
              <a:latin typeface="Calibri"/>
              <a:cs typeface="Calibri"/>
            </a:endParaRPr>
          </a:p>
          <a:p>
            <a:pPr algn="just" marL="315595" indent="-226695">
              <a:lnSpc>
                <a:spcPct val="100000"/>
              </a:lnSpc>
              <a:buAutoNum type="arabicPeriod" startAt="2"/>
              <a:tabLst>
                <a:tab pos="315595" algn="l"/>
              </a:tabLst>
            </a:pPr>
            <a:r>
              <a:rPr dirty="0" sz="1000" b="1">
                <a:latin typeface="Calibri"/>
                <a:cs typeface="Calibri"/>
              </a:rPr>
              <a:t>zaostrzeniu</a:t>
            </a:r>
            <a:r>
              <a:rPr dirty="0" sz="1000" spc="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polityki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migracyjnej</a:t>
            </a:r>
            <a:r>
              <a:rPr dirty="0" sz="1000" spc="5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poprzez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bardziej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brutalne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traktowanie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nielegalnych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migrantów</a:t>
            </a:r>
            <a:endParaRPr sz="1000">
              <a:latin typeface="Calibri"/>
              <a:cs typeface="Calibri"/>
            </a:endParaRPr>
          </a:p>
          <a:p>
            <a:pPr algn="just" marL="31686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przyspieszenie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budowy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muru 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granicy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Meksykiem</a:t>
            </a:r>
            <a:endParaRPr sz="1000">
              <a:latin typeface="Calibri"/>
              <a:cs typeface="Calibri"/>
            </a:endParaRPr>
          </a:p>
          <a:p>
            <a:pPr algn="just" marL="88900" marR="9398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spodziewać,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ewentualna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kadencja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przyniesie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podobne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priorytety,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tylko </a:t>
            </a:r>
            <a:r>
              <a:rPr dirty="0" sz="1000">
                <a:latin typeface="Calibri"/>
                <a:cs typeface="Calibri"/>
              </a:rPr>
              <a:t>osiągane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bardziej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zdecydowany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kontrowersyjny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sposób,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D.Trump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zaostrzył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swoją </a:t>
            </a:r>
            <a:r>
              <a:rPr dirty="0" sz="1000">
                <a:latin typeface="Calibri"/>
                <a:cs typeface="Calibri"/>
              </a:rPr>
              <a:t>retorykę.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spodziewać,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zintensyfikowałoby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dwa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inne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omawianych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nas</a:t>
            </a:r>
            <a:r>
              <a:rPr dirty="0" sz="1000">
                <a:latin typeface="Calibri"/>
                <a:cs typeface="Calibri"/>
              </a:rPr>
              <a:t> megatrendów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rywalizacji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mocarstw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deglobalizacji.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zaprzestałyby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zapewne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również </a:t>
            </a:r>
            <a:r>
              <a:rPr dirty="0" sz="1000">
                <a:latin typeface="Calibri"/>
                <a:cs typeface="Calibri"/>
              </a:rPr>
              <a:t>wspierania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militarnego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Ukrainy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ograniczyłyby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wsparcie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NATO,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musiałoby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to</a:t>
            </a:r>
            <a:r>
              <a:rPr dirty="0" sz="1000">
                <a:latin typeface="Calibri"/>
                <a:cs typeface="Calibri"/>
              </a:rPr>
              <a:t> oznaczać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zbliżenia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Rosją.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874891" y="1289685"/>
            <a:ext cx="36385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Odsetek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pozytywnych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ocen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sondażowych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dla D.Trumpa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J.Bidena.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Średnie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sondażowe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wg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Real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Clear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Politics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809231" y="1693036"/>
            <a:ext cx="4876800" cy="4410075"/>
            <a:chOff x="6809231" y="1693036"/>
            <a:chExt cx="4876800" cy="4410075"/>
          </a:xfrm>
        </p:grpSpPr>
        <p:sp>
          <p:nvSpPr>
            <p:cNvPr id="15" name="object 15" descr=""/>
            <p:cNvSpPr/>
            <p:nvPr/>
          </p:nvSpPr>
          <p:spPr>
            <a:xfrm>
              <a:off x="6809231" y="1696211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9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9936" y="2644139"/>
              <a:ext cx="4599998" cy="34587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871715" y="2596895"/>
              <a:ext cx="4814570" cy="247015"/>
            </a:xfrm>
            <a:custGeom>
              <a:avLst/>
              <a:gdLst/>
              <a:ahLst/>
              <a:cxnLst/>
              <a:rect l="l" t="t" r="r" b="b"/>
              <a:pathLst>
                <a:path w="4814570" h="247014">
                  <a:moveTo>
                    <a:pt x="4814316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4814316" y="246887"/>
                  </a:lnTo>
                  <a:lnTo>
                    <a:pt x="4814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4.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906259" y="2622930"/>
            <a:ext cx="18834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Joe</a:t>
            </a:r>
            <a:r>
              <a:rPr dirty="0" sz="10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Biden</a:t>
            </a:r>
            <a:r>
              <a:rPr dirty="0" sz="1000" spc="38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226 głosów</a:t>
            </a:r>
            <a:r>
              <a:rPr dirty="0" sz="10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elektorskich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364469" y="2622930"/>
            <a:ext cx="10890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235</a:t>
            </a:r>
            <a:r>
              <a:rPr dirty="0" sz="1000" spc="204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Donald</a:t>
            </a:r>
            <a:r>
              <a:rPr dirty="0" sz="10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C00000"/>
                </a:solidFill>
                <a:latin typeface="Calibri"/>
                <a:cs typeface="Calibri"/>
              </a:rPr>
              <a:t>Trump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633586" y="3080766"/>
            <a:ext cx="12293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C8C09B"/>
                </a:solidFill>
                <a:latin typeface="Calibri"/>
                <a:cs typeface="Calibri"/>
              </a:rPr>
              <a:t>77</a:t>
            </a:r>
            <a:r>
              <a:rPr dirty="0" sz="1000" spc="-25" b="1">
                <a:solidFill>
                  <a:srgbClr val="C8C09B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8C09B"/>
                </a:solidFill>
                <a:latin typeface="Calibri"/>
                <a:cs typeface="Calibri"/>
              </a:rPr>
              <a:t>głosów</a:t>
            </a:r>
            <a:r>
              <a:rPr dirty="0" sz="1000" spc="-20" b="1">
                <a:solidFill>
                  <a:srgbClr val="C8C09B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C8C09B"/>
                </a:solidFill>
                <a:latin typeface="Calibri"/>
                <a:cs typeface="Calibri"/>
              </a:rPr>
              <a:t>elektorskich </a:t>
            </a:r>
            <a:r>
              <a:rPr dirty="0" sz="1000" b="1">
                <a:solidFill>
                  <a:srgbClr val="C8C09B"/>
                </a:solidFill>
                <a:latin typeface="Calibri"/>
                <a:cs typeface="Calibri"/>
              </a:rPr>
              <a:t>o</a:t>
            </a:r>
            <a:r>
              <a:rPr dirty="0" sz="1000" spc="-10" b="1">
                <a:solidFill>
                  <a:srgbClr val="C8C09B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8C09B"/>
                </a:solidFill>
                <a:latin typeface="Calibri"/>
                <a:cs typeface="Calibri"/>
              </a:rPr>
              <a:t>które</a:t>
            </a:r>
            <a:r>
              <a:rPr dirty="0" sz="1000" spc="-35" b="1">
                <a:solidFill>
                  <a:srgbClr val="C8C09B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8C09B"/>
                </a:solidFill>
                <a:latin typeface="Calibri"/>
                <a:cs typeface="Calibri"/>
              </a:rPr>
              <a:t>toczy</a:t>
            </a:r>
            <a:r>
              <a:rPr dirty="0" sz="1000" spc="-10" b="1">
                <a:solidFill>
                  <a:srgbClr val="C8C09B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8C09B"/>
                </a:solidFill>
                <a:latin typeface="Calibri"/>
                <a:cs typeface="Calibri"/>
              </a:rPr>
              <a:t>się</a:t>
            </a:r>
            <a:r>
              <a:rPr dirty="0" sz="1000" spc="-10" b="1">
                <a:solidFill>
                  <a:srgbClr val="C8C09B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C8C09B"/>
                </a:solidFill>
                <a:latin typeface="Calibri"/>
                <a:cs typeface="Calibri"/>
              </a:rPr>
              <a:t>walka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6942455" y="1759839"/>
          <a:ext cx="4504690" cy="765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3619"/>
                <a:gridCol w="466090"/>
                <a:gridCol w="489584"/>
                <a:gridCol w="503555"/>
                <a:gridCol w="931545"/>
                <a:gridCol w="503554"/>
                <a:gridCol w="507364"/>
              </a:tblGrid>
              <a:tr h="255270"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Pensylwania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(19)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-10">
                          <a:solidFill>
                            <a:srgbClr val="2E5496"/>
                          </a:solidFill>
                          <a:latin typeface="Calibri"/>
                          <a:cs typeface="Calibri"/>
                        </a:rPr>
                        <a:t>Biden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-10">
                          <a:solidFill>
                            <a:srgbClr val="1F4E79"/>
                          </a:solidFill>
                          <a:latin typeface="Calibri"/>
                          <a:cs typeface="Calibri"/>
                        </a:rPr>
                        <a:t>+0,3pp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Arizona</a:t>
                      </a:r>
                      <a:r>
                        <a:rPr dirty="0" sz="10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(11)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Trump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+4,5pp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solidFill>
                      <a:srgbClr val="ECEADF"/>
                    </a:solidFill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Georgia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(16)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669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Trump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669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+7,2pp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669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Wisconsin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(10)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669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Trump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669"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+0,2pp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669">
                    <a:solidFill>
                      <a:srgbClr val="ECEADF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Michigan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(15)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Trump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+5,1pp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Nevada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(6)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Trump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D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 spc="-1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+7,0pp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DF"/>
                    </a:solidFill>
                  </a:tcPr>
                </a:tc>
              </a:tr>
            </a:tbl>
          </a:graphicData>
        </a:graphic>
      </p:graphicFrame>
      <p:sp>
        <p:nvSpPr>
          <p:cNvPr id="24" name="object 24" descr=""/>
          <p:cNvSpPr/>
          <p:nvPr/>
        </p:nvSpPr>
        <p:spPr>
          <a:xfrm>
            <a:off x="9102852" y="2292095"/>
            <a:ext cx="166370" cy="407034"/>
          </a:xfrm>
          <a:custGeom>
            <a:avLst/>
            <a:gdLst/>
            <a:ahLst/>
            <a:cxnLst/>
            <a:rect l="l" t="t" r="r" b="b"/>
            <a:pathLst>
              <a:path w="166370" h="407035">
                <a:moveTo>
                  <a:pt x="83057" y="0"/>
                </a:moveTo>
                <a:lnTo>
                  <a:pt x="0" y="83057"/>
                </a:lnTo>
                <a:lnTo>
                  <a:pt x="41528" y="83057"/>
                </a:lnTo>
                <a:lnTo>
                  <a:pt x="41528" y="406907"/>
                </a:lnTo>
                <a:lnTo>
                  <a:pt x="124587" y="406907"/>
                </a:lnTo>
                <a:lnTo>
                  <a:pt x="124587" y="83057"/>
                </a:lnTo>
                <a:lnTo>
                  <a:pt x="166116" y="83057"/>
                </a:lnTo>
                <a:lnTo>
                  <a:pt x="83057" y="0"/>
                </a:lnTo>
                <a:close/>
              </a:path>
            </a:pathLst>
          </a:custGeom>
          <a:solidFill>
            <a:srgbClr val="C8C09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28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C00000"/>
                </a:solidFill>
              </a:rPr>
              <a:t>Populistyczny</a:t>
            </a:r>
            <a:r>
              <a:rPr dirty="0" spc="35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zwrot</a:t>
            </a:r>
            <a:r>
              <a:rPr dirty="0" spc="35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w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polityce</a:t>
            </a:r>
            <a:r>
              <a:rPr dirty="0" spc="25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krajów</a:t>
            </a:r>
            <a:r>
              <a:rPr dirty="0" spc="20">
                <a:solidFill>
                  <a:srgbClr val="C00000"/>
                </a:solidFill>
              </a:rPr>
              <a:t> </a:t>
            </a:r>
            <a:r>
              <a:rPr dirty="0" spc="-10">
                <a:solidFill>
                  <a:srgbClr val="C00000"/>
                </a:solidFill>
              </a:rPr>
              <a:t>demokratycznych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50">
                <a:solidFill>
                  <a:srgbClr val="000000"/>
                </a:solidFill>
              </a:rPr>
              <a:t>Druga</a:t>
            </a:r>
            <a:r>
              <a:rPr dirty="0" sz="1400" spc="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kadencja</a:t>
            </a:r>
            <a:r>
              <a:rPr dirty="0" sz="1400" spc="-10">
                <a:solidFill>
                  <a:srgbClr val="000000"/>
                </a:solidFill>
              </a:rPr>
              <a:t> </a:t>
            </a:r>
            <a:r>
              <a:rPr dirty="0" sz="1400" spc="-20">
                <a:solidFill>
                  <a:srgbClr val="000000"/>
                </a:solidFill>
              </a:rPr>
              <a:t>D.Trumpa</a:t>
            </a:r>
            <a:r>
              <a:rPr dirty="0" sz="1400" spc="1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nie</a:t>
            </a:r>
            <a:r>
              <a:rPr dirty="0" sz="1400" spc="1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jest</a:t>
            </a:r>
            <a:r>
              <a:rPr dirty="0" sz="1400" spc="3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jeszcze</a:t>
            </a:r>
            <a:r>
              <a:rPr dirty="0" sz="1400" spc="-1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przesądzona,</a:t>
            </a:r>
            <a:r>
              <a:rPr dirty="0" sz="1400" spc="-60">
                <a:solidFill>
                  <a:srgbClr val="000000"/>
                </a:solidFill>
              </a:rPr>
              <a:t> </a:t>
            </a:r>
            <a:r>
              <a:rPr dirty="0" sz="1400" spc="75">
                <a:solidFill>
                  <a:srgbClr val="000000"/>
                </a:solidFill>
              </a:rPr>
              <a:t>podobnie</a:t>
            </a:r>
            <a:r>
              <a:rPr dirty="0" sz="1400" spc="-20">
                <a:solidFill>
                  <a:srgbClr val="000000"/>
                </a:solidFill>
              </a:rPr>
              <a:t> jak</a:t>
            </a:r>
            <a:r>
              <a:rPr dirty="0" sz="1400" spc="30">
                <a:solidFill>
                  <a:srgbClr val="000000"/>
                </a:solidFill>
              </a:rPr>
              <a:t> </a:t>
            </a:r>
            <a:r>
              <a:rPr dirty="0" sz="1400" spc="55">
                <a:solidFill>
                  <a:srgbClr val="000000"/>
                </a:solidFill>
              </a:rPr>
              <a:t>przebieg</a:t>
            </a:r>
            <a:r>
              <a:rPr dirty="0" sz="1400" spc="-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jego drugiej</a:t>
            </a:r>
            <a:r>
              <a:rPr dirty="0" sz="1400" spc="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kadencji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499973" y="6480149"/>
            <a:ext cx="155257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1.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Instytutu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Gallupa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-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link</a:t>
            </a:r>
            <a:r>
              <a:rPr dirty="0" sz="750" spc="-1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707060" y="1202372"/>
            <a:ext cx="5006975" cy="5099685"/>
            <a:chOff x="6707060" y="1202372"/>
            <a:chExt cx="5006975" cy="5099685"/>
          </a:xfrm>
        </p:grpSpPr>
        <p:sp>
          <p:nvSpPr>
            <p:cNvPr id="9" name="object 9" descr=""/>
            <p:cNvSpPr/>
            <p:nvPr/>
          </p:nvSpPr>
          <p:spPr>
            <a:xfrm>
              <a:off x="6708647" y="1203960"/>
              <a:ext cx="5003800" cy="5096510"/>
            </a:xfrm>
            <a:custGeom>
              <a:avLst/>
              <a:gdLst/>
              <a:ahLst/>
              <a:cxnLst/>
              <a:rect l="l" t="t" r="r" b="b"/>
              <a:pathLst>
                <a:path w="5003800" h="5096510">
                  <a:moveTo>
                    <a:pt x="0" y="5096256"/>
                  </a:moveTo>
                  <a:lnTo>
                    <a:pt x="5003292" y="5096256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871715" y="1705356"/>
              <a:ext cx="4644390" cy="2883535"/>
            </a:xfrm>
            <a:custGeom>
              <a:avLst/>
              <a:gdLst/>
              <a:ahLst/>
              <a:cxnLst/>
              <a:rect l="l" t="t" r="r" b="b"/>
              <a:pathLst>
                <a:path w="4644390" h="2883535">
                  <a:moveTo>
                    <a:pt x="0" y="0"/>
                  </a:moveTo>
                  <a:lnTo>
                    <a:pt x="4644008" y="0"/>
                  </a:lnTo>
                </a:path>
                <a:path w="4644390" h="2883535">
                  <a:moveTo>
                    <a:pt x="0" y="2883408"/>
                  </a:moveTo>
                  <a:lnTo>
                    <a:pt x="4644008" y="2883408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867271" y="1963165"/>
              <a:ext cx="4644390" cy="1760220"/>
            </a:xfrm>
            <a:custGeom>
              <a:avLst/>
              <a:gdLst/>
              <a:ahLst/>
              <a:cxnLst/>
              <a:rect l="l" t="t" r="r" b="b"/>
              <a:pathLst>
                <a:path w="4644390" h="1760220">
                  <a:moveTo>
                    <a:pt x="4125341" y="1508760"/>
                  </a:moveTo>
                  <a:lnTo>
                    <a:pt x="0" y="1508760"/>
                  </a:lnTo>
                  <a:lnTo>
                    <a:pt x="0" y="1760220"/>
                  </a:lnTo>
                  <a:lnTo>
                    <a:pt x="4125341" y="1760220"/>
                  </a:lnTo>
                  <a:lnTo>
                    <a:pt x="4125341" y="1508760"/>
                  </a:lnTo>
                  <a:close/>
                </a:path>
                <a:path w="4644390" h="1760220">
                  <a:moveTo>
                    <a:pt x="4125341" y="1005840"/>
                  </a:moveTo>
                  <a:lnTo>
                    <a:pt x="0" y="1005840"/>
                  </a:lnTo>
                  <a:lnTo>
                    <a:pt x="0" y="1257300"/>
                  </a:lnTo>
                  <a:lnTo>
                    <a:pt x="4125341" y="1257300"/>
                  </a:lnTo>
                  <a:lnTo>
                    <a:pt x="4125341" y="1005840"/>
                  </a:lnTo>
                  <a:close/>
                </a:path>
                <a:path w="4644390" h="1760220">
                  <a:moveTo>
                    <a:pt x="4125341" y="502920"/>
                  </a:moveTo>
                  <a:lnTo>
                    <a:pt x="0" y="502920"/>
                  </a:lnTo>
                  <a:lnTo>
                    <a:pt x="0" y="754380"/>
                  </a:lnTo>
                  <a:lnTo>
                    <a:pt x="4125341" y="754380"/>
                  </a:lnTo>
                  <a:lnTo>
                    <a:pt x="4125341" y="502920"/>
                  </a:lnTo>
                  <a:close/>
                </a:path>
                <a:path w="4644390" h="1760220">
                  <a:moveTo>
                    <a:pt x="4125341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4125341" y="251460"/>
                  </a:lnTo>
                  <a:lnTo>
                    <a:pt x="4125341" y="0"/>
                  </a:lnTo>
                  <a:close/>
                </a:path>
                <a:path w="4644390" h="1760220">
                  <a:moveTo>
                    <a:pt x="4644072" y="1508760"/>
                  </a:moveTo>
                  <a:lnTo>
                    <a:pt x="4125468" y="1508760"/>
                  </a:lnTo>
                  <a:lnTo>
                    <a:pt x="4125468" y="1760220"/>
                  </a:lnTo>
                  <a:lnTo>
                    <a:pt x="4644072" y="1760220"/>
                  </a:lnTo>
                  <a:lnTo>
                    <a:pt x="4644072" y="1508760"/>
                  </a:lnTo>
                  <a:close/>
                </a:path>
                <a:path w="4644390" h="1760220">
                  <a:moveTo>
                    <a:pt x="4644072" y="1005840"/>
                  </a:moveTo>
                  <a:lnTo>
                    <a:pt x="4125468" y="1005840"/>
                  </a:lnTo>
                  <a:lnTo>
                    <a:pt x="4125468" y="1257300"/>
                  </a:lnTo>
                  <a:lnTo>
                    <a:pt x="4644072" y="1257300"/>
                  </a:lnTo>
                  <a:lnTo>
                    <a:pt x="4644072" y="1005840"/>
                  </a:lnTo>
                  <a:close/>
                </a:path>
                <a:path w="4644390" h="1760220">
                  <a:moveTo>
                    <a:pt x="4644072" y="502920"/>
                  </a:moveTo>
                  <a:lnTo>
                    <a:pt x="4125468" y="502920"/>
                  </a:lnTo>
                  <a:lnTo>
                    <a:pt x="4125468" y="754380"/>
                  </a:lnTo>
                  <a:lnTo>
                    <a:pt x="4644072" y="754380"/>
                  </a:lnTo>
                  <a:lnTo>
                    <a:pt x="4644072" y="502920"/>
                  </a:lnTo>
                  <a:close/>
                </a:path>
                <a:path w="4644390" h="1760220">
                  <a:moveTo>
                    <a:pt x="4644072" y="0"/>
                  </a:moveTo>
                  <a:lnTo>
                    <a:pt x="4125468" y="0"/>
                  </a:lnTo>
                  <a:lnTo>
                    <a:pt x="4125468" y="251460"/>
                  </a:lnTo>
                  <a:lnTo>
                    <a:pt x="4644072" y="251460"/>
                  </a:lnTo>
                  <a:lnTo>
                    <a:pt x="4644072" y="0"/>
                  </a:lnTo>
                  <a:close/>
                </a:path>
              </a:pathLst>
            </a:custGeom>
            <a:solidFill>
              <a:srgbClr val="EC7C3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480059" y="1203960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33450" y="1324101"/>
            <a:ext cx="234251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Bieżące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sondaże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nie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wskazują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zwycięzcy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33450" y="1569466"/>
            <a:ext cx="532955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Mimo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sondaże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obecnie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D.Trumpa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korzystne,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kadencja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oraz </a:t>
            </a:r>
            <a:r>
              <a:rPr dirty="0" sz="1000">
                <a:latin typeface="Calibri"/>
                <a:cs typeface="Calibri"/>
              </a:rPr>
              <a:t>dopełnienie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prawicowego zwrotu 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amerykańskiej polityce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przesądzone.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Żaden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pretendentów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najbliższych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wyborach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cieszy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dużą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popularnością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wśród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obywateli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USA.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Obaj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mają </a:t>
            </a:r>
            <a:r>
              <a:rPr dirty="0" sz="1000">
                <a:latin typeface="Calibri"/>
                <a:cs typeface="Calibri"/>
              </a:rPr>
              <a:t>wprawdzie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swoich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przekonanych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zwolenników,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głosy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wyłonią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zwycięzcę,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głosy </a:t>
            </a:r>
            <a:r>
              <a:rPr dirty="0" sz="1000">
                <a:latin typeface="Calibri"/>
                <a:cs typeface="Calibri"/>
              </a:rPr>
              <a:t>tych,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którzy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wybierać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mniejszym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większym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złem.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postawach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przez </a:t>
            </a:r>
            <a:r>
              <a:rPr dirty="0" sz="1000">
                <a:latin typeface="Calibri"/>
                <a:cs typeface="Calibri"/>
              </a:rPr>
              <a:t>najbliższe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miesięcy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wiele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zmienić.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Dlatego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niskie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poparcie,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jakim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cieszy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obecnie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J.Biden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musi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koniecznie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przełożyć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słaby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urnach.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B.Obama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był</a:t>
            </a:r>
            <a:r>
              <a:rPr dirty="0" sz="1000">
                <a:latin typeface="Calibri"/>
                <a:cs typeface="Calibri"/>
              </a:rPr>
              <a:t> 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podobnej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sytuacji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koniec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kadencji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reelekcję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wygrał.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kolei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stosunkowo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dobre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oceny, </a:t>
            </a:r>
            <a:r>
              <a:rPr dirty="0" sz="1000">
                <a:latin typeface="Calibri"/>
                <a:cs typeface="Calibri"/>
              </a:rPr>
              <a:t>jakimi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George H.W.Bush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Jimmy Carter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cieszyli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trzech latach pierwszej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kadencji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0">
                <a:latin typeface="Calibri"/>
                <a:cs typeface="Calibri"/>
              </a:rPr>
              <a:t> pomogły </a:t>
            </a:r>
            <a:r>
              <a:rPr dirty="0" sz="1000">
                <a:latin typeface="Calibri"/>
                <a:cs typeface="Calibri"/>
              </a:rPr>
              <a:t>im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wygraniu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drugiej.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3450" y="3168523"/>
            <a:ext cx="416369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Niezależnie</a:t>
            </a:r>
            <a:r>
              <a:rPr dirty="0" sz="11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od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wyników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wyborów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USA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czeka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okres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politycznej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niemocy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3450" y="3413886"/>
            <a:ext cx="5329555" cy="2768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Przebieg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najbliższych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wyborów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podobny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2020.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Wyłonienie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zwycięzcy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nastąpi </a:t>
            </a:r>
            <a:r>
              <a:rPr dirty="0" sz="1000">
                <a:latin typeface="Calibri"/>
                <a:cs typeface="Calibri"/>
              </a:rPr>
              <a:t>zapewne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dopiero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kilku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dniach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liczenia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głosów,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prawie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pewno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silnie </a:t>
            </a:r>
            <a:r>
              <a:rPr dirty="0" sz="1000">
                <a:latin typeface="Calibri"/>
                <a:cs typeface="Calibri"/>
              </a:rPr>
              <a:t>kontestowany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zamieszkami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włącznie)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ewentualne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przekazanie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władzy 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odbędzie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płynnie. </a:t>
            </a:r>
            <a:r>
              <a:rPr dirty="0" sz="1000">
                <a:latin typeface="Calibri"/>
                <a:cs typeface="Calibri"/>
              </a:rPr>
              <a:t>Stabilność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instytucjonalna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przejdzie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ponownie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poważny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test,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sprzyjać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dolarowi. </a:t>
            </a:r>
            <a:r>
              <a:rPr dirty="0" sz="1000">
                <a:latin typeface="Calibri"/>
                <a:cs typeface="Calibri"/>
              </a:rPr>
              <a:t>Zwłaszcza,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zamknięcia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rządu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prawdopodobne.</a:t>
            </a:r>
            <a:endParaRPr sz="1000">
              <a:latin typeface="Calibri"/>
              <a:cs typeface="Calibri"/>
            </a:endParaRPr>
          </a:p>
          <a:p>
            <a:pPr algn="just" marL="184785" marR="5715" indent="-17272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jeśli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J.Bidenowi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uda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zdobyć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drugą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kadencję,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wątpliwe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Demokraci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przejęli </a:t>
            </a:r>
            <a:r>
              <a:rPr dirty="0" sz="1000">
                <a:latin typeface="Calibri"/>
                <a:cs typeface="Calibri"/>
              </a:rPr>
              <a:t>władzę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obu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izbach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Kongresu.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Historia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polityczna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pokazuje,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prezydenci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cieszą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poparciem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całego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Kongresu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praktycznie tylko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podczas pierwszej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połowy pierwszej kadencji. A</a:t>
            </a:r>
            <a:r>
              <a:rPr dirty="0" sz="1000" spc="-10">
                <a:latin typeface="Calibri"/>
                <a:cs typeface="Calibri"/>
              </a:rPr>
              <a:t> tylko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takim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poparciu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prezydent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stanie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przeprowadzać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zmiany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rodzaju </a:t>
            </a:r>
            <a:r>
              <a:rPr dirty="0" sz="1000">
                <a:latin typeface="Calibri"/>
                <a:cs typeface="Calibri"/>
              </a:rPr>
              <a:t>reformy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ochrony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zdrowia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(2010)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wprowadzenia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subsydiów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zielonej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(2022).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jeśli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D.Trump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wygra,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wątpliwe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Republikanie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zdobyli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izby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Kongresu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a</a:t>
            </a:r>
            <a:r>
              <a:rPr dirty="0" sz="1000">
                <a:latin typeface="Calibri"/>
                <a:cs typeface="Calibri"/>
              </a:rPr>
              <a:t> nawet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jeśli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uda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przewaga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krucha.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pozwoli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D.Trumpowi </a:t>
            </a:r>
            <a:r>
              <a:rPr dirty="0" sz="1000">
                <a:latin typeface="Calibri"/>
                <a:cs typeface="Calibri"/>
              </a:rPr>
              <a:t>wprowadzić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istotnych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reform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polityce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wewnętrznej.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pełni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władzy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mógł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skorzystać </a:t>
            </a:r>
            <a:r>
              <a:rPr dirty="0" sz="1000">
                <a:latin typeface="Calibri"/>
                <a:cs typeface="Calibri"/>
              </a:rPr>
              <a:t>jedynie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polityce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zagranicznej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wojskowej,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oznacza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nasilenie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wojen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handlowych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wyścigu </a:t>
            </a:r>
            <a:r>
              <a:rPr dirty="0" sz="1000">
                <a:latin typeface="Calibri"/>
                <a:cs typeface="Calibri"/>
              </a:rPr>
              <a:t>zbrojeń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państwami,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których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pisaliśmy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wcześniej.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spodziewamy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końca </a:t>
            </a:r>
            <a:r>
              <a:rPr dirty="0" sz="1000">
                <a:latin typeface="Calibri"/>
                <a:cs typeface="Calibri"/>
              </a:rPr>
              <a:t>sojuszu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państwami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rzecz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zbliżenia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Rosją.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Sądzimy,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wspólne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interesy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Zachodu </a:t>
            </a:r>
            <a:r>
              <a:rPr dirty="0" sz="1000">
                <a:latin typeface="Calibri"/>
                <a:cs typeface="Calibri"/>
              </a:rPr>
              <a:t>(np.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obawa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Chinami)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okażą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ważniejsze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pozytywna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opinia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D.Trumpa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W.Putinie.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085321" y="1737486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959472" y="1645947"/>
            <a:ext cx="789305" cy="52832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15"/>
              </a:spcBef>
            </a:pPr>
            <a:r>
              <a:rPr dirty="0" sz="1050" b="1">
                <a:latin typeface="Calibri"/>
                <a:cs typeface="Calibri"/>
              </a:rPr>
              <a:t>Joe</a:t>
            </a:r>
            <a:r>
              <a:rPr dirty="0" sz="1050" spc="-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Biden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dirty="0" sz="1050">
                <a:latin typeface="Calibri"/>
                <a:cs typeface="Calibri"/>
              </a:rPr>
              <a:t>Donald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Trump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085321" y="1988642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959472" y="2239136"/>
            <a:ext cx="79946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Barack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Obama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085321" y="2240661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2012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959472" y="2490597"/>
            <a:ext cx="88836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George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W.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 spc="-20">
                <a:latin typeface="Calibri"/>
                <a:cs typeface="Calibri"/>
              </a:rPr>
              <a:t>Bush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085321" y="2492120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2004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085321" y="2743580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1996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085321" y="2995041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1992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959472" y="2651531"/>
            <a:ext cx="1003935" cy="780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57100"/>
              </a:lnSpc>
              <a:spcBef>
                <a:spcPts val="100"/>
              </a:spcBef>
            </a:pPr>
            <a:r>
              <a:rPr dirty="0" sz="1050">
                <a:latin typeface="Calibri"/>
                <a:cs typeface="Calibri"/>
              </a:rPr>
              <a:t>Bill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Clinton</a:t>
            </a:r>
            <a:r>
              <a:rPr dirty="0" sz="1050" spc="50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George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H.W.</a:t>
            </a:r>
            <a:r>
              <a:rPr dirty="0" sz="1050" spc="-20">
                <a:latin typeface="Calibri"/>
                <a:cs typeface="Calibri"/>
              </a:rPr>
              <a:t> Bush </a:t>
            </a:r>
            <a:r>
              <a:rPr dirty="0" sz="1050">
                <a:latin typeface="Calibri"/>
                <a:cs typeface="Calibri"/>
              </a:rPr>
              <a:t>Ronald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Reagan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085321" y="3246196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1984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959472" y="3496817"/>
            <a:ext cx="73025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Jimmy</a:t>
            </a:r>
            <a:r>
              <a:rPr dirty="0" sz="1050" spc="-3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Carter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1085321" y="3498341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1980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959472" y="3748277"/>
            <a:ext cx="76835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Richard</a:t>
            </a:r>
            <a:r>
              <a:rPr dirty="0" sz="1050" spc="-4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Nixon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1085321" y="3749802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1972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8162544" y="1780031"/>
            <a:ext cx="716280" cy="2115820"/>
          </a:xfrm>
          <a:custGeom>
            <a:avLst/>
            <a:gdLst/>
            <a:ahLst/>
            <a:cxnLst/>
            <a:rect l="l" t="t" r="r" b="b"/>
            <a:pathLst>
              <a:path w="716279" h="2115820">
                <a:moveTo>
                  <a:pt x="481584" y="0"/>
                </a:moveTo>
                <a:lnTo>
                  <a:pt x="0" y="0"/>
                </a:lnTo>
                <a:lnTo>
                  <a:pt x="0" y="85344"/>
                </a:lnTo>
                <a:lnTo>
                  <a:pt x="481584" y="85344"/>
                </a:lnTo>
                <a:lnTo>
                  <a:pt x="481584" y="0"/>
                </a:lnTo>
                <a:close/>
              </a:path>
              <a:path w="716279" h="2115820">
                <a:moveTo>
                  <a:pt x="530352" y="507492"/>
                </a:moveTo>
                <a:lnTo>
                  <a:pt x="0" y="507492"/>
                </a:lnTo>
                <a:lnTo>
                  <a:pt x="0" y="592836"/>
                </a:lnTo>
                <a:lnTo>
                  <a:pt x="530352" y="592836"/>
                </a:lnTo>
                <a:lnTo>
                  <a:pt x="530352" y="507492"/>
                </a:lnTo>
                <a:close/>
              </a:path>
              <a:path w="716279" h="2115820">
                <a:moveTo>
                  <a:pt x="554736" y="254508"/>
                </a:moveTo>
                <a:lnTo>
                  <a:pt x="0" y="254508"/>
                </a:lnTo>
                <a:lnTo>
                  <a:pt x="0" y="338328"/>
                </a:lnTo>
                <a:lnTo>
                  <a:pt x="554736" y="338328"/>
                </a:lnTo>
                <a:lnTo>
                  <a:pt x="554736" y="254508"/>
                </a:lnTo>
                <a:close/>
              </a:path>
              <a:path w="716279" h="2115820">
                <a:moveTo>
                  <a:pt x="617220" y="2029968"/>
                </a:moveTo>
                <a:lnTo>
                  <a:pt x="0" y="2029968"/>
                </a:lnTo>
                <a:lnTo>
                  <a:pt x="0" y="2115312"/>
                </a:lnTo>
                <a:lnTo>
                  <a:pt x="617220" y="2115312"/>
                </a:lnTo>
                <a:lnTo>
                  <a:pt x="617220" y="2029968"/>
                </a:lnTo>
                <a:close/>
              </a:path>
              <a:path w="716279" h="2115820">
                <a:moveTo>
                  <a:pt x="629412" y="1269492"/>
                </a:moveTo>
                <a:lnTo>
                  <a:pt x="0" y="1269492"/>
                </a:lnTo>
                <a:lnTo>
                  <a:pt x="0" y="1353312"/>
                </a:lnTo>
                <a:lnTo>
                  <a:pt x="629412" y="1353312"/>
                </a:lnTo>
                <a:lnTo>
                  <a:pt x="629412" y="1269492"/>
                </a:lnTo>
                <a:close/>
              </a:path>
              <a:path w="716279" h="2115820">
                <a:moveTo>
                  <a:pt x="629412" y="1014984"/>
                </a:moveTo>
                <a:lnTo>
                  <a:pt x="0" y="1014984"/>
                </a:lnTo>
                <a:lnTo>
                  <a:pt x="0" y="1100328"/>
                </a:lnTo>
                <a:lnTo>
                  <a:pt x="629412" y="1100328"/>
                </a:lnTo>
                <a:lnTo>
                  <a:pt x="629412" y="1014984"/>
                </a:lnTo>
                <a:close/>
              </a:path>
              <a:path w="716279" h="2115820">
                <a:moveTo>
                  <a:pt x="653796" y="1776984"/>
                </a:moveTo>
                <a:lnTo>
                  <a:pt x="0" y="1776984"/>
                </a:lnTo>
                <a:lnTo>
                  <a:pt x="0" y="1860804"/>
                </a:lnTo>
                <a:lnTo>
                  <a:pt x="653796" y="1860804"/>
                </a:lnTo>
                <a:lnTo>
                  <a:pt x="653796" y="1776984"/>
                </a:lnTo>
                <a:close/>
              </a:path>
              <a:path w="716279" h="2115820">
                <a:moveTo>
                  <a:pt x="665988" y="1522476"/>
                </a:moveTo>
                <a:lnTo>
                  <a:pt x="0" y="1522476"/>
                </a:lnTo>
                <a:lnTo>
                  <a:pt x="0" y="1607820"/>
                </a:lnTo>
                <a:lnTo>
                  <a:pt x="665988" y="1607820"/>
                </a:lnTo>
                <a:lnTo>
                  <a:pt x="665988" y="1522476"/>
                </a:lnTo>
                <a:close/>
              </a:path>
              <a:path w="716279" h="2115820">
                <a:moveTo>
                  <a:pt x="716280" y="762000"/>
                </a:moveTo>
                <a:lnTo>
                  <a:pt x="0" y="762000"/>
                </a:lnTo>
                <a:lnTo>
                  <a:pt x="0" y="845820"/>
                </a:lnTo>
                <a:lnTo>
                  <a:pt x="716280" y="845820"/>
                </a:lnTo>
                <a:lnTo>
                  <a:pt x="716280" y="76200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8721217" y="1659533"/>
            <a:ext cx="215265" cy="49847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39</a:t>
            </a:r>
            <a:endParaRPr sz="1000">
              <a:latin typeface="Calibri"/>
              <a:cs typeface="Calibri"/>
            </a:endParaRPr>
          </a:p>
          <a:p>
            <a:pPr marL="73660">
              <a:lnSpc>
                <a:spcPct val="100000"/>
              </a:lnSpc>
              <a:spcBef>
                <a:spcPts val="66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770619" y="2234564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955658" y="2487879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869426" y="2742056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869426" y="2995929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906256" y="3249548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894064" y="3503422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856853" y="3757040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7397877" y="2034539"/>
            <a:ext cx="4203065" cy="3736340"/>
            <a:chOff x="7397877" y="2034539"/>
            <a:chExt cx="4203065" cy="3736340"/>
          </a:xfrm>
        </p:grpSpPr>
        <p:sp>
          <p:nvSpPr>
            <p:cNvPr id="42" name="object 42" descr=""/>
            <p:cNvSpPr/>
            <p:nvPr/>
          </p:nvSpPr>
          <p:spPr>
            <a:xfrm>
              <a:off x="9547860" y="2034539"/>
              <a:ext cx="628015" cy="845819"/>
            </a:xfrm>
            <a:custGeom>
              <a:avLst/>
              <a:gdLst/>
              <a:ahLst/>
              <a:cxnLst/>
              <a:rect l="l" t="t" r="r" b="b"/>
              <a:pathLst>
                <a:path w="628015" h="845819">
                  <a:moveTo>
                    <a:pt x="579120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579120" y="83820"/>
                  </a:lnTo>
                  <a:lnTo>
                    <a:pt x="579120" y="0"/>
                  </a:lnTo>
                  <a:close/>
                </a:path>
                <a:path w="628015" h="845819">
                  <a:moveTo>
                    <a:pt x="603491" y="760476"/>
                  </a:moveTo>
                  <a:lnTo>
                    <a:pt x="0" y="760476"/>
                  </a:lnTo>
                  <a:lnTo>
                    <a:pt x="0" y="845820"/>
                  </a:lnTo>
                  <a:lnTo>
                    <a:pt x="603491" y="845820"/>
                  </a:lnTo>
                  <a:lnTo>
                    <a:pt x="603491" y="760476"/>
                  </a:lnTo>
                  <a:close/>
                </a:path>
                <a:path w="628015" h="845819">
                  <a:moveTo>
                    <a:pt x="627888" y="507492"/>
                  </a:moveTo>
                  <a:lnTo>
                    <a:pt x="0" y="507492"/>
                  </a:lnTo>
                  <a:lnTo>
                    <a:pt x="0" y="591312"/>
                  </a:lnTo>
                  <a:lnTo>
                    <a:pt x="627888" y="591312"/>
                  </a:lnTo>
                  <a:lnTo>
                    <a:pt x="627888" y="507492"/>
                  </a:lnTo>
                  <a:close/>
                </a:path>
                <a:path w="628015" h="845819">
                  <a:moveTo>
                    <a:pt x="627888" y="252984"/>
                  </a:moveTo>
                  <a:lnTo>
                    <a:pt x="0" y="252984"/>
                  </a:lnTo>
                  <a:lnTo>
                    <a:pt x="0" y="338328"/>
                  </a:lnTo>
                  <a:lnTo>
                    <a:pt x="627888" y="338328"/>
                  </a:lnTo>
                  <a:lnTo>
                    <a:pt x="627888" y="25298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547860" y="3049523"/>
              <a:ext cx="462280" cy="83820"/>
            </a:xfrm>
            <a:custGeom>
              <a:avLst/>
              <a:gdLst/>
              <a:ahLst/>
              <a:cxnLst/>
              <a:rect l="l" t="t" r="r" b="b"/>
              <a:pathLst>
                <a:path w="462279" h="83819">
                  <a:moveTo>
                    <a:pt x="461772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461772" y="83820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547860" y="3302507"/>
              <a:ext cx="727075" cy="85725"/>
            </a:xfrm>
            <a:custGeom>
              <a:avLst/>
              <a:gdLst/>
              <a:ahLst/>
              <a:cxnLst/>
              <a:rect l="l" t="t" r="r" b="b"/>
              <a:pathLst>
                <a:path w="727075" h="85725">
                  <a:moveTo>
                    <a:pt x="726948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726948" y="85344"/>
                  </a:lnTo>
                  <a:lnTo>
                    <a:pt x="72694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547860" y="3557015"/>
              <a:ext cx="506095" cy="83820"/>
            </a:xfrm>
            <a:custGeom>
              <a:avLst/>
              <a:gdLst/>
              <a:ahLst/>
              <a:cxnLst/>
              <a:rect l="l" t="t" r="r" b="b"/>
              <a:pathLst>
                <a:path w="506095" h="83820">
                  <a:moveTo>
                    <a:pt x="505968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505968" y="83820"/>
                  </a:lnTo>
                  <a:lnTo>
                    <a:pt x="50596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547860" y="3809999"/>
              <a:ext cx="751840" cy="315595"/>
            </a:xfrm>
            <a:custGeom>
              <a:avLst/>
              <a:gdLst/>
              <a:ahLst/>
              <a:cxnLst/>
              <a:rect l="l" t="t" r="r" b="b"/>
              <a:pathLst>
                <a:path w="751840" h="315595">
                  <a:moveTo>
                    <a:pt x="153924" y="254508"/>
                  </a:moveTo>
                  <a:lnTo>
                    <a:pt x="13716" y="254508"/>
                  </a:lnTo>
                  <a:lnTo>
                    <a:pt x="13716" y="315468"/>
                  </a:lnTo>
                  <a:lnTo>
                    <a:pt x="153924" y="315468"/>
                  </a:lnTo>
                  <a:lnTo>
                    <a:pt x="153924" y="254508"/>
                  </a:lnTo>
                  <a:close/>
                </a:path>
                <a:path w="751840" h="315595">
                  <a:moveTo>
                    <a:pt x="751319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751319" y="85344"/>
                  </a:lnTo>
                  <a:lnTo>
                    <a:pt x="751319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387584" y="4064507"/>
              <a:ext cx="140335" cy="60960"/>
            </a:xfrm>
            <a:custGeom>
              <a:avLst/>
              <a:gdLst/>
              <a:ahLst/>
              <a:cxnLst/>
              <a:rect l="l" t="t" r="r" b="b"/>
              <a:pathLst>
                <a:path w="140334" h="60960">
                  <a:moveTo>
                    <a:pt x="140207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140207" y="60960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397877" y="5223446"/>
              <a:ext cx="1050925" cy="182880"/>
            </a:xfrm>
            <a:custGeom>
              <a:avLst/>
              <a:gdLst/>
              <a:ahLst/>
              <a:cxnLst/>
              <a:rect l="l" t="t" r="r" b="b"/>
              <a:pathLst>
                <a:path w="1050925" h="182879">
                  <a:moveTo>
                    <a:pt x="525297" y="0"/>
                  </a:moveTo>
                  <a:lnTo>
                    <a:pt x="262661" y="0"/>
                  </a:lnTo>
                  <a:lnTo>
                    <a:pt x="0" y="0"/>
                  </a:lnTo>
                  <a:lnTo>
                    <a:pt x="0" y="182308"/>
                  </a:lnTo>
                  <a:lnTo>
                    <a:pt x="262636" y="182308"/>
                  </a:lnTo>
                  <a:lnTo>
                    <a:pt x="525297" y="182308"/>
                  </a:lnTo>
                  <a:lnTo>
                    <a:pt x="525297" y="0"/>
                  </a:lnTo>
                  <a:close/>
                </a:path>
                <a:path w="1050925" h="182879">
                  <a:moveTo>
                    <a:pt x="1050696" y="0"/>
                  </a:moveTo>
                  <a:lnTo>
                    <a:pt x="788060" y="0"/>
                  </a:lnTo>
                  <a:lnTo>
                    <a:pt x="525399" y="0"/>
                  </a:lnTo>
                  <a:lnTo>
                    <a:pt x="525399" y="182308"/>
                  </a:lnTo>
                  <a:lnTo>
                    <a:pt x="788035" y="182308"/>
                  </a:lnTo>
                  <a:lnTo>
                    <a:pt x="1050696" y="182308"/>
                  </a:lnTo>
                  <a:lnTo>
                    <a:pt x="1050696" y="0"/>
                  </a:lnTo>
                  <a:close/>
                </a:path>
              </a:pathLst>
            </a:custGeom>
            <a:solidFill>
              <a:srgbClr val="6C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448548" y="5223446"/>
              <a:ext cx="1050925" cy="182880"/>
            </a:xfrm>
            <a:custGeom>
              <a:avLst/>
              <a:gdLst/>
              <a:ahLst/>
              <a:cxnLst/>
              <a:rect l="l" t="t" r="r" b="b"/>
              <a:pathLst>
                <a:path w="1050925" h="182879">
                  <a:moveTo>
                    <a:pt x="787933" y="0"/>
                  </a:moveTo>
                  <a:lnTo>
                    <a:pt x="787933" y="0"/>
                  </a:lnTo>
                  <a:lnTo>
                    <a:pt x="0" y="0"/>
                  </a:lnTo>
                  <a:lnTo>
                    <a:pt x="0" y="182308"/>
                  </a:lnTo>
                  <a:lnTo>
                    <a:pt x="787933" y="182308"/>
                  </a:lnTo>
                  <a:lnTo>
                    <a:pt x="787933" y="0"/>
                  </a:lnTo>
                  <a:close/>
                </a:path>
                <a:path w="1050925" h="182879">
                  <a:moveTo>
                    <a:pt x="1050696" y="0"/>
                  </a:moveTo>
                  <a:lnTo>
                    <a:pt x="788035" y="0"/>
                  </a:lnTo>
                  <a:lnTo>
                    <a:pt x="788035" y="182308"/>
                  </a:lnTo>
                  <a:lnTo>
                    <a:pt x="1050696" y="182308"/>
                  </a:lnTo>
                  <a:lnTo>
                    <a:pt x="1050696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499219" y="5223446"/>
              <a:ext cx="1050925" cy="182880"/>
            </a:xfrm>
            <a:custGeom>
              <a:avLst/>
              <a:gdLst/>
              <a:ahLst/>
              <a:cxnLst/>
              <a:rect l="l" t="t" r="r" b="b"/>
              <a:pathLst>
                <a:path w="1050925" h="182879">
                  <a:moveTo>
                    <a:pt x="787933" y="0"/>
                  </a:moveTo>
                  <a:lnTo>
                    <a:pt x="787933" y="0"/>
                  </a:lnTo>
                  <a:lnTo>
                    <a:pt x="0" y="0"/>
                  </a:lnTo>
                  <a:lnTo>
                    <a:pt x="0" y="182308"/>
                  </a:lnTo>
                  <a:lnTo>
                    <a:pt x="787933" y="182308"/>
                  </a:lnTo>
                  <a:lnTo>
                    <a:pt x="787933" y="0"/>
                  </a:lnTo>
                  <a:close/>
                </a:path>
                <a:path w="1050925" h="182879">
                  <a:moveTo>
                    <a:pt x="1050696" y="0"/>
                  </a:moveTo>
                  <a:lnTo>
                    <a:pt x="788035" y="0"/>
                  </a:lnTo>
                  <a:lnTo>
                    <a:pt x="788035" y="182308"/>
                  </a:lnTo>
                  <a:lnTo>
                    <a:pt x="1050696" y="182308"/>
                  </a:lnTo>
                  <a:lnTo>
                    <a:pt x="1050696" y="0"/>
                  </a:lnTo>
                  <a:close/>
                </a:path>
              </a:pathLst>
            </a:custGeom>
            <a:solidFill>
              <a:srgbClr val="6C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0549890" y="5223446"/>
              <a:ext cx="525780" cy="182880"/>
            </a:xfrm>
            <a:custGeom>
              <a:avLst/>
              <a:gdLst/>
              <a:ahLst/>
              <a:cxnLst/>
              <a:rect l="l" t="t" r="r" b="b"/>
              <a:pathLst>
                <a:path w="525779" h="182879">
                  <a:moveTo>
                    <a:pt x="525297" y="0"/>
                  </a:moveTo>
                  <a:lnTo>
                    <a:pt x="262661" y="0"/>
                  </a:lnTo>
                  <a:lnTo>
                    <a:pt x="0" y="0"/>
                  </a:lnTo>
                  <a:lnTo>
                    <a:pt x="0" y="182308"/>
                  </a:lnTo>
                  <a:lnTo>
                    <a:pt x="262636" y="182308"/>
                  </a:lnTo>
                  <a:lnTo>
                    <a:pt x="525297" y="182308"/>
                  </a:lnTo>
                  <a:lnTo>
                    <a:pt x="525297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397877" y="5223446"/>
              <a:ext cx="4203065" cy="365125"/>
            </a:xfrm>
            <a:custGeom>
              <a:avLst/>
              <a:gdLst/>
              <a:ahLst/>
              <a:cxnLst/>
              <a:rect l="l" t="t" r="r" b="b"/>
              <a:pathLst>
                <a:path w="4203065" h="365125">
                  <a:moveTo>
                    <a:pt x="262661" y="182308"/>
                  </a:moveTo>
                  <a:lnTo>
                    <a:pt x="0" y="182308"/>
                  </a:lnTo>
                  <a:lnTo>
                    <a:pt x="0" y="364629"/>
                  </a:lnTo>
                  <a:lnTo>
                    <a:pt x="262661" y="364629"/>
                  </a:lnTo>
                  <a:lnTo>
                    <a:pt x="262661" y="182308"/>
                  </a:lnTo>
                  <a:close/>
                </a:path>
                <a:path w="4203065" h="365125">
                  <a:moveTo>
                    <a:pt x="4202582" y="0"/>
                  </a:moveTo>
                  <a:lnTo>
                    <a:pt x="3939946" y="0"/>
                  </a:lnTo>
                  <a:lnTo>
                    <a:pt x="3677285" y="0"/>
                  </a:lnTo>
                  <a:lnTo>
                    <a:pt x="3677285" y="182308"/>
                  </a:lnTo>
                  <a:lnTo>
                    <a:pt x="3939921" y="182308"/>
                  </a:lnTo>
                  <a:lnTo>
                    <a:pt x="4202582" y="182308"/>
                  </a:lnTo>
                  <a:lnTo>
                    <a:pt x="4202582" y="0"/>
                  </a:lnTo>
                  <a:close/>
                </a:path>
              </a:pathLst>
            </a:custGeom>
            <a:solidFill>
              <a:srgbClr val="6C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660513" y="5405754"/>
              <a:ext cx="788670" cy="182880"/>
            </a:xfrm>
            <a:custGeom>
              <a:avLst/>
              <a:gdLst/>
              <a:ahLst/>
              <a:cxnLst/>
              <a:rect l="l" t="t" r="r" b="b"/>
              <a:pathLst>
                <a:path w="788670" h="182879">
                  <a:moveTo>
                    <a:pt x="262661" y="0"/>
                  </a:moveTo>
                  <a:lnTo>
                    <a:pt x="0" y="0"/>
                  </a:lnTo>
                  <a:lnTo>
                    <a:pt x="0" y="182321"/>
                  </a:lnTo>
                  <a:lnTo>
                    <a:pt x="262661" y="182321"/>
                  </a:lnTo>
                  <a:lnTo>
                    <a:pt x="262661" y="0"/>
                  </a:lnTo>
                  <a:close/>
                </a:path>
                <a:path w="788670" h="182879">
                  <a:moveTo>
                    <a:pt x="788060" y="0"/>
                  </a:moveTo>
                  <a:lnTo>
                    <a:pt x="525424" y="0"/>
                  </a:lnTo>
                  <a:lnTo>
                    <a:pt x="262763" y="0"/>
                  </a:lnTo>
                  <a:lnTo>
                    <a:pt x="262763" y="182321"/>
                  </a:lnTo>
                  <a:lnTo>
                    <a:pt x="525399" y="182321"/>
                  </a:lnTo>
                  <a:lnTo>
                    <a:pt x="788060" y="182321"/>
                  </a:lnTo>
                  <a:lnTo>
                    <a:pt x="788060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448548" y="5405755"/>
              <a:ext cx="262890" cy="182880"/>
            </a:xfrm>
            <a:custGeom>
              <a:avLst/>
              <a:gdLst/>
              <a:ahLst/>
              <a:cxnLst/>
              <a:rect l="l" t="t" r="r" b="b"/>
              <a:pathLst>
                <a:path w="262890" h="182879">
                  <a:moveTo>
                    <a:pt x="262661" y="0"/>
                  </a:moveTo>
                  <a:lnTo>
                    <a:pt x="0" y="0"/>
                  </a:lnTo>
                  <a:lnTo>
                    <a:pt x="0" y="182321"/>
                  </a:lnTo>
                  <a:lnTo>
                    <a:pt x="262661" y="182321"/>
                  </a:lnTo>
                  <a:lnTo>
                    <a:pt x="262661" y="0"/>
                  </a:lnTo>
                  <a:close/>
                </a:path>
              </a:pathLst>
            </a:custGeom>
            <a:solidFill>
              <a:srgbClr val="6C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711184" y="5405754"/>
              <a:ext cx="525780" cy="182880"/>
            </a:xfrm>
            <a:custGeom>
              <a:avLst/>
              <a:gdLst/>
              <a:ahLst/>
              <a:cxnLst/>
              <a:rect l="l" t="t" r="r" b="b"/>
              <a:pathLst>
                <a:path w="525779" h="182879">
                  <a:moveTo>
                    <a:pt x="525297" y="0"/>
                  </a:moveTo>
                  <a:lnTo>
                    <a:pt x="262661" y="0"/>
                  </a:lnTo>
                  <a:lnTo>
                    <a:pt x="0" y="0"/>
                  </a:lnTo>
                  <a:lnTo>
                    <a:pt x="0" y="182321"/>
                  </a:lnTo>
                  <a:lnTo>
                    <a:pt x="262636" y="182321"/>
                  </a:lnTo>
                  <a:lnTo>
                    <a:pt x="525297" y="182321"/>
                  </a:lnTo>
                  <a:lnTo>
                    <a:pt x="525297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9236583" y="5405754"/>
              <a:ext cx="1050925" cy="182880"/>
            </a:xfrm>
            <a:custGeom>
              <a:avLst/>
              <a:gdLst/>
              <a:ahLst/>
              <a:cxnLst/>
              <a:rect l="l" t="t" r="r" b="b"/>
              <a:pathLst>
                <a:path w="1050925" h="182879">
                  <a:moveTo>
                    <a:pt x="1050569" y="0"/>
                  </a:moveTo>
                  <a:lnTo>
                    <a:pt x="1050569" y="0"/>
                  </a:lnTo>
                  <a:lnTo>
                    <a:pt x="0" y="0"/>
                  </a:lnTo>
                  <a:lnTo>
                    <a:pt x="0" y="182321"/>
                  </a:lnTo>
                  <a:lnTo>
                    <a:pt x="1050569" y="182321"/>
                  </a:lnTo>
                  <a:lnTo>
                    <a:pt x="1050569" y="0"/>
                  </a:lnTo>
                  <a:close/>
                </a:path>
              </a:pathLst>
            </a:custGeom>
            <a:solidFill>
              <a:srgbClr val="6C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287254" y="5405754"/>
              <a:ext cx="788035" cy="182880"/>
            </a:xfrm>
            <a:custGeom>
              <a:avLst/>
              <a:gdLst/>
              <a:ahLst/>
              <a:cxnLst/>
              <a:rect l="l" t="t" r="r" b="b"/>
              <a:pathLst>
                <a:path w="788034" h="182879">
                  <a:moveTo>
                    <a:pt x="787933" y="0"/>
                  </a:moveTo>
                  <a:lnTo>
                    <a:pt x="787933" y="0"/>
                  </a:lnTo>
                  <a:lnTo>
                    <a:pt x="0" y="0"/>
                  </a:lnTo>
                  <a:lnTo>
                    <a:pt x="0" y="182321"/>
                  </a:lnTo>
                  <a:lnTo>
                    <a:pt x="787933" y="182321"/>
                  </a:lnTo>
                  <a:lnTo>
                    <a:pt x="787933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397877" y="5405754"/>
              <a:ext cx="4203065" cy="365125"/>
            </a:xfrm>
            <a:custGeom>
              <a:avLst/>
              <a:gdLst/>
              <a:ahLst/>
              <a:cxnLst/>
              <a:rect l="l" t="t" r="r" b="b"/>
              <a:pathLst>
                <a:path w="4203065" h="365125">
                  <a:moveTo>
                    <a:pt x="525297" y="182333"/>
                  </a:moveTo>
                  <a:lnTo>
                    <a:pt x="262661" y="182333"/>
                  </a:lnTo>
                  <a:lnTo>
                    <a:pt x="0" y="182333"/>
                  </a:lnTo>
                  <a:lnTo>
                    <a:pt x="0" y="364655"/>
                  </a:lnTo>
                  <a:lnTo>
                    <a:pt x="262636" y="364655"/>
                  </a:lnTo>
                  <a:lnTo>
                    <a:pt x="525297" y="364655"/>
                  </a:lnTo>
                  <a:lnTo>
                    <a:pt x="525297" y="182333"/>
                  </a:lnTo>
                  <a:close/>
                </a:path>
                <a:path w="4203065" h="365125">
                  <a:moveTo>
                    <a:pt x="1050696" y="182333"/>
                  </a:moveTo>
                  <a:lnTo>
                    <a:pt x="788060" y="182333"/>
                  </a:lnTo>
                  <a:lnTo>
                    <a:pt x="525399" y="182333"/>
                  </a:lnTo>
                  <a:lnTo>
                    <a:pt x="525399" y="364655"/>
                  </a:lnTo>
                  <a:lnTo>
                    <a:pt x="788035" y="364655"/>
                  </a:lnTo>
                  <a:lnTo>
                    <a:pt x="1050696" y="364655"/>
                  </a:lnTo>
                  <a:lnTo>
                    <a:pt x="1050696" y="182333"/>
                  </a:lnTo>
                  <a:close/>
                </a:path>
                <a:path w="4203065" h="365125">
                  <a:moveTo>
                    <a:pt x="4202582" y="0"/>
                  </a:moveTo>
                  <a:lnTo>
                    <a:pt x="3939946" y="0"/>
                  </a:lnTo>
                  <a:lnTo>
                    <a:pt x="3677285" y="0"/>
                  </a:lnTo>
                  <a:lnTo>
                    <a:pt x="3677285" y="182321"/>
                  </a:lnTo>
                  <a:lnTo>
                    <a:pt x="3939921" y="182321"/>
                  </a:lnTo>
                  <a:lnTo>
                    <a:pt x="4202582" y="182321"/>
                  </a:lnTo>
                  <a:lnTo>
                    <a:pt x="4202582" y="0"/>
                  </a:lnTo>
                  <a:close/>
                </a:path>
              </a:pathLst>
            </a:custGeom>
            <a:solidFill>
              <a:srgbClr val="6C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448548" y="5588088"/>
              <a:ext cx="1050925" cy="182880"/>
            </a:xfrm>
            <a:custGeom>
              <a:avLst/>
              <a:gdLst/>
              <a:ahLst/>
              <a:cxnLst/>
              <a:rect l="l" t="t" r="r" b="b"/>
              <a:pathLst>
                <a:path w="1050925" h="182879">
                  <a:moveTo>
                    <a:pt x="787933" y="0"/>
                  </a:moveTo>
                  <a:lnTo>
                    <a:pt x="787933" y="0"/>
                  </a:lnTo>
                  <a:lnTo>
                    <a:pt x="0" y="0"/>
                  </a:lnTo>
                  <a:lnTo>
                    <a:pt x="0" y="182321"/>
                  </a:lnTo>
                  <a:lnTo>
                    <a:pt x="787933" y="182321"/>
                  </a:lnTo>
                  <a:lnTo>
                    <a:pt x="787933" y="0"/>
                  </a:lnTo>
                  <a:close/>
                </a:path>
                <a:path w="1050925" h="182879">
                  <a:moveTo>
                    <a:pt x="1050696" y="0"/>
                  </a:moveTo>
                  <a:lnTo>
                    <a:pt x="788035" y="0"/>
                  </a:lnTo>
                  <a:lnTo>
                    <a:pt x="788035" y="182321"/>
                  </a:lnTo>
                  <a:lnTo>
                    <a:pt x="1050696" y="182321"/>
                  </a:lnTo>
                  <a:lnTo>
                    <a:pt x="1050696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9499219" y="5588088"/>
              <a:ext cx="262890" cy="182880"/>
            </a:xfrm>
            <a:custGeom>
              <a:avLst/>
              <a:gdLst/>
              <a:ahLst/>
              <a:cxnLst/>
              <a:rect l="l" t="t" r="r" b="b"/>
              <a:pathLst>
                <a:path w="262890" h="182879">
                  <a:moveTo>
                    <a:pt x="262661" y="0"/>
                  </a:moveTo>
                  <a:lnTo>
                    <a:pt x="0" y="0"/>
                  </a:lnTo>
                  <a:lnTo>
                    <a:pt x="0" y="182321"/>
                  </a:lnTo>
                  <a:lnTo>
                    <a:pt x="262661" y="182321"/>
                  </a:lnTo>
                  <a:lnTo>
                    <a:pt x="262661" y="0"/>
                  </a:lnTo>
                  <a:close/>
                </a:path>
              </a:pathLst>
            </a:custGeom>
            <a:solidFill>
              <a:srgbClr val="6C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761855" y="5588088"/>
              <a:ext cx="1050925" cy="182880"/>
            </a:xfrm>
            <a:custGeom>
              <a:avLst/>
              <a:gdLst/>
              <a:ahLst/>
              <a:cxnLst/>
              <a:rect l="l" t="t" r="r" b="b"/>
              <a:pathLst>
                <a:path w="1050925" h="182879">
                  <a:moveTo>
                    <a:pt x="525297" y="0"/>
                  </a:moveTo>
                  <a:lnTo>
                    <a:pt x="262661" y="0"/>
                  </a:lnTo>
                  <a:lnTo>
                    <a:pt x="0" y="0"/>
                  </a:lnTo>
                  <a:lnTo>
                    <a:pt x="0" y="182321"/>
                  </a:lnTo>
                  <a:lnTo>
                    <a:pt x="262636" y="182321"/>
                  </a:lnTo>
                  <a:lnTo>
                    <a:pt x="525297" y="182321"/>
                  </a:lnTo>
                  <a:lnTo>
                    <a:pt x="525297" y="0"/>
                  </a:lnTo>
                  <a:close/>
                </a:path>
                <a:path w="1050925" h="182879">
                  <a:moveTo>
                    <a:pt x="1050696" y="0"/>
                  </a:moveTo>
                  <a:lnTo>
                    <a:pt x="788060" y="0"/>
                  </a:lnTo>
                  <a:lnTo>
                    <a:pt x="525399" y="0"/>
                  </a:lnTo>
                  <a:lnTo>
                    <a:pt x="525399" y="182321"/>
                  </a:lnTo>
                  <a:lnTo>
                    <a:pt x="788035" y="182321"/>
                  </a:lnTo>
                  <a:lnTo>
                    <a:pt x="1050696" y="182321"/>
                  </a:lnTo>
                  <a:lnTo>
                    <a:pt x="1050696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812526" y="5588088"/>
              <a:ext cx="525780" cy="182880"/>
            </a:xfrm>
            <a:custGeom>
              <a:avLst/>
              <a:gdLst/>
              <a:ahLst/>
              <a:cxnLst/>
              <a:rect l="l" t="t" r="r" b="b"/>
              <a:pathLst>
                <a:path w="525779" h="182879">
                  <a:moveTo>
                    <a:pt x="525297" y="0"/>
                  </a:moveTo>
                  <a:lnTo>
                    <a:pt x="262661" y="0"/>
                  </a:lnTo>
                  <a:lnTo>
                    <a:pt x="0" y="0"/>
                  </a:lnTo>
                  <a:lnTo>
                    <a:pt x="0" y="182321"/>
                  </a:lnTo>
                  <a:lnTo>
                    <a:pt x="262636" y="182321"/>
                  </a:lnTo>
                  <a:lnTo>
                    <a:pt x="525297" y="182321"/>
                  </a:lnTo>
                  <a:lnTo>
                    <a:pt x="525297" y="0"/>
                  </a:lnTo>
                  <a:close/>
                </a:path>
              </a:pathLst>
            </a:custGeom>
            <a:solidFill>
              <a:srgbClr val="6C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1337798" y="5588088"/>
              <a:ext cx="262890" cy="182880"/>
            </a:xfrm>
            <a:custGeom>
              <a:avLst/>
              <a:gdLst/>
              <a:ahLst/>
              <a:cxnLst/>
              <a:rect l="l" t="t" r="r" b="b"/>
              <a:pathLst>
                <a:path w="262890" h="182879">
                  <a:moveTo>
                    <a:pt x="262661" y="0"/>
                  </a:moveTo>
                  <a:lnTo>
                    <a:pt x="0" y="0"/>
                  </a:lnTo>
                  <a:lnTo>
                    <a:pt x="0" y="182321"/>
                  </a:lnTo>
                  <a:lnTo>
                    <a:pt x="262661" y="182321"/>
                  </a:lnTo>
                  <a:lnTo>
                    <a:pt x="262661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10204704" y="1980692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0254106" y="2234564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0254106" y="2487879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229342" y="2742056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0134600" y="2995929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37.5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0352785" y="3249548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0130663" y="3503422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0377169" y="3757040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61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0593323" y="3999738"/>
            <a:ext cx="9175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Przegrana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reelekcja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938771" y="1303401"/>
            <a:ext cx="83185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Prezydent</a:t>
            </a:r>
            <a:r>
              <a:rPr dirty="0" sz="1050" spc="25" b="1">
                <a:latin typeface="Calibri"/>
                <a:cs typeface="Calibri"/>
              </a:rPr>
              <a:t> </a:t>
            </a:r>
            <a:r>
              <a:rPr dirty="0" sz="1050" spc="-25" b="1">
                <a:latin typeface="Calibri"/>
                <a:cs typeface="Calibri"/>
              </a:rPr>
              <a:t>USA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1053512" y="1303401"/>
            <a:ext cx="2254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-25" b="1">
                <a:latin typeface="Calibri"/>
                <a:cs typeface="Calibri"/>
              </a:rPr>
              <a:t>Rok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009128" y="1303401"/>
            <a:ext cx="110236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Calibri"/>
                <a:cs typeface="Calibri"/>
              </a:rPr>
              <a:t>Popularność</a:t>
            </a:r>
            <a:r>
              <a:rPr dirty="0" sz="1050" spc="-55" b="1">
                <a:latin typeface="Calibri"/>
                <a:cs typeface="Calibri"/>
              </a:rPr>
              <a:t> </a:t>
            </a:r>
            <a:r>
              <a:rPr dirty="0" sz="1050" spc="-25" b="1">
                <a:latin typeface="Calibri"/>
                <a:cs typeface="Calibri"/>
              </a:rPr>
              <a:t>po</a:t>
            </a:r>
            <a:endParaRPr sz="105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1050" b="1">
                <a:latin typeface="Calibri"/>
                <a:cs typeface="Calibri"/>
              </a:rPr>
              <a:t>3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latach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I</a:t>
            </a:r>
            <a:r>
              <a:rPr dirty="0" sz="1050" spc="-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kadencji</a:t>
            </a:r>
            <a:r>
              <a:rPr dirty="0" baseline="23809" sz="1050" spc="-15" b="1">
                <a:latin typeface="Calibri"/>
                <a:cs typeface="Calibri"/>
              </a:rPr>
              <a:t>1</a:t>
            </a:r>
            <a:endParaRPr baseline="23809" sz="105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9430766" y="1303401"/>
            <a:ext cx="124650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75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Calibri"/>
                <a:cs typeface="Calibri"/>
              </a:rPr>
              <a:t>%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głosów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w</a:t>
            </a:r>
            <a:r>
              <a:rPr dirty="0" sz="1050" spc="-20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wyborach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50" b="1">
                <a:latin typeface="Calibri"/>
                <a:cs typeface="Calibri"/>
              </a:rPr>
              <a:t>po</a:t>
            </a:r>
            <a:r>
              <a:rPr dirty="0" sz="1050" spc="-1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I </a:t>
            </a:r>
            <a:r>
              <a:rPr dirty="0" sz="1050" spc="-10" b="1">
                <a:latin typeface="Calibri"/>
                <a:cs typeface="Calibri"/>
              </a:rPr>
              <a:t>kadencji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9752965" y="3993007"/>
            <a:ext cx="428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Wygrana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7405116" y="5051805"/>
            <a:ext cx="4813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B.Clinton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455786" y="5051805"/>
            <a:ext cx="5200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G.W.Bush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506711" y="5051805"/>
            <a:ext cx="4864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B.Obama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0557382" y="5051805"/>
            <a:ext cx="90296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D.Trump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J.Biden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853681" y="5203977"/>
            <a:ext cx="532130" cy="572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19600"/>
              </a:lnSpc>
              <a:spcBef>
                <a:spcPts val="100"/>
              </a:spcBef>
            </a:pPr>
            <a:r>
              <a:rPr dirty="0" sz="1000" spc="-10">
                <a:latin typeface="Calibri"/>
                <a:cs typeface="Calibri"/>
              </a:rPr>
              <a:t>Prezydent Senat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Izba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repr.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405116" y="5781547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1992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7930642" y="5781547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1996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455786" y="5781547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8981185" y="5781547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2004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9506711" y="5781547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2008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0032238" y="5781547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2012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0557382" y="5781547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2016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1082781" y="5781547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6938771" y="4370578"/>
            <a:ext cx="4547870" cy="446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Kontrola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prezydentury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poszczególnych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izb Kongresu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przez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poszczególne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partie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 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USA</a:t>
            </a:r>
            <a:endParaRPr sz="1000">
              <a:latin typeface="Calibri"/>
              <a:cs typeface="Calibri"/>
            </a:endParaRPr>
          </a:p>
          <a:p>
            <a:pPr marL="404495">
              <a:lnSpc>
                <a:spcPct val="100000"/>
              </a:lnSpc>
              <a:spcBef>
                <a:spcPts val="915"/>
              </a:spcBef>
              <a:tabLst>
                <a:tab pos="1318895" algn="l"/>
              </a:tabLst>
            </a:pPr>
            <a:r>
              <a:rPr dirty="0" sz="1000" spc="-10">
                <a:latin typeface="Calibri"/>
                <a:cs typeface="Calibri"/>
              </a:rPr>
              <a:t>Demokraci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Republikanie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7036307" y="4666488"/>
            <a:ext cx="1123315" cy="123825"/>
            <a:chOff x="7036307" y="4666488"/>
            <a:chExt cx="1123315" cy="123825"/>
          </a:xfrm>
        </p:grpSpPr>
        <p:sp>
          <p:nvSpPr>
            <p:cNvPr id="93" name="object 93" descr=""/>
            <p:cNvSpPr/>
            <p:nvPr/>
          </p:nvSpPr>
          <p:spPr>
            <a:xfrm>
              <a:off x="7036307" y="4666488"/>
              <a:ext cx="187960" cy="123825"/>
            </a:xfrm>
            <a:custGeom>
              <a:avLst/>
              <a:gdLst/>
              <a:ahLst/>
              <a:cxnLst/>
              <a:rect l="l" t="t" r="r" b="b"/>
              <a:pathLst>
                <a:path w="187959" h="123825">
                  <a:moveTo>
                    <a:pt x="187451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87451" y="123443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ED6C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7972043" y="4666488"/>
              <a:ext cx="187960" cy="123825"/>
            </a:xfrm>
            <a:custGeom>
              <a:avLst/>
              <a:gdLst/>
              <a:ahLst/>
              <a:cxnLst/>
              <a:rect l="l" t="t" r="r" b="b"/>
              <a:pathLst>
                <a:path w="187959" h="123825">
                  <a:moveTo>
                    <a:pt x="187451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87451" y="123443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5" name="object 9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96" name="object 96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4.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91200" y="0"/>
            <a:ext cx="6400800" cy="6858000"/>
            <a:chOff x="5791200" y="0"/>
            <a:chExt cx="64008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1191" y="111252"/>
              <a:ext cx="1025651" cy="150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1052" y="0"/>
              <a:ext cx="6060948" cy="685799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0" y="0"/>
              <a:ext cx="4585715" cy="68579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791200" y="0"/>
              <a:ext cx="4281170" cy="6858000"/>
            </a:xfrm>
            <a:custGeom>
              <a:avLst/>
              <a:gdLst/>
              <a:ahLst/>
              <a:cxnLst/>
              <a:rect l="l" t="t" r="r" b="b"/>
              <a:pathLst>
                <a:path w="4281170" h="6858000">
                  <a:moveTo>
                    <a:pt x="4281043" y="6839331"/>
                  </a:moveTo>
                  <a:lnTo>
                    <a:pt x="4249166" y="6784645"/>
                  </a:lnTo>
                  <a:lnTo>
                    <a:pt x="4220007" y="6726009"/>
                  </a:lnTo>
                  <a:lnTo>
                    <a:pt x="4191419" y="6664299"/>
                  </a:lnTo>
                  <a:lnTo>
                    <a:pt x="4163415" y="6599568"/>
                  </a:lnTo>
                  <a:lnTo>
                    <a:pt x="4136009" y="6531877"/>
                  </a:lnTo>
                  <a:lnTo>
                    <a:pt x="4109224" y="6461290"/>
                  </a:lnTo>
                  <a:lnTo>
                    <a:pt x="4096067" y="6424943"/>
                  </a:lnTo>
                  <a:lnTo>
                    <a:pt x="4083075" y="6387884"/>
                  </a:lnTo>
                  <a:lnTo>
                    <a:pt x="4070248" y="6350140"/>
                  </a:lnTo>
                  <a:lnTo>
                    <a:pt x="4057586" y="6311709"/>
                  </a:lnTo>
                  <a:lnTo>
                    <a:pt x="4045089" y="6272606"/>
                  </a:lnTo>
                  <a:lnTo>
                    <a:pt x="4032758" y="6232842"/>
                  </a:lnTo>
                  <a:lnTo>
                    <a:pt x="4020604" y="6192405"/>
                  </a:lnTo>
                  <a:lnTo>
                    <a:pt x="4008628" y="6151321"/>
                  </a:lnTo>
                  <a:lnTo>
                    <a:pt x="3996817" y="6109601"/>
                  </a:lnTo>
                  <a:lnTo>
                    <a:pt x="3985196" y="6067234"/>
                  </a:lnTo>
                  <a:lnTo>
                    <a:pt x="3973753" y="6024245"/>
                  </a:lnTo>
                  <a:lnTo>
                    <a:pt x="3962501" y="5980633"/>
                  </a:lnTo>
                  <a:lnTo>
                    <a:pt x="3951427" y="5936412"/>
                  </a:lnTo>
                  <a:lnTo>
                    <a:pt x="3940543" y="5891581"/>
                  </a:lnTo>
                  <a:lnTo>
                    <a:pt x="3929850" y="5846153"/>
                  </a:lnTo>
                  <a:lnTo>
                    <a:pt x="3919347" y="5800141"/>
                  </a:lnTo>
                  <a:lnTo>
                    <a:pt x="3909034" y="5753544"/>
                  </a:lnTo>
                  <a:lnTo>
                    <a:pt x="3898925" y="5706376"/>
                  </a:lnTo>
                  <a:lnTo>
                    <a:pt x="3889006" y="5658650"/>
                  </a:lnTo>
                  <a:lnTo>
                    <a:pt x="3879291" y="5610352"/>
                  </a:lnTo>
                  <a:lnTo>
                    <a:pt x="3869791" y="5561520"/>
                  </a:lnTo>
                  <a:lnTo>
                    <a:pt x="3860482" y="5512143"/>
                  </a:lnTo>
                  <a:lnTo>
                    <a:pt x="3851389" y="5462219"/>
                  </a:lnTo>
                  <a:lnTo>
                    <a:pt x="3842499" y="5411787"/>
                  </a:lnTo>
                  <a:lnTo>
                    <a:pt x="3833825" y="5360822"/>
                  </a:lnTo>
                  <a:lnTo>
                    <a:pt x="3825367" y="5309362"/>
                  </a:lnTo>
                  <a:lnTo>
                    <a:pt x="3817124" y="5257393"/>
                  </a:lnTo>
                  <a:lnTo>
                    <a:pt x="3809111" y="5204930"/>
                  </a:lnTo>
                  <a:lnTo>
                    <a:pt x="3801300" y="5151983"/>
                  </a:lnTo>
                  <a:lnTo>
                    <a:pt x="3793718" y="5098554"/>
                  </a:lnTo>
                  <a:lnTo>
                    <a:pt x="3786365" y="5044656"/>
                  </a:lnTo>
                  <a:lnTo>
                    <a:pt x="3779240" y="4990300"/>
                  </a:lnTo>
                  <a:lnTo>
                    <a:pt x="3772344" y="4935486"/>
                  </a:lnTo>
                  <a:lnTo>
                    <a:pt x="3765689" y="4880229"/>
                  </a:lnTo>
                  <a:lnTo>
                    <a:pt x="3759250" y="4824527"/>
                  </a:lnTo>
                  <a:lnTo>
                    <a:pt x="3753066" y="4768393"/>
                  </a:lnTo>
                  <a:lnTo>
                    <a:pt x="3747109" y="4711852"/>
                  </a:lnTo>
                  <a:lnTo>
                    <a:pt x="3741394" y="4654880"/>
                  </a:lnTo>
                  <a:lnTo>
                    <a:pt x="3735921" y="4597501"/>
                  </a:lnTo>
                  <a:lnTo>
                    <a:pt x="3730701" y="4539729"/>
                  </a:lnTo>
                  <a:lnTo>
                    <a:pt x="3725722" y="4481563"/>
                  </a:lnTo>
                  <a:lnTo>
                    <a:pt x="3720985" y="4423016"/>
                  </a:lnTo>
                  <a:lnTo>
                    <a:pt x="3716515" y="4364088"/>
                  </a:lnTo>
                  <a:lnTo>
                    <a:pt x="3712286" y="4304804"/>
                  </a:lnTo>
                  <a:lnTo>
                    <a:pt x="3708323" y="4245153"/>
                  </a:lnTo>
                  <a:lnTo>
                    <a:pt x="3704615" y="4185145"/>
                  </a:lnTo>
                  <a:lnTo>
                    <a:pt x="3701173" y="4124795"/>
                  </a:lnTo>
                  <a:lnTo>
                    <a:pt x="3697986" y="4064114"/>
                  </a:lnTo>
                  <a:lnTo>
                    <a:pt x="3695065" y="4003103"/>
                  </a:lnTo>
                  <a:lnTo>
                    <a:pt x="3692423" y="3941775"/>
                  </a:lnTo>
                  <a:lnTo>
                    <a:pt x="3690035" y="3880129"/>
                  </a:lnTo>
                  <a:lnTo>
                    <a:pt x="3687927" y="3818178"/>
                  </a:lnTo>
                  <a:lnTo>
                    <a:pt x="3686098" y="3755936"/>
                  </a:lnTo>
                  <a:lnTo>
                    <a:pt x="3684536" y="3693401"/>
                  </a:lnTo>
                  <a:lnTo>
                    <a:pt x="3683254" y="3630587"/>
                  </a:lnTo>
                  <a:lnTo>
                    <a:pt x="3682250" y="3567506"/>
                  </a:lnTo>
                  <a:lnTo>
                    <a:pt x="3681539" y="3504146"/>
                  </a:lnTo>
                  <a:lnTo>
                    <a:pt x="3681107" y="3440544"/>
                  </a:lnTo>
                  <a:lnTo>
                    <a:pt x="3680968" y="3376676"/>
                  </a:lnTo>
                  <a:lnTo>
                    <a:pt x="3681107" y="3312820"/>
                  </a:lnTo>
                  <a:lnTo>
                    <a:pt x="3681539" y="3249206"/>
                  </a:lnTo>
                  <a:lnTo>
                    <a:pt x="3682250" y="3185845"/>
                  </a:lnTo>
                  <a:lnTo>
                    <a:pt x="3683254" y="3122752"/>
                  </a:lnTo>
                  <a:lnTo>
                    <a:pt x="3684536" y="3059938"/>
                  </a:lnTo>
                  <a:lnTo>
                    <a:pt x="3686098" y="2997403"/>
                  </a:lnTo>
                  <a:lnTo>
                    <a:pt x="3687927" y="2935147"/>
                  </a:lnTo>
                  <a:lnTo>
                    <a:pt x="3690035" y="2873197"/>
                  </a:lnTo>
                  <a:lnTo>
                    <a:pt x="3692423" y="2811551"/>
                  </a:lnTo>
                  <a:lnTo>
                    <a:pt x="3695065" y="2750210"/>
                  </a:lnTo>
                  <a:lnTo>
                    <a:pt x="3697986" y="2689199"/>
                  </a:lnTo>
                  <a:lnTo>
                    <a:pt x="3701173" y="2628519"/>
                  </a:lnTo>
                  <a:lnTo>
                    <a:pt x="3704615" y="2568168"/>
                  </a:lnTo>
                  <a:lnTo>
                    <a:pt x="3708323" y="2508161"/>
                  </a:lnTo>
                  <a:lnTo>
                    <a:pt x="3712286" y="2448509"/>
                  </a:lnTo>
                  <a:lnTo>
                    <a:pt x="3716515" y="2389213"/>
                  </a:lnTo>
                  <a:lnTo>
                    <a:pt x="3720985" y="2330285"/>
                  </a:lnTo>
                  <a:lnTo>
                    <a:pt x="3725722" y="2271738"/>
                  </a:lnTo>
                  <a:lnTo>
                    <a:pt x="3730701" y="2213559"/>
                  </a:lnTo>
                  <a:lnTo>
                    <a:pt x="3735921" y="2155787"/>
                  </a:lnTo>
                  <a:lnTo>
                    <a:pt x="3741394" y="2098408"/>
                  </a:lnTo>
                  <a:lnTo>
                    <a:pt x="3747109" y="2041448"/>
                  </a:lnTo>
                  <a:lnTo>
                    <a:pt x="3753066" y="1984883"/>
                  </a:lnTo>
                  <a:lnTo>
                    <a:pt x="3759250" y="1928761"/>
                  </a:lnTo>
                  <a:lnTo>
                    <a:pt x="3765689" y="1873059"/>
                  </a:lnTo>
                  <a:lnTo>
                    <a:pt x="3772344" y="1817801"/>
                  </a:lnTo>
                  <a:lnTo>
                    <a:pt x="3779240" y="1762988"/>
                  </a:lnTo>
                  <a:lnTo>
                    <a:pt x="3786365" y="1708619"/>
                  </a:lnTo>
                  <a:lnTo>
                    <a:pt x="3793718" y="1654721"/>
                  </a:lnTo>
                  <a:lnTo>
                    <a:pt x="3801300" y="1601292"/>
                  </a:lnTo>
                  <a:lnTo>
                    <a:pt x="3809111" y="1548345"/>
                  </a:lnTo>
                  <a:lnTo>
                    <a:pt x="3817124" y="1495882"/>
                  </a:lnTo>
                  <a:lnTo>
                    <a:pt x="3825367" y="1443913"/>
                  </a:lnTo>
                  <a:lnTo>
                    <a:pt x="3833825" y="1392453"/>
                  </a:lnTo>
                  <a:lnTo>
                    <a:pt x="3842499" y="1341488"/>
                  </a:lnTo>
                  <a:lnTo>
                    <a:pt x="3851389" y="1291056"/>
                  </a:lnTo>
                  <a:lnTo>
                    <a:pt x="3860482" y="1241145"/>
                  </a:lnTo>
                  <a:lnTo>
                    <a:pt x="3869791" y="1191755"/>
                  </a:lnTo>
                  <a:lnTo>
                    <a:pt x="3879291" y="1142923"/>
                  </a:lnTo>
                  <a:lnTo>
                    <a:pt x="3889006" y="1094625"/>
                  </a:lnTo>
                  <a:lnTo>
                    <a:pt x="3898925" y="1046899"/>
                  </a:lnTo>
                  <a:lnTo>
                    <a:pt x="3909034" y="999731"/>
                  </a:lnTo>
                  <a:lnTo>
                    <a:pt x="3919347" y="953135"/>
                  </a:lnTo>
                  <a:lnTo>
                    <a:pt x="3929850" y="907122"/>
                  </a:lnTo>
                  <a:lnTo>
                    <a:pt x="3940543" y="861695"/>
                  </a:lnTo>
                  <a:lnTo>
                    <a:pt x="3951427" y="816864"/>
                  </a:lnTo>
                  <a:lnTo>
                    <a:pt x="3962501" y="772642"/>
                  </a:lnTo>
                  <a:lnTo>
                    <a:pt x="3973753" y="729030"/>
                  </a:lnTo>
                  <a:lnTo>
                    <a:pt x="3985196" y="686041"/>
                  </a:lnTo>
                  <a:lnTo>
                    <a:pt x="3996817" y="643686"/>
                  </a:lnTo>
                  <a:lnTo>
                    <a:pt x="4008628" y="601954"/>
                  </a:lnTo>
                  <a:lnTo>
                    <a:pt x="4020604" y="560870"/>
                  </a:lnTo>
                  <a:lnTo>
                    <a:pt x="4032758" y="520446"/>
                  </a:lnTo>
                  <a:lnTo>
                    <a:pt x="4045089" y="480669"/>
                  </a:lnTo>
                  <a:lnTo>
                    <a:pt x="4057586" y="441566"/>
                  </a:lnTo>
                  <a:lnTo>
                    <a:pt x="4070248" y="403136"/>
                  </a:lnTo>
                  <a:lnTo>
                    <a:pt x="4083075" y="365391"/>
                  </a:lnTo>
                  <a:lnTo>
                    <a:pt x="4096067" y="328345"/>
                  </a:lnTo>
                  <a:lnTo>
                    <a:pt x="4109224" y="291985"/>
                  </a:lnTo>
                  <a:lnTo>
                    <a:pt x="4136009" y="221411"/>
                  </a:lnTo>
                  <a:lnTo>
                    <a:pt x="4163415" y="153720"/>
                  </a:lnTo>
                  <a:lnTo>
                    <a:pt x="4191419" y="88988"/>
                  </a:lnTo>
                  <a:lnTo>
                    <a:pt x="4220007" y="27266"/>
                  </a:lnTo>
                  <a:lnTo>
                    <a:pt x="4233316" y="0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940308" y="6858000"/>
                  </a:lnTo>
                  <a:lnTo>
                    <a:pt x="4281043" y="6858000"/>
                  </a:lnTo>
                  <a:lnTo>
                    <a:pt x="4281043" y="6839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508" y="733044"/>
            <a:ext cx="646937" cy="64084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6498" y="676732"/>
            <a:ext cx="53168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-4166" sz="6000" spc="-37"/>
              <a:t>5.</a:t>
            </a:r>
            <a:r>
              <a:rPr dirty="0" baseline="-4166" sz="6000"/>
              <a:t>	</a:t>
            </a:r>
            <a:r>
              <a:rPr dirty="0" sz="4000" spc="75"/>
              <a:t>Gorączka</a:t>
            </a:r>
            <a:r>
              <a:rPr dirty="0" sz="4000" spc="-235"/>
              <a:t> </a:t>
            </a:r>
            <a:r>
              <a:rPr dirty="0" sz="4000" spc="-10"/>
              <a:t>surowców</a:t>
            </a:r>
            <a:endParaRPr sz="4000"/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5508" y="1705355"/>
            <a:ext cx="8270748" cy="143865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051430" y="1621751"/>
            <a:ext cx="6687184" cy="136969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algn="just" marL="15240">
              <a:lnSpc>
                <a:spcPct val="100000"/>
              </a:lnSpc>
              <a:spcBef>
                <a:spcPts val="930"/>
              </a:spcBef>
            </a:pPr>
            <a:r>
              <a:rPr dirty="0" sz="1600" spc="-10" b="1">
                <a:latin typeface="Calibri"/>
                <a:cs typeface="Calibri"/>
              </a:rPr>
              <a:t>Najważniejszym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surowcem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XXI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wieku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będzie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woda</a:t>
            </a:r>
            <a:endParaRPr sz="1600">
              <a:latin typeface="Calibri"/>
              <a:cs typeface="Calibri"/>
            </a:endParaRPr>
          </a:p>
          <a:p>
            <a:pPr algn="just" marL="12700" marR="5080" indent="254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Od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lat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60.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odnawialne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zasoby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wody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przypadające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jednego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mieszkańca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naszej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planety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zmniejszyły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się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ponad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połowę,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zapotrzebowanie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nią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wzrośnie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kolejne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25%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2050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r.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Już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teraz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40%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globalnej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po- </a:t>
            </a:r>
            <a:r>
              <a:rPr dirty="0" sz="1200">
                <a:latin typeface="Calibri"/>
                <a:cs typeface="Calibri"/>
              </a:rPr>
              <a:t>pulacji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odczuwa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brak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wody,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m.in.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chroniczne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susze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spowodowane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zmianami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klimatu.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Rozwiązaniem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jest</a:t>
            </a:r>
            <a:r>
              <a:rPr dirty="0" sz="1200" spc="-25">
                <a:latin typeface="Calibri"/>
                <a:cs typeface="Calibri"/>
              </a:rPr>
              <a:t> np. </a:t>
            </a:r>
            <a:r>
              <a:rPr dirty="0" sz="1200">
                <a:latin typeface="Calibri"/>
                <a:cs typeface="Calibri"/>
              </a:rPr>
              <a:t>odsalanie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wody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morskiej,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jeśli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potrzebną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tego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energię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dostarczą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OZE.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Problem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tym,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że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transformacja energetyczna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wymaga</a:t>
            </a:r>
            <a:r>
              <a:rPr dirty="0" sz="1200" spc="-10">
                <a:latin typeface="Calibri"/>
                <a:cs typeface="Calibri"/>
              </a:rPr>
              <a:t> ogromnych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ilości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metali,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zaś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ich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wydobycia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produkcji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niezbędna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woda.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508" y="3396996"/>
            <a:ext cx="8270748" cy="115671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051430" y="3313772"/>
            <a:ext cx="6687184" cy="100393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algn="just" marL="15240">
              <a:lnSpc>
                <a:spcPct val="100000"/>
              </a:lnSpc>
              <a:spcBef>
                <a:spcPts val="930"/>
              </a:spcBef>
            </a:pPr>
            <a:r>
              <a:rPr dirty="0" sz="1600" b="1">
                <a:latin typeface="Calibri"/>
                <a:cs typeface="Calibri"/>
              </a:rPr>
              <a:t>Lit,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nikiel,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miedź,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cynk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–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paliwa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transformacji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energetycznej</a:t>
            </a:r>
            <a:endParaRPr sz="1600">
              <a:latin typeface="Calibri"/>
              <a:cs typeface="Calibri"/>
            </a:endParaRPr>
          </a:p>
          <a:p>
            <a:pPr algn="just" marL="12700" marR="5080" indent="254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Paliwa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kopalne –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węgiel,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ropa naftowa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gaz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zaczynają przeżywać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swój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zmierzch.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Triumf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święcą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odnawialne </a:t>
            </a:r>
            <a:r>
              <a:rPr dirty="0" sz="1200">
                <a:latin typeface="Calibri"/>
                <a:cs typeface="Calibri"/>
              </a:rPr>
              <a:t>źródła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energii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oraz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postępująca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elektryfikacja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transportu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przemysłu.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Generują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one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ogromny </a:t>
            </a:r>
            <a:r>
              <a:rPr dirty="0" sz="1200">
                <a:latin typeface="Calibri"/>
                <a:cs typeface="Calibri"/>
              </a:rPr>
              <a:t>popyt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metale.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ciągu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najbliższych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25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lat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zapotrzebowanie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lit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tego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tytułu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wzrośnie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7-</a:t>
            </a:r>
            <a:r>
              <a:rPr dirty="0" sz="1200">
                <a:latin typeface="Calibri"/>
                <a:cs typeface="Calibri"/>
              </a:rPr>
              <a:t>krotnie,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na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51430" y="4291965"/>
            <a:ext cx="2738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nikiel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128%, na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miedź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58%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cynk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27%.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5508" y="4806696"/>
            <a:ext cx="8270748" cy="1720595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051430" y="4722200"/>
            <a:ext cx="6686550" cy="173672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just" marL="15240">
              <a:lnSpc>
                <a:spcPct val="100000"/>
              </a:lnSpc>
              <a:spcBef>
                <a:spcPts val="940"/>
              </a:spcBef>
            </a:pPr>
            <a:r>
              <a:rPr dirty="0" sz="1600" spc="-10" b="1">
                <a:latin typeface="Calibri"/>
                <a:cs typeface="Calibri"/>
              </a:rPr>
              <a:t>Państwa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Zachodu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będą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musiały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przyspieszyć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inwestycje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nowe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kopalnie</a:t>
            </a:r>
            <a:endParaRPr sz="1600">
              <a:latin typeface="Calibri"/>
              <a:cs typeface="Calibri"/>
            </a:endParaRPr>
          </a:p>
          <a:p>
            <a:pPr algn="just" marL="12700" marR="5080" indent="254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Pozyskanie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potrzebnych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ilości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wspomnianych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metali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komplikuje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geopolityka.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Europa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Stany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Zjednoczone </a:t>
            </a:r>
            <a:r>
              <a:rPr dirty="0" sz="1200">
                <a:latin typeface="Calibri"/>
                <a:cs typeface="Calibri"/>
              </a:rPr>
              <a:t>wydobywają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ich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niewiele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rynek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dominują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państwa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Ameryki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Południowej,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Rosja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Chiny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–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więc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państwa </a:t>
            </a:r>
            <a:r>
              <a:rPr dirty="0" sz="1200">
                <a:latin typeface="Calibri"/>
                <a:cs typeface="Calibri"/>
              </a:rPr>
              <a:t>albo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wprost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nieprzyjazne,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albo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ambiwalentne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względem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Zachodu.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Konflikty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zbrojne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handlowe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zagrażają </a:t>
            </a:r>
            <a:r>
              <a:rPr dirty="0" sz="1200">
                <a:latin typeface="Calibri"/>
                <a:cs typeface="Calibri"/>
              </a:rPr>
              <a:t>więc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bezpieczeństwu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dostaw.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Europa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USA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musiała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zainwestować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nowe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kopalnie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miarę </a:t>
            </a:r>
            <a:r>
              <a:rPr dirty="0" sz="1200">
                <a:latin typeface="Calibri"/>
                <a:cs typeface="Calibri"/>
              </a:rPr>
              <a:t>możliwości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siebie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–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jednak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kosztowny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czasochłonny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proces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(ponad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10-</a:t>
            </a:r>
            <a:r>
              <a:rPr dirty="0" sz="1200">
                <a:latin typeface="Calibri"/>
                <a:cs typeface="Calibri"/>
              </a:rPr>
              <a:t>lat),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który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spotyka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silnym </a:t>
            </a:r>
            <a:r>
              <a:rPr dirty="0" sz="1200">
                <a:latin typeface="Calibri"/>
                <a:cs typeface="Calibri"/>
              </a:rPr>
              <a:t>sprzeciwem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obrońców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środowiska.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Jeśli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jednak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nastąpi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kolejne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opisywane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przez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megatrendy spowolnią.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Sądzimy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jednak,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że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nawet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niesprzyjających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okolicznościach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wyhamują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zupełnie.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30376" y="3410611"/>
            <a:ext cx="1069340" cy="104203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3200" spc="-20">
                <a:solidFill>
                  <a:srgbClr val="538235"/>
                </a:solidFill>
                <a:latin typeface="Calibri"/>
                <a:cs typeface="Calibri"/>
              </a:rPr>
              <a:t>700%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600" spc="-10">
                <a:solidFill>
                  <a:srgbClr val="538235"/>
                </a:solidFill>
                <a:latin typeface="Calibri"/>
                <a:cs typeface="Calibri"/>
              </a:rPr>
              <a:t>wzrostu </a:t>
            </a:r>
            <a:r>
              <a:rPr dirty="0" sz="1600">
                <a:solidFill>
                  <a:srgbClr val="538235"/>
                </a:solidFill>
                <a:latin typeface="Calibri"/>
                <a:cs typeface="Calibri"/>
              </a:rPr>
              <a:t>popytu</a:t>
            </a:r>
            <a:r>
              <a:rPr dirty="0" sz="1600" spc="-25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600" spc="-4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538235"/>
                </a:solidFill>
                <a:latin typeface="Calibri"/>
                <a:cs typeface="Calibri"/>
              </a:rPr>
              <a:t>lit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77207" y="97535"/>
            <a:ext cx="8981440" cy="5967095"/>
            <a:chOff x="777207" y="97535"/>
            <a:chExt cx="8981440" cy="5967095"/>
          </a:xfrm>
        </p:grpSpPr>
        <p:sp>
          <p:nvSpPr>
            <p:cNvPr id="18" name="object 18" descr=""/>
            <p:cNvSpPr/>
            <p:nvPr/>
          </p:nvSpPr>
          <p:spPr>
            <a:xfrm>
              <a:off x="908563" y="1999870"/>
              <a:ext cx="602615" cy="452755"/>
            </a:xfrm>
            <a:custGeom>
              <a:avLst/>
              <a:gdLst/>
              <a:ahLst/>
              <a:cxnLst/>
              <a:rect l="l" t="t" r="r" b="b"/>
              <a:pathLst>
                <a:path w="602615" h="452755">
                  <a:moveTo>
                    <a:pt x="291604" y="0"/>
                  </a:moveTo>
                  <a:lnTo>
                    <a:pt x="216351" y="0"/>
                  </a:lnTo>
                  <a:lnTo>
                    <a:pt x="186250" y="37732"/>
                  </a:lnTo>
                  <a:lnTo>
                    <a:pt x="112879" y="37732"/>
                  </a:lnTo>
                  <a:lnTo>
                    <a:pt x="112879" y="94308"/>
                  </a:lnTo>
                  <a:lnTo>
                    <a:pt x="206944" y="94308"/>
                  </a:lnTo>
                  <a:lnTo>
                    <a:pt x="206944" y="172100"/>
                  </a:lnTo>
                  <a:lnTo>
                    <a:pt x="186250" y="198030"/>
                  </a:lnTo>
                  <a:lnTo>
                    <a:pt x="0" y="198030"/>
                  </a:lnTo>
                  <a:lnTo>
                    <a:pt x="0" y="348899"/>
                  </a:lnTo>
                  <a:lnTo>
                    <a:pt x="366856" y="348899"/>
                  </a:lnTo>
                  <a:lnTo>
                    <a:pt x="426694" y="373784"/>
                  </a:lnTo>
                  <a:lnTo>
                    <a:pt x="451516" y="433763"/>
                  </a:lnTo>
                  <a:lnTo>
                    <a:pt x="451516" y="452621"/>
                  </a:lnTo>
                  <a:lnTo>
                    <a:pt x="602021" y="452621"/>
                  </a:lnTo>
                  <a:lnTo>
                    <a:pt x="597200" y="386280"/>
                  </a:lnTo>
                  <a:lnTo>
                    <a:pt x="583473" y="342054"/>
                  </a:lnTo>
                  <a:lnTo>
                    <a:pt x="561781" y="302031"/>
                  </a:lnTo>
                  <a:lnTo>
                    <a:pt x="533068" y="267156"/>
                  </a:lnTo>
                  <a:lnTo>
                    <a:pt x="498276" y="238373"/>
                  </a:lnTo>
                  <a:lnTo>
                    <a:pt x="458348" y="216628"/>
                  </a:lnTo>
                  <a:lnTo>
                    <a:pt x="414227" y="202865"/>
                  </a:lnTo>
                  <a:lnTo>
                    <a:pt x="366856" y="198030"/>
                  </a:lnTo>
                  <a:lnTo>
                    <a:pt x="321705" y="198030"/>
                  </a:lnTo>
                  <a:lnTo>
                    <a:pt x="301010" y="172100"/>
                  </a:lnTo>
                  <a:lnTo>
                    <a:pt x="301010" y="94308"/>
                  </a:lnTo>
                  <a:lnTo>
                    <a:pt x="395076" y="94308"/>
                  </a:lnTo>
                  <a:lnTo>
                    <a:pt x="395076" y="37732"/>
                  </a:lnTo>
                  <a:lnTo>
                    <a:pt x="321705" y="37732"/>
                  </a:lnTo>
                  <a:lnTo>
                    <a:pt x="29160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778" y="2518497"/>
              <a:ext cx="128337" cy="19790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77201" y="5290680"/>
              <a:ext cx="865505" cy="774065"/>
            </a:xfrm>
            <a:custGeom>
              <a:avLst/>
              <a:gdLst/>
              <a:ahLst/>
              <a:cxnLst/>
              <a:rect l="l" t="t" r="r" b="b"/>
              <a:pathLst>
                <a:path w="865505" h="774064">
                  <a:moveTo>
                    <a:pt x="560298" y="404380"/>
                  </a:moveTo>
                  <a:lnTo>
                    <a:pt x="493737" y="391375"/>
                  </a:lnTo>
                  <a:lnTo>
                    <a:pt x="490131" y="409879"/>
                  </a:lnTo>
                  <a:lnTo>
                    <a:pt x="556691" y="422884"/>
                  </a:lnTo>
                  <a:lnTo>
                    <a:pt x="560298" y="404380"/>
                  </a:lnTo>
                  <a:close/>
                </a:path>
                <a:path w="865505" h="774064">
                  <a:moveTo>
                    <a:pt x="681659" y="487070"/>
                  </a:moveTo>
                  <a:lnTo>
                    <a:pt x="681253" y="480402"/>
                  </a:lnTo>
                  <a:lnTo>
                    <a:pt x="679932" y="471055"/>
                  </a:lnTo>
                  <a:lnTo>
                    <a:pt x="675157" y="437134"/>
                  </a:lnTo>
                  <a:lnTo>
                    <a:pt x="662266" y="391210"/>
                  </a:lnTo>
                  <a:lnTo>
                    <a:pt x="661530" y="389394"/>
                  </a:lnTo>
                  <a:lnTo>
                    <a:pt x="661530" y="470763"/>
                  </a:lnTo>
                  <a:lnTo>
                    <a:pt x="661504" y="471055"/>
                  </a:lnTo>
                  <a:lnTo>
                    <a:pt x="661390" y="470814"/>
                  </a:lnTo>
                  <a:lnTo>
                    <a:pt x="632371" y="422440"/>
                  </a:lnTo>
                  <a:lnTo>
                    <a:pt x="600049" y="376745"/>
                  </a:lnTo>
                  <a:lnTo>
                    <a:pt x="566254" y="334429"/>
                  </a:lnTo>
                  <a:lnTo>
                    <a:pt x="532879" y="296214"/>
                  </a:lnTo>
                  <a:lnTo>
                    <a:pt x="501764" y="262826"/>
                  </a:lnTo>
                  <a:lnTo>
                    <a:pt x="506260" y="258076"/>
                  </a:lnTo>
                  <a:lnTo>
                    <a:pt x="542366" y="220014"/>
                  </a:lnTo>
                  <a:lnTo>
                    <a:pt x="573659" y="261175"/>
                  </a:lnTo>
                  <a:lnTo>
                    <a:pt x="600938" y="303758"/>
                  </a:lnTo>
                  <a:lnTo>
                    <a:pt x="623785" y="346887"/>
                  </a:lnTo>
                  <a:lnTo>
                    <a:pt x="641769" y="389686"/>
                  </a:lnTo>
                  <a:lnTo>
                    <a:pt x="654494" y="431279"/>
                  </a:lnTo>
                  <a:lnTo>
                    <a:pt x="661530" y="470763"/>
                  </a:lnTo>
                  <a:lnTo>
                    <a:pt x="661530" y="389394"/>
                  </a:lnTo>
                  <a:lnTo>
                    <a:pt x="643115" y="343763"/>
                  </a:lnTo>
                  <a:lnTo>
                    <a:pt x="618210" y="295910"/>
                  </a:lnTo>
                  <a:lnTo>
                    <a:pt x="588086" y="248780"/>
                  </a:lnTo>
                  <a:lnTo>
                    <a:pt x="553262" y="203466"/>
                  </a:lnTo>
                  <a:lnTo>
                    <a:pt x="554723" y="196875"/>
                  </a:lnTo>
                  <a:lnTo>
                    <a:pt x="554964" y="190055"/>
                  </a:lnTo>
                  <a:lnTo>
                    <a:pt x="553974" y="183375"/>
                  </a:lnTo>
                  <a:lnTo>
                    <a:pt x="569696" y="166903"/>
                  </a:lnTo>
                  <a:lnTo>
                    <a:pt x="571728" y="164782"/>
                  </a:lnTo>
                  <a:lnTo>
                    <a:pt x="576986" y="156451"/>
                  </a:lnTo>
                  <a:lnTo>
                    <a:pt x="578662" y="147078"/>
                  </a:lnTo>
                  <a:lnTo>
                    <a:pt x="576783" y="137744"/>
                  </a:lnTo>
                  <a:lnTo>
                    <a:pt x="571360" y="129540"/>
                  </a:lnTo>
                  <a:lnTo>
                    <a:pt x="560463" y="118643"/>
                  </a:lnTo>
                  <a:lnTo>
                    <a:pt x="560463" y="149250"/>
                  </a:lnTo>
                  <a:lnTo>
                    <a:pt x="543687" y="166903"/>
                  </a:lnTo>
                  <a:lnTo>
                    <a:pt x="535965" y="159092"/>
                  </a:lnTo>
                  <a:lnTo>
                    <a:pt x="535965" y="190055"/>
                  </a:lnTo>
                  <a:lnTo>
                    <a:pt x="535965" y="191795"/>
                  </a:lnTo>
                  <a:lnTo>
                    <a:pt x="483400" y="254863"/>
                  </a:lnTo>
                  <a:lnTo>
                    <a:pt x="471766" y="258076"/>
                  </a:lnTo>
                  <a:lnTo>
                    <a:pt x="465772" y="257441"/>
                  </a:lnTo>
                  <a:lnTo>
                    <a:pt x="448297" y="240169"/>
                  </a:lnTo>
                  <a:lnTo>
                    <a:pt x="448297" y="266687"/>
                  </a:lnTo>
                  <a:lnTo>
                    <a:pt x="73748" y="658647"/>
                  </a:lnTo>
                  <a:lnTo>
                    <a:pt x="71285" y="661123"/>
                  </a:lnTo>
                  <a:lnTo>
                    <a:pt x="67284" y="661123"/>
                  </a:lnTo>
                  <a:lnTo>
                    <a:pt x="20701" y="614464"/>
                  </a:lnTo>
                  <a:lnTo>
                    <a:pt x="18275" y="611924"/>
                  </a:lnTo>
                  <a:lnTo>
                    <a:pt x="18376" y="607898"/>
                  </a:lnTo>
                  <a:lnTo>
                    <a:pt x="411619" y="230390"/>
                  </a:lnTo>
                  <a:lnTo>
                    <a:pt x="448297" y="266687"/>
                  </a:lnTo>
                  <a:lnTo>
                    <a:pt x="448297" y="240169"/>
                  </a:lnTo>
                  <a:lnTo>
                    <a:pt x="438404" y="230390"/>
                  </a:lnTo>
                  <a:lnTo>
                    <a:pt x="420611" y="212801"/>
                  </a:lnTo>
                  <a:lnTo>
                    <a:pt x="419836" y="206565"/>
                  </a:lnTo>
                  <a:lnTo>
                    <a:pt x="420687" y="200240"/>
                  </a:lnTo>
                  <a:lnTo>
                    <a:pt x="423100" y="194437"/>
                  </a:lnTo>
                  <a:lnTo>
                    <a:pt x="440880" y="176060"/>
                  </a:lnTo>
                  <a:lnTo>
                    <a:pt x="470598" y="145338"/>
                  </a:lnTo>
                  <a:lnTo>
                    <a:pt x="480504" y="141909"/>
                  </a:lnTo>
                  <a:lnTo>
                    <a:pt x="487108" y="141516"/>
                  </a:lnTo>
                  <a:lnTo>
                    <a:pt x="493458" y="142862"/>
                  </a:lnTo>
                  <a:lnTo>
                    <a:pt x="535051" y="185013"/>
                  </a:lnTo>
                  <a:lnTo>
                    <a:pt x="535965" y="190055"/>
                  </a:lnTo>
                  <a:lnTo>
                    <a:pt x="535965" y="159092"/>
                  </a:lnTo>
                  <a:lnTo>
                    <a:pt x="518604" y="141516"/>
                  </a:lnTo>
                  <a:lnTo>
                    <a:pt x="511556" y="134378"/>
                  </a:lnTo>
                  <a:lnTo>
                    <a:pt x="521576" y="124688"/>
                  </a:lnTo>
                  <a:lnTo>
                    <a:pt x="522389" y="123901"/>
                  </a:lnTo>
                  <a:lnTo>
                    <a:pt x="528891" y="117602"/>
                  </a:lnTo>
                  <a:lnTo>
                    <a:pt x="532841" y="117652"/>
                  </a:lnTo>
                  <a:lnTo>
                    <a:pt x="535266" y="120103"/>
                  </a:lnTo>
                  <a:lnTo>
                    <a:pt x="560425" y="145326"/>
                  </a:lnTo>
                  <a:lnTo>
                    <a:pt x="560463" y="149250"/>
                  </a:lnTo>
                  <a:lnTo>
                    <a:pt x="560463" y="118643"/>
                  </a:lnTo>
                  <a:lnTo>
                    <a:pt x="559435" y="117602"/>
                  </a:lnTo>
                  <a:lnTo>
                    <a:pt x="548614" y="106768"/>
                  </a:lnTo>
                  <a:lnTo>
                    <a:pt x="540423" y="101320"/>
                  </a:lnTo>
                  <a:lnTo>
                    <a:pt x="531114" y="99441"/>
                  </a:lnTo>
                  <a:lnTo>
                    <a:pt x="521754" y="101117"/>
                  </a:lnTo>
                  <a:lnTo>
                    <a:pt x="513448" y="106387"/>
                  </a:lnTo>
                  <a:lnTo>
                    <a:pt x="495236" y="123901"/>
                  </a:lnTo>
                  <a:lnTo>
                    <a:pt x="487997" y="122694"/>
                  </a:lnTo>
                  <a:lnTo>
                    <a:pt x="480580" y="122961"/>
                  </a:lnTo>
                  <a:lnTo>
                    <a:pt x="473443" y="124688"/>
                  </a:lnTo>
                  <a:lnTo>
                    <a:pt x="455168" y="110998"/>
                  </a:lnTo>
                  <a:lnTo>
                    <a:pt x="455168" y="134226"/>
                  </a:lnTo>
                  <a:lnTo>
                    <a:pt x="414718" y="176060"/>
                  </a:lnTo>
                  <a:lnTo>
                    <a:pt x="368858" y="134378"/>
                  </a:lnTo>
                  <a:lnTo>
                    <a:pt x="325704" y="98539"/>
                  </a:lnTo>
                  <a:lnTo>
                    <a:pt x="284314" y="67818"/>
                  </a:lnTo>
                  <a:lnTo>
                    <a:pt x="244144" y="41833"/>
                  </a:lnTo>
                  <a:lnTo>
                    <a:pt x="204546" y="20104"/>
                  </a:lnTo>
                  <a:lnTo>
                    <a:pt x="204292" y="20027"/>
                  </a:lnTo>
                  <a:lnTo>
                    <a:pt x="204571" y="19951"/>
                  </a:lnTo>
                  <a:lnTo>
                    <a:pt x="243243" y="26009"/>
                  </a:lnTo>
                  <a:lnTo>
                    <a:pt x="284518" y="37884"/>
                  </a:lnTo>
                  <a:lnTo>
                    <a:pt x="327367" y="55105"/>
                  </a:lnTo>
                  <a:lnTo>
                    <a:pt x="370789" y="77228"/>
                  </a:lnTo>
                  <a:lnTo>
                    <a:pt x="413727" y="103746"/>
                  </a:lnTo>
                  <a:lnTo>
                    <a:pt x="455168" y="134226"/>
                  </a:lnTo>
                  <a:lnTo>
                    <a:pt x="455168" y="110998"/>
                  </a:lnTo>
                  <a:lnTo>
                    <a:pt x="379526" y="60515"/>
                  </a:lnTo>
                  <a:lnTo>
                    <a:pt x="330911" y="36068"/>
                  </a:lnTo>
                  <a:lnTo>
                    <a:pt x="289306" y="19951"/>
                  </a:lnTo>
                  <a:lnTo>
                    <a:pt x="237070" y="5435"/>
                  </a:lnTo>
                  <a:lnTo>
                    <a:pt x="194551" y="469"/>
                  </a:lnTo>
                  <a:lnTo>
                    <a:pt x="186486" y="0"/>
                  </a:lnTo>
                  <a:lnTo>
                    <a:pt x="179247" y="5435"/>
                  </a:lnTo>
                  <a:lnTo>
                    <a:pt x="177457" y="13271"/>
                  </a:lnTo>
                  <a:lnTo>
                    <a:pt x="175641" y="21056"/>
                  </a:lnTo>
                  <a:lnTo>
                    <a:pt x="179438" y="28994"/>
                  </a:lnTo>
                  <a:lnTo>
                    <a:pt x="186575" y="32372"/>
                  </a:lnTo>
                  <a:lnTo>
                    <a:pt x="227393" y="53873"/>
                  </a:lnTo>
                  <a:lnTo>
                    <a:pt x="268795" y="80022"/>
                  </a:lnTo>
                  <a:lnTo>
                    <a:pt x="311518" y="111353"/>
                  </a:lnTo>
                  <a:lnTo>
                    <a:pt x="356323" y="148424"/>
                  </a:lnTo>
                  <a:lnTo>
                    <a:pt x="403961" y="191795"/>
                  </a:lnTo>
                  <a:lnTo>
                    <a:pt x="401713" y="198894"/>
                  </a:lnTo>
                  <a:lnTo>
                    <a:pt x="400926" y="206375"/>
                  </a:lnTo>
                  <a:lnTo>
                    <a:pt x="401675" y="213791"/>
                  </a:lnTo>
                  <a:lnTo>
                    <a:pt x="133769" y="471055"/>
                  </a:lnTo>
                  <a:lnTo>
                    <a:pt x="3073" y="596506"/>
                  </a:lnTo>
                  <a:lnTo>
                    <a:pt x="266" y="602869"/>
                  </a:lnTo>
                  <a:lnTo>
                    <a:pt x="0" y="616432"/>
                  </a:lnTo>
                  <a:lnTo>
                    <a:pt x="2641" y="623062"/>
                  </a:lnTo>
                  <a:lnTo>
                    <a:pt x="56222" y="676770"/>
                  </a:lnTo>
                  <a:lnTo>
                    <a:pt x="62611" y="679424"/>
                  </a:lnTo>
                  <a:lnTo>
                    <a:pt x="76136" y="679373"/>
                  </a:lnTo>
                  <a:lnTo>
                    <a:pt x="82689" y="676567"/>
                  </a:lnTo>
                  <a:lnTo>
                    <a:pt x="97485" y="661123"/>
                  </a:lnTo>
                  <a:lnTo>
                    <a:pt x="465035" y="276453"/>
                  </a:lnTo>
                  <a:lnTo>
                    <a:pt x="472249" y="277037"/>
                  </a:lnTo>
                  <a:lnTo>
                    <a:pt x="477177" y="276453"/>
                  </a:lnTo>
                  <a:lnTo>
                    <a:pt x="479501" y="276174"/>
                  </a:lnTo>
                  <a:lnTo>
                    <a:pt x="486384" y="273926"/>
                  </a:lnTo>
                  <a:lnTo>
                    <a:pt x="518426" y="308254"/>
                  </a:lnTo>
                  <a:lnTo>
                    <a:pt x="552932" y="347802"/>
                  </a:lnTo>
                  <a:lnTo>
                    <a:pt x="587768" y="391693"/>
                  </a:lnTo>
                  <a:lnTo>
                    <a:pt x="620737" y="439051"/>
                  </a:lnTo>
                  <a:lnTo>
                    <a:pt x="649706" y="489013"/>
                  </a:lnTo>
                  <a:lnTo>
                    <a:pt x="653821" y="494220"/>
                  </a:lnTo>
                  <a:lnTo>
                    <a:pt x="659422" y="497332"/>
                  </a:lnTo>
                  <a:lnTo>
                    <a:pt x="665772" y="498119"/>
                  </a:lnTo>
                  <a:lnTo>
                    <a:pt x="672160" y="496341"/>
                  </a:lnTo>
                  <a:lnTo>
                    <a:pt x="678078" y="493331"/>
                  </a:lnTo>
                  <a:lnTo>
                    <a:pt x="681659" y="487070"/>
                  </a:lnTo>
                  <a:close/>
                </a:path>
                <a:path w="865505" h="774064">
                  <a:moveTo>
                    <a:pt x="744245" y="307314"/>
                  </a:moveTo>
                  <a:lnTo>
                    <a:pt x="729107" y="296125"/>
                  </a:lnTo>
                  <a:lnTo>
                    <a:pt x="688428" y="351370"/>
                  </a:lnTo>
                  <a:lnTo>
                    <a:pt x="703567" y="362572"/>
                  </a:lnTo>
                  <a:lnTo>
                    <a:pt x="744245" y="307314"/>
                  </a:lnTo>
                  <a:close/>
                </a:path>
                <a:path w="865505" h="774064">
                  <a:moveTo>
                    <a:pt x="789749" y="402691"/>
                  </a:moveTo>
                  <a:lnTo>
                    <a:pt x="787247" y="384009"/>
                  </a:lnTo>
                  <a:lnTo>
                    <a:pt x="720026" y="393103"/>
                  </a:lnTo>
                  <a:lnTo>
                    <a:pt x="722541" y="411797"/>
                  </a:lnTo>
                  <a:lnTo>
                    <a:pt x="789749" y="402691"/>
                  </a:lnTo>
                  <a:close/>
                </a:path>
                <a:path w="865505" h="774064">
                  <a:moveTo>
                    <a:pt x="865009" y="754824"/>
                  </a:moveTo>
                  <a:lnTo>
                    <a:pt x="835215" y="754824"/>
                  </a:lnTo>
                  <a:lnTo>
                    <a:pt x="796886" y="542671"/>
                  </a:lnTo>
                  <a:lnTo>
                    <a:pt x="746290" y="493636"/>
                  </a:lnTo>
                  <a:lnTo>
                    <a:pt x="720979" y="469112"/>
                  </a:lnTo>
                  <a:lnTo>
                    <a:pt x="687362" y="493102"/>
                  </a:lnTo>
                  <a:lnTo>
                    <a:pt x="670521" y="563727"/>
                  </a:lnTo>
                  <a:lnTo>
                    <a:pt x="646328" y="504088"/>
                  </a:lnTo>
                  <a:lnTo>
                    <a:pt x="624941" y="492848"/>
                  </a:lnTo>
                  <a:lnTo>
                    <a:pt x="581113" y="469811"/>
                  </a:lnTo>
                  <a:lnTo>
                    <a:pt x="485927" y="563600"/>
                  </a:lnTo>
                  <a:lnTo>
                    <a:pt x="429907" y="579335"/>
                  </a:lnTo>
                  <a:lnTo>
                    <a:pt x="445389" y="594525"/>
                  </a:lnTo>
                  <a:lnTo>
                    <a:pt x="495642" y="580377"/>
                  </a:lnTo>
                  <a:lnTo>
                    <a:pt x="584517" y="492848"/>
                  </a:lnTo>
                  <a:lnTo>
                    <a:pt x="631494" y="517550"/>
                  </a:lnTo>
                  <a:lnTo>
                    <a:pt x="675157" y="625233"/>
                  </a:lnTo>
                  <a:lnTo>
                    <a:pt x="689851" y="563727"/>
                  </a:lnTo>
                  <a:lnTo>
                    <a:pt x="704024" y="504380"/>
                  </a:lnTo>
                  <a:lnTo>
                    <a:pt x="719137" y="493636"/>
                  </a:lnTo>
                  <a:lnTo>
                    <a:pt x="779411" y="552005"/>
                  </a:lnTo>
                  <a:lnTo>
                    <a:pt x="816089" y="754824"/>
                  </a:lnTo>
                  <a:lnTo>
                    <a:pt x="568706" y="754824"/>
                  </a:lnTo>
                  <a:lnTo>
                    <a:pt x="545515" y="723036"/>
                  </a:lnTo>
                  <a:lnTo>
                    <a:pt x="545515" y="754824"/>
                  </a:lnTo>
                  <a:lnTo>
                    <a:pt x="185635" y="754824"/>
                  </a:lnTo>
                  <a:lnTo>
                    <a:pt x="262750" y="627291"/>
                  </a:lnTo>
                  <a:lnTo>
                    <a:pt x="375869" y="579081"/>
                  </a:lnTo>
                  <a:lnTo>
                    <a:pt x="439928" y="642073"/>
                  </a:lnTo>
                  <a:lnTo>
                    <a:pt x="491617" y="656590"/>
                  </a:lnTo>
                  <a:lnTo>
                    <a:pt x="525665" y="727544"/>
                  </a:lnTo>
                  <a:lnTo>
                    <a:pt x="545515" y="754824"/>
                  </a:lnTo>
                  <a:lnTo>
                    <a:pt x="545515" y="723036"/>
                  </a:lnTo>
                  <a:lnTo>
                    <a:pt x="542277" y="718591"/>
                  </a:lnTo>
                  <a:lnTo>
                    <a:pt x="504926" y="640727"/>
                  </a:lnTo>
                  <a:lnTo>
                    <a:pt x="449694" y="625221"/>
                  </a:lnTo>
                  <a:lnTo>
                    <a:pt x="402767" y="579081"/>
                  </a:lnTo>
                  <a:lnTo>
                    <a:pt x="380111" y="556806"/>
                  </a:lnTo>
                  <a:lnTo>
                    <a:pt x="249821" y="612330"/>
                  </a:lnTo>
                  <a:lnTo>
                    <a:pt x="163626" y="754824"/>
                  </a:lnTo>
                  <a:lnTo>
                    <a:pt x="131305" y="754824"/>
                  </a:lnTo>
                  <a:lnTo>
                    <a:pt x="131305" y="773684"/>
                  </a:lnTo>
                  <a:lnTo>
                    <a:pt x="865009" y="773684"/>
                  </a:lnTo>
                  <a:lnTo>
                    <a:pt x="865009" y="75482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2520" y="97535"/>
              <a:ext cx="1025651" cy="15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2073910"/>
            <a:ext cx="12192000" cy="461009"/>
          </a:xfrm>
          <a:custGeom>
            <a:avLst/>
            <a:gdLst/>
            <a:ahLst/>
            <a:cxnLst/>
            <a:rect l="l" t="t" r="r" b="b"/>
            <a:pathLst>
              <a:path w="12192000" h="461010">
                <a:moveTo>
                  <a:pt x="0" y="461010"/>
                </a:moveTo>
                <a:lnTo>
                  <a:pt x="12192000" y="461010"/>
                </a:lnTo>
                <a:lnTo>
                  <a:pt x="12192000" y="0"/>
                </a:lnTo>
                <a:lnTo>
                  <a:pt x="0" y="0"/>
                </a:lnTo>
                <a:lnTo>
                  <a:pt x="0" y="46101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1513839"/>
            <a:ext cx="2039620" cy="457200"/>
          </a:xfrm>
          <a:custGeom>
            <a:avLst/>
            <a:gdLst/>
            <a:ahLst/>
            <a:cxnLst/>
            <a:rect l="l" t="t" r="r" b="b"/>
            <a:pathLst>
              <a:path w="2039620" h="457200">
                <a:moveTo>
                  <a:pt x="0" y="457200"/>
                </a:moveTo>
                <a:lnTo>
                  <a:pt x="2039112" y="457200"/>
                </a:lnTo>
                <a:lnTo>
                  <a:pt x="203911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-6350" y="-6350"/>
            <a:ext cx="12204700" cy="6870700"/>
            <a:chOff x="-6350" y="-6350"/>
            <a:chExt cx="12204700" cy="6870700"/>
          </a:xfrm>
        </p:grpSpPr>
        <p:sp>
          <p:nvSpPr>
            <p:cNvPr id="5" name="object 5" descr=""/>
            <p:cNvSpPr/>
            <p:nvPr/>
          </p:nvSpPr>
          <p:spPr>
            <a:xfrm>
              <a:off x="6745223" y="1513839"/>
              <a:ext cx="5447030" cy="457200"/>
            </a:xfrm>
            <a:custGeom>
              <a:avLst/>
              <a:gdLst/>
              <a:ahLst/>
              <a:cxnLst/>
              <a:rect l="l" t="t" r="r" b="b"/>
              <a:pathLst>
                <a:path w="5447030" h="457200">
                  <a:moveTo>
                    <a:pt x="0" y="457200"/>
                  </a:moveTo>
                  <a:lnTo>
                    <a:pt x="5446775" y="457200"/>
                  </a:lnTo>
                  <a:lnTo>
                    <a:pt x="5446775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0" y="0"/>
              <a:ext cx="12204700" cy="685799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0" y="2616707"/>
              <a:ext cx="12192000" cy="4241800"/>
            </a:xfrm>
            <a:custGeom>
              <a:avLst/>
              <a:gdLst/>
              <a:ahLst/>
              <a:cxnLst/>
              <a:rect l="l" t="t" r="r" b="b"/>
              <a:pathLst>
                <a:path w="12192000" h="4241800">
                  <a:moveTo>
                    <a:pt x="12192000" y="4241289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4241289"/>
                  </a:lnTo>
                  <a:lnTo>
                    <a:pt x="12192000" y="4241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2616707"/>
              <a:ext cx="12192000" cy="4241800"/>
            </a:xfrm>
            <a:custGeom>
              <a:avLst/>
              <a:gdLst/>
              <a:ahLst/>
              <a:cxnLst/>
              <a:rect l="l" t="t" r="r" b="b"/>
              <a:pathLst>
                <a:path w="12192000" h="4241800">
                  <a:moveTo>
                    <a:pt x="12192000" y="4241289"/>
                  </a:moveTo>
                  <a:lnTo>
                    <a:pt x="12192000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0" y="0"/>
              <a:ext cx="12192000" cy="769620"/>
            </a:xfrm>
            <a:custGeom>
              <a:avLst/>
              <a:gdLst/>
              <a:ahLst/>
              <a:cxnLst/>
              <a:rect l="l" t="t" r="r" b="b"/>
              <a:pathLst>
                <a:path w="12192000" h="769620">
                  <a:moveTo>
                    <a:pt x="12192000" y="0"/>
                  </a:moveTo>
                  <a:lnTo>
                    <a:pt x="0" y="0"/>
                  </a:lnTo>
                  <a:lnTo>
                    <a:pt x="0" y="769620"/>
                  </a:lnTo>
                  <a:lnTo>
                    <a:pt x="12192000" y="76962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0" y="0"/>
              <a:ext cx="12192000" cy="769620"/>
            </a:xfrm>
            <a:custGeom>
              <a:avLst/>
              <a:gdLst/>
              <a:ahLst/>
              <a:cxnLst/>
              <a:rect l="l" t="t" r="r" b="b"/>
              <a:pathLst>
                <a:path w="12192000" h="769620">
                  <a:moveTo>
                    <a:pt x="0" y="769620"/>
                  </a:moveTo>
                  <a:lnTo>
                    <a:pt x="12192000" y="769620"/>
                  </a:lnTo>
                  <a:lnTo>
                    <a:pt x="12192000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0" y="693419"/>
              <a:ext cx="12192000" cy="1949450"/>
            </a:xfrm>
            <a:custGeom>
              <a:avLst/>
              <a:gdLst/>
              <a:ahLst/>
              <a:cxnLst/>
              <a:rect l="l" t="t" r="r" b="b"/>
              <a:pathLst>
                <a:path w="12192000" h="1949450">
                  <a:moveTo>
                    <a:pt x="8248396" y="1948434"/>
                  </a:moveTo>
                  <a:lnTo>
                    <a:pt x="2807081" y="1948434"/>
                  </a:lnTo>
                  <a:lnTo>
                    <a:pt x="2807081" y="1949196"/>
                  </a:lnTo>
                  <a:lnTo>
                    <a:pt x="8248396" y="1949196"/>
                  </a:lnTo>
                  <a:lnTo>
                    <a:pt x="8248396" y="1948434"/>
                  </a:lnTo>
                  <a:close/>
                </a:path>
                <a:path w="12192000" h="1949450">
                  <a:moveTo>
                    <a:pt x="12191987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0" y="245110"/>
                  </a:lnTo>
                  <a:lnTo>
                    <a:pt x="866559" y="245110"/>
                  </a:lnTo>
                  <a:lnTo>
                    <a:pt x="866559" y="694690"/>
                  </a:lnTo>
                  <a:lnTo>
                    <a:pt x="866559" y="701040"/>
                  </a:lnTo>
                  <a:lnTo>
                    <a:pt x="0" y="701040"/>
                  </a:lnTo>
                  <a:lnTo>
                    <a:pt x="0" y="820420"/>
                  </a:lnTo>
                  <a:lnTo>
                    <a:pt x="1149299" y="820420"/>
                  </a:lnTo>
                  <a:lnTo>
                    <a:pt x="1149299" y="1277620"/>
                  </a:lnTo>
                  <a:lnTo>
                    <a:pt x="0" y="1277620"/>
                  </a:lnTo>
                  <a:lnTo>
                    <a:pt x="0" y="1380490"/>
                  </a:lnTo>
                  <a:lnTo>
                    <a:pt x="0" y="1385570"/>
                  </a:lnTo>
                  <a:lnTo>
                    <a:pt x="390918" y="1385570"/>
                  </a:lnTo>
                  <a:lnTo>
                    <a:pt x="390918" y="1837690"/>
                  </a:lnTo>
                  <a:lnTo>
                    <a:pt x="390918" y="1838960"/>
                  </a:lnTo>
                  <a:lnTo>
                    <a:pt x="390918" y="1841500"/>
                  </a:lnTo>
                  <a:lnTo>
                    <a:pt x="0" y="1841500"/>
                  </a:lnTo>
                  <a:lnTo>
                    <a:pt x="0" y="1948180"/>
                  </a:lnTo>
                  <a:lnTo>
                    <a:pt x="8593201" y="1948180"/>
                  </a:lnTo>
                  <a:lnTo>
                    <a:pt x="8593201" y="1949450"/>
                  </a:lnTo>
                  <a:lnTo>
                    <a:pt x="12191987" y="1949450"/>
                  </a:lnTo>
                  <a:lnTo>
                    <a:pt x="12191987" y="1948180"/>
                  </a:lnTo>
                  <a:lnTo>
                    <a:pt x="12191987" y="1841500"/>
                  </a:lnTo>
                  <a:lnTo>
                    <a:pt x="12191987" y="1838960"/>
                  </a:lnTo>
                  <a:lnTo>
                    <a:pt x="6005703" y="1838960"/>
                  </a:lnTo>
                  <a:lnTo>
                    <a:pt x="6005703" y="1837690"/>
                  </a:lnTo>
                  <a:lnTo>
                    <a:pt x="6005703" y="1381760"/>
                  </a:lnTo>
                  <a:lnTo>
                    <a:pt x="12191987" y="1381760"/>
                  </a:lnTo>
                  <a:lnTo>
                    <a:pt x="12191987" y="1380490"/>
                  </a:lnTo>
                  <a:lnTo>
                    <a:pt x="12191987" y="1277620"/>
                  </a:lnTo>
                  <a:lnTo>
                    <a:pt x="6004941" y="1277620"/>
                  </a:lnTo>
                  <a:lnTo>
                    <a:pt x="6004941" y="1380490"/>
                  </a:lnTo>
                  <a:lnTo>
                    <a:pt x="6004941" y="1381760"/>
                  </a:lnTo>
                  <a:lnTo>
                    <a:pt x="6004941" y="1837690"/>
                  </a:lnTo>
                  <a:lnTo>
                    <a:pt x="4506849" y="1837690"/>
                  </a:lnTo>
                  <a:lnTo>
                    <a:pt x="4506849" y="1385570"/>
                  </a:lnTo>
                  <a:lnTo>
                    <a:pt x="4506849" y="1380490"/>
                  </a:lnTo>
                  <a:lnTo>
                    <a:pt x="6004941" y="1380490"/>
                  </a:lnTo>
                  <a:lnTo>
                    <a:pt x="6004941" y="1277620"/>
                  </a:lnTo>
                  <a:lnTo>
                    <a:pt x="5405120" y="1277620"/>
                  </a:lnTo>
                  <a:lnTo>
                    <a:pt x="5405120" y="820420"/>
                  </a:lnTo>
                  <a:lnTo>
                    <a:pt x="12191987" y="820420"/>
                  </a:lnTo>
                  <a:lnTo>
                    <a:pt x="12191987" y="701040"/>
                  </a:lnTo>
                  <a:lnTo>
                    <a:pt x="12191987" y="694690"/>
                  </a:lnTo>
                  <a:lnTo>
                    <a:pt x="5231130" y="694690"/>
                  </a:lnTo>
                  <a:lnTo>
                    <a:pt x="5231130" y="245110"/>
                  </a:lnTo>
                  <a:lnTo>
                    <a:pt x="5231130" y="238760"/>
                  </a:lnTo>
                  <a:lnTo>
                    <a:pt x="12191987" y="238760"/>
                  </a:lnTo>
                  <a:lnTo>
                    <a:pt x="121919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31594" y="904493"/>
            <a:ext cx="32143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hlinkClick r:id="rId3" action="ppaction://hlinksldjump"/>
              </a:rPr>
              <a:t>Gorączka</a:t>
            </a:r>
            <a:r>
              <a:rPr dirty="0" sz="2800" spc="195">
                <a:hlinkClick r:id="rId3" action="ppaction://hlinksldjump"/>
              </a:rPr>
              <a:t> </a:t>
            </a:r>
            <a:r>
              <a:rPr dirty="0" sz="2800" spc="-10">
                <a:hlinkClick r:id="rId3" action="ppaction://hlinksldjump"/>
              </a:rPr>
              <a:t>surowców</a:t>
            </a:r>
            <a:endParaRPr sz="2800"/>
          </a:p>
        </p:txBody>
      </p:sp>
      <p:sp>
        <p:nvSpPr>
          <p:cNvPr id="13" name="object 13" descr=""/>
          <p:cNvSpPr/>
          <p:nvPr/>
        </p:nvSpPr>
        <p:spPr>
          <a:xfrm>
            <a:off x="2039111" y="1466088"/>
            <a:ext cx="4706620" cy="523240"/>
          </a:xfrm>
          <a:custGeom>
            <a:avLst/>
            <a:gdLst/>
            <a:ahLst/>
            <a:cxnLst/>
            <a:rect l="l" t="t" r="r" b="b"/>
            <a:pathLst>
              <a:path w="4706620" h="523239">
                <a:moveTo>
                  <a:pt x="4706112" y="0"/>
                </a:moveTo>
                <a:lnTo>
                  <a:pt x="0" y="0"/>
                </a:lnTo>
                <a:lnTo>
                  <a:pt x="0" y="522731"/>
                </a:lnTo>
                <a:lnTo>
                  <a:pt x="4706112" y="522731"/>
                </a:lnTo>
                <a:lnTo>
                  <a:pt x="47061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118486" y="1481785"/>
            <a:ext cx="449961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>
                <a:solidFill>
                  <a:srgbClr val="538235"/>
                </a:solidFill>
                <a:latin typeface="Tahoma"/>
                <a:cs typeface="Tahoma"/>
                <a:hlinkClick r:id="rId4" action="ppaction://hlinksldjump"/>
              </a:rPr>
              <a:t>Transformacja</a:t>
            </a:r>
            <a:r>
              <a:rPr dirty="0" sz="2800" spc="-114">
                <a:solidFill>
                  <a:srgbClr val="538235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dirty="0" sz="2800" spc="-10">
                <a:solidFill>
                  <a:srgbClr val="538235"/>
                </a:solidFill>
                <a:latin typeface="Tahoma"/>
                <a:cs typeface="Tahoma"/>
                <a:hlinkClick r:id="rId4" action="ppaction://hlinksldjump"/>
              </a:rPr>
              <a:t>energetyczna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20546" y="2056002"/>
            <a:ext cx="296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538235"/>
                </a:solidFill>
                <a:latin typeface="Tahoma"/>
                <a:cs typeface="Tahoma"/>
                <a:hlinkClick r:id="rId5" action="ppaction://hlinksldjump"/>
              </a:rPr>
              <a:t>Elektryfikacja</a:t>
            </a:r>
            <a:r>
              <a:rPr dirty="0" sz="2800" spc="-200">
                <a:solidFill>
                  <a:srgbClr val="538235"/>
                </a:solidFill>
                <a:latin typeface="Tahoma"/>
                <a:cs typeface="Tahoma"/>
                <a:hlinkClick r:id="rId5" action="ppaction://hlinksldjump"/>
              </a:rPr>
              <a:t> </a:t>
            </a:r>
            <a:r>
              <a:rPr dirty="0" sz="2800" spc="-20">
                <a:solidFill>
                  <a:srgbClr val="538235"/>
                </a:solidFill>
                <a:latin typeface="Tahoma"/>
                <a:cs typeface="Tahoma"/>
                <a:hlinkClick r:id="rId5" action="ppaction://hlinksldjump"/>
              </a:rPr>
              <a:t>życia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648" y="2081771"/>
            <a:ext cx="448055" cy="458736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730097" y="2151075"/>
            <a:ext cx="21462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  <a:hlinkClick r:id="rId5" action="ppaction://hlinksldjump"/>
              </a:rPr>
              <a:t>7.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68552" y="1508747"/>
            <a:ext cx="448830" cy="457974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486280" y="1579245"/>
            <a:ext cx="2146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  <a:hlinkClick r:id="rId4" action="ppaction://hlinksldjump"/>
              </a:rPr>
              <a:t>6.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4419" y="937247"/>
            <a:ext cx="448056" cy="45873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191869" y="1006855"/>
            <a:ext cx="2146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  <a:hlinkClick r:id="rId3" action="ppaction://hlinksldjump"/>
              </a:rPr>
              <a:t>5.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8991" y="3209543"/>
            <a:ext cx="10517124" cy="3648455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1294257" y="3365753"/>
            <a:ext cx="4689475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Transformacja</a:t>
            </a:r>
            <a:r>
              <a:rPr dirty="0" sz="1200" spc="190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energetyczna</a:t>
            </a:r>
            <a:r>
              <a:rPr dirty="0" sz="1200" spc="19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przechodzi</a:t>
            </a:r>
            <a:r>
              <a:rPr dirty="0" sz="1200" spc="18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teraz</a:t>
            </a:r>
            <a:r>
              <a:rPr dirty="0" sz="1200" spc="19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trudniejszy</a:t>
            </a:r>
            <a:r>
              <a:rPr dirty="0" sz="1200" spc="19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okres</a:t>
            </a:r>
            <a:r>
              <a:rPr dirty="0" sz="1200" spc="190" b="1">
                <a:latin typeface="Calibri"/>
                <a:cs typeface="Calibri"/>
              </a:rPr>
              <a:t>  </a:t>
            </a:r>
            <a:r>
              <a:rPr dirty="0" sz="1200" spc="-25" b="1">
                <a:latin typeface="Calibri"/>
                <a:cs typeface="Calibri"/>
              </a:rPr>
              <a:t>ze </a:t>
            </a:r>
            <a:r>
              <a:rPr dirty="0" sz="1200" b="1">
                <a:latin typeface="Calibri"/>
                <a:cs typeface="Calibri"/>
              </a:rPr>
              <a:t>względu</a:t>
            </a:r>
            <a:r>
              <a:rPr dirty="0" sz="1200" spc="4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na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mniejszą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dostępność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</a:t>
            </a:r>
            <a:r>
              <a:rPr dirty="0" sz="1200" spc="4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wyższy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koszt</a:t>
            </a:r>
            <a:r>
              <a:rPr dirty="0" sz="1200" spc="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kapitału.</a:t>
            </a:r>
            <a:r>
              <a:rPr dirty="0" sz="1200" spc="45" b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Coraz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większym </a:t>
            </a:r>
            <a:r>
              <a:rPr dirty="0" sz="1200">
                <a:latin typeface="Calibri"/>
                <a:cs typeface="Calibri"/>
              </a:rPr>
              <a:t>problemem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jest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też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niesterowalność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odnawialnych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źródeł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energii.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Okresy, </a:t>
            </a:r>
            <a:r>
              <a:rPr dirty="0" sz="1200">
                <a:latin typeface="Calibri"/>
                <a:cs typeface="Calibri"/>
              </a:rPr>
              <a:t>gdy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nadwyżki z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OZE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sprowadzają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cenę energii poniżej zera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stają się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jednej </a:t>
            </a:r>
            <a:r>
              <a:rPr dirty="0" sz="1200">
                <a:latin typeface="Calibri"/>
                <a:cs typeface="Calibri"/>
              </a:rPr>
              <a:t>strony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coraz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częstsze.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drugiej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strony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niesprzyjające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dla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OZE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warunki </a:t>
            </a:r>
            <a:r>
              <a:rPr dirty="0" sz="1200">
                <a:latin typeface="Calibri"/>
                <a:cs typeface="Calibri"/>
              </a:rPr>
              <a:t>pogodowe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stają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rzadsze.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Sieci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dystrybucyjne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mają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coraz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większe </a:t>
            </a:r>
            <a:r>
              <a:rPr dirty="0" sz="1200">
                <a:latin typeface="Calibri"/>
                <a:cs typeface="Calibri"/>
              </a:rPr>
              <a:t>trudności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zwiększaniem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przepustowości.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294257" y="4722367"/>
            <a:ext cx="468947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Nie</a:t>
            </a:r>
            <a:r>
              <a:rPr dirty="0" sz="1200" spc="18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oznacza</a:t>
            </a:r>
            <a:r>
              <a:rPr dirty="0" sz="1200" spc="190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to,</a:t>
            </a:r>
            <a:r>
              <a:rPr dirty="0" sz="1200" spc="18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że</a:t>
            </a:r>
            <a:r>
              <a:rPr dirty="0" sz="1200" spc="18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transformacja</a:t>
            </a:r>
            <a:r>
              <a:rPr dirty="0" sz="1200" spc="190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energetyczna</a:t>
            </a:r>
            <a:r>
              <a:rPr dirty="0" sz="1200" spc="190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wyhamuje.</a:t>
            </a:r>
            <a:r>
              <a:rPr dirty="0" sz="1200" spc="195" b="1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Wciąż </a:t>
            </a:r>
            <a:r>
              <a:rPr dirty="0" sz="1200">
                <a:latin typeface="Calibri"/>
                <a:cs typeface="Calibri"/>
              </a:rPr>
              <a:t>przemawiają</a:t>
            </a:r>
            <a:r>
              <a:rPr dirty="0" sz="1200" spc="254">
                <a:latin typeface="Calibri"/>
                <a:cs typeface="Calibri"/>
              </a:rPr>
              <a:t>   </a:t>
            </a:r>
            <a:r>
              <a:rPr dirty="0" sz="1200">
                <a:latin typeface="Calibri"/>
                <a:cs typeface="Calibri"/>
              </a:rPr>
              <a:t>za</a:t>
            </a:r>
            <a:r>
              <a:rPr dirty="0" sz="1200" spc="254">
                <a:latin typeface="Calibri"/>
                <a:cs typeface="Calibri"/>
              </a:rPr>
              <a:t>   </a:t>
            </a:r>
            <a:r>
              <a:rPr dirty="0" sz="1200">
                <a:latin typeface="Calibri"/>
                <a:cs typeface="Calibri"/>
              </a:rPr>
              <a:t>nią</a:t>
            </a:r>
            <a:r>
              <a:rPr dirty="0" sz="1200" spc="254">
                <a:latin typeface="Calibri"/>
                <a:cs typeface="Calibri"/>
              </a:rPr>
              <a:t>   </a:t>
            </a:r>
            <a:r>
              <a:rPr dirty="0" sz="1200">
                <a:latin typeface="Calibri"/>
                <a:cs typeface="Calibri"/>
              </a:rPr>
              <a:t>względy</a:t>
            </a:r>
            <a:r>
              <a:rPr dirty="0" sz="1200" spc="254">
                <a:latin typeface="Calibri"/>
                <a:cs typeface="Calibri"/>
              </a:rPr>
              <a:t>   </a:t>
            </a:r>
            <a:r>
              <a:rPr dirty="0" sz="1200">
                <a:latin typeface="Calibri"/>
                <a:cs typeface="Calibri"/>
              </a:rPr>
              <a:t>ekonomiczne</a:t>
            </a:r>
            <a:r>
              <a:rPr dirty="0" sz="1200" spc="254">
                <a:latin typeface="Calibri"/>
                <a:cs typeface="Calibri"/>
              </a:rPr>
              <a:t>  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254">
                <a:latin typeface="Calibri"/>
                <a:cs typeface="Calibri"/>
              </a:rPr>
              <a:t>   </a:t>
            </a:r>
            <a:r>
              <a:rPr dirty="0" sz="1200" spc="-10">
                <a:latin typeface="Calibri"/>
                <a:cs typeface="Calibri"/>
              </a:rPr>
              <a:t>bezpieczeństwa </a:t>
            </a:r>
            <a:r>
              <a:rPr dirty="0" sz="1200">
                <a:latin typeface="Calibri"/>
                <a:cs typeface="Calibri"/>
              </a:rPr>
              <a:t>energetycznego.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Zielona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energetyka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dłuższym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okresie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jedyną </a:t>
            </a:r>
            <a:r>
              <a:rPr dirty="0" sz="1200">
                <a:latin typeface="Calibri"/>
                <a:cs typeface="Calibri"/>
              </a:rPr>
              <a:t>dopuszczalną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żadne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państwo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zaryzykuje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pozostania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tyle.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Zmieni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się </a:t>
            </a:r>
            <a:r>
              <a:rPr dirty="0" sz="1200">
                <a:latin typeface="Calibri"/>
                <a:cs typeface="Calibri"/>
              </a:rPr>
              <a:t>natomiast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charakter</a:t>
            </a:r>
            <a:r>
              <a:rPr dirty="0" sz="1200" spc="4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transformacji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energetycznej.</a:t>
            </a:r>
            <a:r>
              <a:rPr dirty="0" sz="1200" spc="4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Kluczowa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stanie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się </a:t>
            </a:r>
            <a:r>
              <a:rPr dirty="0" sz="1200">
                <a:latin typeface="Calibri"/>
                <a:cs typeface="Calibri"/>
              </a:rPr>
              <a:t>stabilność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dostaw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3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3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tylko</a:t>
            </a:r>
            <a:r>
              <a:rPr dirty="0" sz="1200" spc="3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ich</a:t>
            </a:r>
            <a:r>
              <a:rPr dirty="0" sz="1200" spc="3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źródło.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Dlatego</a:t>
            </a:r>
            <a:r>
              <a:rPr dirty="0" sz="1200" spc="33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czeka</a:t>
            </a:r>
            <a:r>
              <a:rPr dirty="0" sz="1200" spc="32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nas</a:t>
            </a:r>
            <a:r>
              <a:rPr dirty="0" sz="1200" spc="32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renesans </a:t>
            </a:r>
            <a:r>
              <a:rPr dirty="0" sz="1200" b="1">
                <a:latin typeface="Calibri"/>
                <a:cs typeface="Calibri"/>
              </a:rPr>
              <a:t>energetyki</a:t>
            </a:r>
            <a:r>
              <a:rPr dirty="0" sz="1200" spc="39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jądrowej</a:t>
            </a:r>
            <a:r>
              <a:rPr dirty="0" sz="1200" spc="39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oraz</a:t>
            </a:r>
            <a:r>
              <a:rPr dirty="0" sz="1200" spc="39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wyścig</a:t>
            </a:r>
            <a:r>
              <a:rPr dirty="0" sz="1200" spc="390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technologiczny</a:t>
            </a:r>
            <a:r>
              <a:rPr dirty="0" sz="1200" spc="39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w</a:t>
            </a:r>
            <a:r>
              <a:rPr dirty="0" sz="1200" spc="400" b="1">
                <a:latin typeface="Calibri"/>
                <a:cs typeface="Calibri"/>
              </a:rPr>
              <a:t>  </a:t>
            </a:r>
            <a:r>
              <a:rPr dirty="0" sz="1200" spc="-10" b="1">
                <a:latin typeface="Calibri"/>
                <a:cs typeface="Calibri"/>
              </a:rPr>
              <a:t>dziedzinie </a:t>
            </a:r>
            <a:r>
              <a:rPr dirty="0" sz="1200" b="1">
                <a:latin typeface="Calibri"/>
                <a:cs typeface="Calibri"/>
              </a:rPr>
              <a:t>magazynowania</a:t>
            </a:r>
            <a:r>
              <a:rPr dirty="0" sz="1200" spc="26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energii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np.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postaci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wodoru,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amoniaku,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magazynów </a:t>
            </a:r>
            <a:r>
              <a:rPr dirty="0" sz="1200">
                <a:latin typeface="Calibri"/>
                <a:cs typeface="Calibri"/>
              </a:rPr>
              <a:t>bateryjnych,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akumulatorów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ciepła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itp.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Obstawiamy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raczej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dwa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ostatnie, </a:t>
            </a:r>
            <a:r>
              <a:rPr dirty="0" sz="1200">
                <a:latin typeface="Calibri"/>
                <a:cs typeface="Calibri"/>
              </a:rPr>
              <a:t>ponieważ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rozwój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technologiczny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jest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 nich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najbardziej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dynamiczny.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586219" y="3365753"/>
            <a:ext cx="469011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W</a:t>
            </a:r>
            <a:r>
              <a:rPr dirty="0" sz="1200" spc="21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ślad</a:t>
            </a:r>
            <a:r>
              <a:rPr dirty="0" sz="1200" spc="20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za</a:t>
            </a:r>
            <a:r>
              <a:rPr dirty="0" sz="1200" spc="18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transformacją</a:t>
            </a:r>
            <a:r>
              <a:rPr dirty="0" sz="1200" spc="20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energetyczną</a:t>
            </a:r>
            <a:r>
              <a:rPr dirty="0" sz="1200" spc="204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idzie</a:t>
            </a:r>
            <a:r>
              <a:rPr dirty="0" sz="1200" spc="19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trend</a:t>
            </a:r>
            <a:r>
              <a:rPr dirty="0" sz="1200" spc="2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elektryfikacji</a:t>
            </a:r>
            <a:r>
              <a:rPr dirty="0" sz="1200" spc="22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prawie </a:t>
            </a:r>
            <a:r>
              <a:rPr dirty="0" sz="1200" b="1">
                <a:latin typeface="Calibri"/>
                <a:cs typeface="Calibri"/>
              </a:rPr>
              <a:t>każdej</a:t>
            </a:r>
            <a:r>
              <a:rPr dirty="0" sz="1200" spc="19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dziedziny</a:t>
            </a:r>
            <a:r>
              <a:rPr dirty="0" sz="1200" spc="19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życia.</a:t>
            </a:r>
            <a:r>
              <a:rPr dirty="0" sz="1200" spc="180" b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Pompy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ciepła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kuchnie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indukcyjne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zastępują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ich </a:t>
            </a:r>
            <a:r>
              <a:rPr dirty="0" sz="1200">
                <a:latin typeface="Calibri"/>
                <a:cs typeface="Calibri"/>
              </a:rPr>
              <a:t>gazowe</a:t>
            </a:r>
            <a:r>
              <a:rPr dirty="0" sz="1200" spc="4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odpowiedniki.</a:t>
            </a:r>
            <a:r>
              <a:rPr dirty="0" sz="1200" spc="3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Samochody</a:t>
            </a:r>
            <a:r>
              <a:rPr dirty="0" sz="1200" spc="4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coraz</a:t>
            </a:r>
            <a:r>
              <a:rPr dirty="0" sz="1200" spc="4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częściej</a:t>
            </a:r>
            <a:r>
              <a:rPr dirty="0" sz="1200" spc="4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ładujemy</a:t>
            </a:r>
            <a:r>
              <a:rPr dirty="0" sz="1200" spc="3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40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gniazdka </a:t>
            </a:r>
            <a:r>
              <a:rPr dirty="0" sz="1200">
                <a:latin typeface="Calibri"/>
                <a:cs typeface="Calibri"/>
              </a:rPr>
              <a:t>zamiast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tankować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dystrybutora.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Otaczamy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„myślącymi”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urządzeniami </a:t>
            </a:r>
            <a:r>
              <a:rPr dirty="0" sz="1200">
                <a:latin typeface="Calibri"/>
                <a:cs typeface="Calibri"/>
              </a:rPr>
              <a:t>podłączonymi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Internetu. A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energochłonne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centra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przetwarzania </a:t>
            </a:r>
            <a:r>
              <a:rPr dirty="0" sz="1200" spc="-10">
                <a:latin typeface="Calibri"/>
                <a:cs typeface="Calibri"/>
              </a:rPr>
              <a:t>danych </a:t>
            </a:r>
            <a:r>
              <a:rPr dirty="0" sz="1200">
                <a:latin typeface="Calibri"/>
                <a:cs typeface="Calibri"/>
              </a:rPr>
              <a:t>stają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coraz </a:t>
            </a:r>
            <a:r>
              <a:rPr dirty="0" sz="1200" spc="-10">
                <a:latin typeface="Calibri"/>
                <a:cs typeface="Calibri"/>
              </a:rPr>
              <a:t>większe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10">
                <a:latin typeface="Calibri"/>
                <a:cs typeface="Calibri"/>
              </a:rPr>
              <a:t> potężniejsze,</a:t>
            </a:r>
            <a:r>
              <a:rPr dirty="0" sz="1200">
                <a:latin typeface="Calibri"/>
                <a:cs typeface="Calibri"/>
              </a:rPr>
              <a:t> aby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obsłużyć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tylko rosnący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ruch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w </a:t>
            </a:r>
            <a:r>
              <a:rPr dirty="0" sz="1200">
                <a:latin typeface="Calibri"/>
                <a:cs typeface="Calibri"/>
              </a:rPr>
              <a:t>Internecie,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lecz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także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tak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różnorodne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dziedziny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jak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trenowanie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sztucznej </a:t>
            </a:r>
            <a:r>
              <a:rPr dirty="0" sz="1200">
                <a:latin typeface="Calibri"/>
                <a:cs typeface="Calibri"/>
              </a:rPr>
              <a:t>inteligencji</a:t>
            </a:r>
            <a:r>
              <a:rPr dirty="0" sz="1200" spc="4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4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kopanie</a:t>
            </a:r>
            <a:r>
              <a:rPr dirty="0" sz="1200" spc="4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kryptowalut.</a:t>
            </a:r>
            <a:r>
              <a:rPr dirty="0" sz="1200" spc="4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Zapotrzebowanie</a:t>
            </a:r>
            <a:r>
              <a:rPr dirty="0" sz="1200" spc="4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4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prąd</a:t>
            </a:r>
            <a:r>
              <a:rPr dirty="0" sz="1200" spc="4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409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ciągu najbliższych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25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lat </a:t>
            </a:r>
            <a:r>
              <a:rPr dirty="0" sz="1200" spc="-10">
                <a:latin typeface="Calibri"/>
                <a:cs typeface="Calibri"/>
              </a:rPr>
              <a:t>wzrośnie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2-</a:t>
            </a:r>
            <a:r>
              <a:rPr dirty="0" sz="1200">
                <a:latin typeface="Calibri"/>
                <a:cs typeface="Calibri"/>
              </a:rPr>
              <a:t>3 </a:t>
            </a:r>
            <a:r>
              <a:rPr dirty="0" sz="1200" spc="-10">
                <a:latin typeface="Calibri"/>
                <a:cs typeface="Calibri"/>
              </a:rPr>
              <a:t>krotnie.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586219" y="5164582"/>
            <a:ext cx="469011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Tempo</a:t>
            </a:r>
            <a:r>
              <a:rPr dirty="0" sz="1200" spc="29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w</a:t>
            </a:r>
            <a:r>
              <a:rPr dirty="0" sz="1200" spc="29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jakim</a:t>
            </a:r>
            <a:r>
              <a:rPr dirty="0" sz="1200" spc="29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dokonywać</a:t>
            </a:r>
            <a:r>
              <a:rPr dirty="0" sz="1200" spc="29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się</a:t>
            </a:r>
            <a:r>
              <a:rPr dirty="0" sz="1200" spc="28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będą</a:t>
            </a:r>
            <a:r>
              <a:rPr dirty="0" sz="1200" spc="29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te</a:t>
            </a:r>
            <a:r>
              <a:rPr dirty="0" sz="1200" spc="28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rewolucje</a:t>
            </a:r>
            <a:r>
              <a:rPr dirty="0" sz="1200" spc="29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będzie</a:t>
            </a:r>
            <a:r>
              <a:rPr dirty="0" sz="1200" spc="29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zależne</a:t>
            </a:r>
            <a:r>
              <a:rPr dirty="0" sz="1200" spc="285" b="1">
                <a:latin typeface="Calibri"/>
                <a:cs typeface="Calibri"/>
              </a:rPr>
              <a:t> </a:t>
            </a:r>
            <a:r>
              <a:rPr dirty="0" sz="1200" spc="-25" b="1">
                <a:latin typeface="Calibri"/>
                <a:cs typeface="Calibri"/>
              </a:rPr>
              <a:t>od </a:t>
            </a:r>
            <a:r>
              <a:rPr dirty="0" sz="1200" b="1">
                <a:latin typeface="Calibri"/>
                <a:cs typeface="Calibri"/>
              </a:rPr>
              <a:t>tempa</a:t>
            </a:r>
            <a:r>
              <a:rPr dirty="0" sz="1200" spc="-2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pozyskiwania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kluczowych</a:t>
            </a:r>
            <a:r>
              <a:rPr dirty="0" sz="1200" spc="-2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surowców</a:t>
            </a:r>
            <a:r>
              <a:rPr dirty="0" sz="1200" spc="-10" b="1">
                <a:latin typeface="Calibri"/>
                <a:cs typeface="Calibri"/>
              </a:rPr>
              <a:t> naturalnych</a:t>
            </a:r>
            <a:r>
              <a:rPr dirty="0" sz="1200" spc="-10">
                <a:latin typeface="Calibri"/>
                <a:cs typeface="Calibri"/>
              </a:rPr>
              <a:t>: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litu,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niklu,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miedzi</a:t>
            </a:r>
            <a:r>
              <a:rPr dirty="0" sz="1200">
                <a:latin typeface="Calibri"/>
                <a:cs typeface="Calibri"/>
              </a:rPr>
              <a:t> i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cynku.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Świat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stoi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więc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przed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koniecznością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szybkiego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otwierania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nowych </a:t>
            </a:r>
            <a:r>
              <a:rPr dirty="0" sz="1200">
                <a:latin typeface="Calibri"/>
                <a:cs typeface="Calibri"/>
              </a:rPr>
              <a:t>kopalni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tych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metali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dotąd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był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proces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niezwykle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powolny.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Względy </a:t>
            </a:r>
            <a:r>
              <a:rPr dirty="0" sz="1200">
                <a:latin typeface="Calibri"/>
                <a:cs typeface="Calibri"/>
              </a:rPr>
              <a:t>autonomii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strategiczne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skłonią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jednak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państwa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Zachodu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przyspieszenia ekstrakcji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kopalin.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Kluczowym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surowcem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XXI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także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woda,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gdyż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jej </a:t>
            </a:r>
            <a:r>
              <a:rPr dirty="0" sz="1200">
                <a:latin typeface="Calibri"/>
                <a:cs typeface="Calibri"/>
              </a:rPr>
              <a:t>zasoby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 kurczą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zapotrzebowanie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rośnie: w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rolnictwie,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przemyśle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do </a:t>
            </a:r>
            <a:r>
              <a:rPr dirty="0" sz="1200" spc="-10">
                <a:latin typeface="Calibri"/>
                <a:cs typeface="Calibri"/>
              </a:rPr>
              <a:t>bezpośredniego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spożycia.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 wodzie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będziemy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dyskutować </a:t>
            </a:r>
            <a:r>
              <a:rPr dirty="0" sz="1200">
                <a:latin typeface="Calibri"/>
                <a:cs typeface="Calibri"/>
              </a:rPr>
              <a:t>coraz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częściej.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00816" y="111252"/>
            <a:ext cx="1025651" cy="1508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252118" y="382650"/>
            <a:ext cx="4795520" cy="483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538235"/>
                </a:solidFill>
                <a:latin typeface="Tahoma"/>
                <a:cs typeface="Tahoma"/>
              </a:rPr>
              <a:t>Gorączka</a:t>
            </a:r>
            <a:r>
              <a:rPr dirty="0" sz="1600" spc="215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surowców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10">
                <a:latin typeface="Tahoma"/>
                <a:cs typeface="Tahoma"/>
              </a:rPr>
              <a:t>Kluczowa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rola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wody w </a:t>
            </a:r>
            <a:r>
              <a:rPr dirty="0" sz="1400" spc="45">
                <a:latin typeface="Tahoma"/>
                <a:cs typeface="Tahoma"/>
              </a:rPr>
              <a:t>obliczu</a:t>
            </a:r>
            <a:r>
              <a:rPr dirty="0" sz="1400" spc="-4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postępujących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zmian </a:t>
            </a:r>
            <a:r>
              <a:rPr dirty="0" sz="1400" spc="-10">
                <a:latin typeface="Tahoma"/>
                <a:cs typeface="Tahoma"/>
              </a:rPr>
              <a:t>klimatu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5693" y="6472224"/>
            <a:ext cx="604710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5)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Banku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Światowego.</a:t>
            </a:r>
            <a:r>
              <a:rPr dirty="0" sz="750" spc="49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Bank of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America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Global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Research</a:t>
            </a:r>
            <a:r>
              <a:rPr dirty="0" sz="750" spc="3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3)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FAO.</a:t>
            </a:r>
            <a:r>
              <a:rPr dirty="0" sz="750" spc="245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4)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6)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 FAO,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AQUASTAT,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World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Bank,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BofA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Global </a:t>
            </a:r>
            <a:r>
              <a:rPr dirty="0" sz="750" spc="-10">
                <a:latin typeface="Calibri"/>
                <a:cs typeface="Calibri"/>
              </a:rPr>
              <a:t>Research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BofA,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Reuters,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IEA,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ONZ,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WHO,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Bank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Światowy,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WRI,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Pekao.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705600" y="1298447"/>
            <a:ext cx="5003800" cy="5078095"/>
          </a:xfrm>
          <a:custGeom>
            <a:avLst/>
            <a:gdLst/>
            <a:ahLst/>
            <a:cxnLst/>
            <a:rect l="l" t="t" r="r" b="b"/>
            <a:pathLst>
              <a:path w="5003800" h="5078095">
                <a:moveTo>
                  <a:pt x="0" y="5077968"/>
                </a:moveTo>
                <a:lnTo>
                  <a:pt x="5003292" y="5077968"/>
                </a:lnTo>
                <a:lnTo>
                  <a:pt x="5003292" y="0"/>
                </a:lnTo>
                <a:lnTo>
                  <a:pt x="0" y="0"/>
                </a:lnTo>
                <a:lnTo>
                  <a:pt x="0" y="5077968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77012" y="1298447"/>
            <a:ext cx="5834380" cy="5078095"/>
          </a:xfrm>
          <a:custGeom>
            <a:avLst/>
            <a:gdLst/>
            <a:ahLst/>
            <a:cxnLst/>
            <a:rect l="l" t="t" r="r" b="b"/>
            <a:pathLst>
              <a:path w="5834380" h="5078095">
                <a:moveTo>
                  <a:pt x="0" y="5077968"/>
                </a:moveTo>
                <a:lnTo>
                  <a:pt x="5833872" y="5077968"/>
                </a:lnTo>
                <a:lnTo>
                  <a:pt x="5833872" y="0"/>
                </a:lnTo>
                <a:lnTo>
                  <a:pt x="0" y="0"/>
                </a:lnTo>
                <a:lnTo>
                  <a:pt x="0" y="5077968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05408" y="1326007"/>
            <a:ext cx="517715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Globalne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ocieplenie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pogłębia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zjawisko</a:t>
            </a:r>
            <a:r>
              <a:rPr dirty="0" sz="1100" spc="-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niedoboru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wody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świecie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oraz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nasila</a:t>
            </a:r>
            <a:r>
              <a:rPr dirty="0" sz="11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negatywne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efekty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zmian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klimatu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-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szczególnie</a:t>
            </a:r>
            <a:r>
              <a:rPr dirty="0" sz="1100" spc="-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powodzie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i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susze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05408" y="1739011"/>
            <a:ext cx="52851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 b="1">
                <a:latin typeface="Calibri"/>
                <a:cs typeface="Calibri"/>
              </a:rPr>
              <a:t>Według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danych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ONZ na każdy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1°C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wzrostu średniej globalnej temperatury przypada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20%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spadek </a:t>
            </a:r>
            <a:r>
              <a:rPr dirty="0" sz="1000" b="1">
                <a:latin typeface="Calibri"/>
                <a:cs typeface="Calibri"/>
              </a:rPr>
              <a:t>odnawialnych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zasobów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wody.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Rosnąca temperatura powoduje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zwiększoną wilgotność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atmosfery, </a:t>
            </a:r>
            <a:r>
              <a:rPr dirty="0" sz="1000">
                <a:latin typeface="Calibri"/>
                <a:cs typeface="Calibri"/>
              </a:rPr>
              <a:t>prowadząc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częstszych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burz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kataklizmów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wybranych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regionach,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jednoczesnych wydłużonych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okresach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suszy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innych</a:t>
            </a:r>
            <a:r>
              <a:rPr dirty="0" sz="1000" spc="-10">
                <a:latin typeface="Calibri"/>
                <a:cs typeface="Calibri"/>
              </a:rPr>
              <a:t> częściach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świata.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80008" y="2462606"/>
            <a:ext cx="534860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08915" marR="43180" indent="-17145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210185" algn="l"/>
              </a:tabLst>
            </a:pPr>
            <a:r>
              <a:rPr dirty="0" sz="1000" b="1">
                <a:latin typeface="Calibri"/>
                <a:cs typeface="Calibri"/>
              </a:rPr>
              <a:t>Od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lat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60.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zasoby słodkiej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wody per capita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zmniejszyły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się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ponad połowę</a:t>
            </a:r>
            <a:r>
              <a:rPr dirty="0" baseline="25641" sz="975" b="1">
                <a:latin typeface="Calibri"/>
                <a:cs typeface="Calibri"/>
              </a:rPr>
              <a:t>1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Jednocześnie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tempo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popytu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wodę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1,7x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szybsze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tempo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populacji.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BofA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prognozuje,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przy </a:t>
            </a:r>
            <a:r>
              <a:rPr dirty="0" sz="1000" spc="-2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rosnącej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liczbie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ludności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9,7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2050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r.,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wodę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wzrosnąć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25%</a:t>
            </a:r>
            <a:r>
              <a:rPr dirty="0" baseline="25641" sz="975" spc="-15">
                <a:latin typeface="Calibri"/>
                <a:cs typeface="Calibri"/>
              </a:rPr>
              <a:t>2</a:t>
            </a:r>
            <a:r>
              <a:rPr dirty="0" sz="1000" spc="-10">
                <a:latin typeface="Calibri"/>
                <a:cs typeface="Calibri"/>
              </a:rPr>
              <a:t>.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Zwiększenie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populacji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oznacza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zapotrzebowanie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żywność,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szacuje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	wyżywienia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osoby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zużywane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tys. litrów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</a:t>
            </a:r>
            <a:r>
              <a:rPr dirty="0" baseline="25641" sz="975">
                <a:latin typeface="Calibri"/>
                <a:cs typeface="Calibri"/>
              </a:rPr>
              <a:t>3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Rolnictwo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już</a:t>
            </a:r>
            <a:r>
              <a:rPr dirty="0" sz="1000">
                <a:latin typeface="Calibri"/>
                <a:cs typeface="Calibri"/>
              </a:rPr>
              <a:t> 	dzisiaj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zdecydowanie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największym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konsumentem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słodkiej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(72%)</a:t>
            </a:r>
            <a:r>
              <a:rPr dirty="0" baseline="25641" sz="975">
                <a:latin typeface="Calibri"/>
                <a:cs typeface="Calibri"/>
              </a:rPr>
              <a:t>4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Wywołany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ociepleniem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niedobór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dotykał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większej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grupy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intensyfikując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proces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migracji.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05408" y="3797046"/>
            <a:ext cx="528574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 b="1">
                <a:latin typeface="Calibri"/>
                <a:cs typeface="Calibri"/>
              </a:rPr>
              <a:t>Z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danych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Banku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Światowego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wynika,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że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70%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wszystkich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zgonów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obliczu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klęsk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żywiołowych </a:t>
            </a:r>
            <a:r>
              <a:rPr dirty="0" sz="1000" b="1">
                <a:latin typeface="Calibri"/>
                <a:cs typeface="Calibri"/>
              </a:rPr>
              <a:t>ostatnich</a:t>
            </a:r>
            <a:r>
              <a:rPr dirty="0" sz="1000" spc="1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50</a:t>
            </a:r>
            <a:r>
              <a:rPr dirty="0" sz="1000" spc="1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lat,</a:t>
            </a:r>
            <a:r>
              <a:rPr dirty="0" sz="1000" spc="1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było</a:t>
            </a:r>
            <a:r>
              <a:rPr dirty="0" sz="1000" spc="1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skutkiem</a:t>
            </a:r>
            <a:r>
              <a:rPr dirty="0" sz="1000" spc="1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katastrof</a:t>
            </a:r>
            <a:r>
              <a:rPr dirty="0" sz="1000" spc="1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związanych</a:t>
            </a:r>
            <a:r>
              <a:rPr dirty="0" sz="1000" spc="1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</a:t>
            </a:r>
            <a:r>
              <a:rPr dirty="0" sz="1000" spc="1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wodą.</a:t>
            </a:r>
            <a:r>
              <a:rPr dirty="0" sz="1000" spc="175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prawda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straty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gospodarcze </a:t>
            </a:r>
            <a:r>
              <a:rPr dirty="0" sz="1000">
                <a:latin typeface="Calibri"/>
                <a:cs typeface="Calibri"/>
              </a:rPr>
              <a:t>wywołane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susze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2000-</a:t>
            </a:r>
            <a:r>
              <a:rPr dirty="0" sz="1000">
                <a:latin typeface="Calibri"/>
                <a:cs typeface="Calibri"/>
              </a:rPr>
              <a:t>2019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niższe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(130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USD)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będące</a:t>
            </a:r>
            <a:r>
              <a:rPr dirty="0" sz="1000" spc="-10">
                <a:latin typeface="Calibri"/>
                <a:cs typeface="Calibri"/>
              </a:rPr>
              <a:t> skutkiem </a:t>
            </a:r>
            <a:r>
              <a:rPr dirty="0" sz="1000">
                <a:latin typeface="Calibri"/>
                <a:cs typeface="Calibri"/>
              </a:rPr>
              <a:t>powodzi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(650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USD),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susza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została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uznana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ONZ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ukryty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kryzys,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mogący </a:t>
            </a:r>
            <a:r>
              <a:rPr dirty="0" sz="1000">
                <a:latin typeface="Calibri"/>
                <a:cs typeface="Calibri"/>
              </a:rPr>
              <a:t>stać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„kolejną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pandemią”.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05408" y="4673346"/>
            <a:ext cx="528510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 b="1">
                <a:latin typeface="Calibri"/>
                <a:cs typeface="Calibri"/>
              </a:rPr>
              <a:t>World</a:t>
            </a:r>
            <a:r>
              <a:rPr dirty="0" sz="1000" spc="3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Resources</a:t>
            </a:r>
            <a:r>
              <a:rPr dirty="0" sz="1000" spc="3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Institute</a:t>
            </a:r>
            <a:r>
              <a:rPr dirty="0" sz="1000" spc="3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wskazuje,</a:t>
            </a:r>
            <a:r>
              <a:rPr dirty="0" sz="1000" spc="3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że</a:t>
            </a:r>
            <a:r>
              <a:rPr dirty="0" sz="1000" spc="3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75</a:t>
            </a:r>
            <a:r>
              <a:rPr dirty="0" sz="1000" spc="3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krajów</a:t>
            </a:r>
            <a:r>
              <a:rPr dirty="0" sz="1000" spc="3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mogłoby</a:t>
            </a:r>
            <a:r>
              <a:rPr dirty="0" sz="1000" spc="3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osiągnąć</a:t>
            </a:r>
            <a:r>
              <a:rPr dirty="0" sz="1000" spc="3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3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2030</a:t>
            </a:r>
            <a:r>
              <a:rPr dirty="0" sz="1000" spc="3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roku</a:t>
            </a:r>
            <a:r>
              <a:rPr dirty="0" sz="1000" spc="325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stan </a:t>
            </a:r>
            <a:r>
              <a:rPr dirty="0" sz="1000" b="1">
                <a:latin typeface="Calibri"/>
                <a:cs typeface="Calibri"/>
              </a:rPr>
              <a:t>zrównoważonej</a:t>
            </a:r>
            <a:r>
              <a:rPr dirty="0" sz="1000" spc="2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gospodarki</a:t>
            </a:r>
            <a:r>
              <a:rPr dirty="0" sz="1000" spc="2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wodnej</a:t>
            </a:r>
            <a:r>
              <a:rPr dirty="0" sz="1000" spc="2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wydatkując</a:t>
            </a:r>
            <a:r>
              <a:rPr dirty="0" sz="1000" spc="2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2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2%</a:t>
            </a:r>
            <a:r>
              <a:rPr dirty="0" sz="1000" spc="2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rocznego</a:t>
            </a:r>
            <a:r>
              <a:rPr dirty="0" sz="1000" spc="2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PKB,</a:t>
            </a:r>
            <a:r>
              <a:rPr dirty="0" sz="1000" spc="29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70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to</a:t>
            </a:r>
            <a:r>
              <a:rPr dirty="0" sz="1000">
                <a:latin typeface="Calibri"/>
                <a:cs typeface="Calibri"/>
              </a:rPr>
              <a:t> przeprowadzić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wydając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2-</a:t>
            </a:r>
            <a:r>
              <a:rPr dirty="0" sz="1000">
                <a:latin typeface="Calibri"/>
                <a:cs typeface="Calibri"/>
              </a:rPr>
              <a:t>8%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PKB,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17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musiało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zainwestować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więcej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8%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PKB.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Walka</a:t>
            </a:r>
            <a:r>
              <a:rPr dirty="0" sz="1000">
                <a:latin typeface="Calibri"/>
                <a:cs typeface="Calibri"/>
              </a:rPr>
              <a:t> z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niedoborem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generować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43%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kosztów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transformacji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gospodarki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wodnej, </a:t>
            </a:r>
            <a:r>
              <a:rPr dirty="0" sz="1000">
                <a:latin typeface="Calibri"/>
                <a:cs typeface="Calibri"/>
              </a:rPr>
              <a:t>efektywne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zarządzanie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wodą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17%,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zarządzanie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zanieczyszczeniami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15%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kosztów.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80008" y="5549900"/>
            <a:ext cx="534860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10185" marR="43180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210185" algn="l"/>
              </a:tabLst>
            </a:pPr>
            <a:r>
              <a:rPr dirty="0" sz="1000" b="1">
                <a:latin typeface="Calibri"/>
                <a:cs typeface="Calibri"/>
              </a:rPr>
              <a:t>Międzynarodowa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Agencja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Energii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(IEA)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szacuje,</a:t>
            </a:r>
            <a:r>
              <a:rPr dirty="0" sz="1000" spc="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że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2035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r.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pobór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wody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produkcji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energii </a:t>
            </a:r>
            <a:r>
              <a:rPr dirty="0" sz="1000" b="1">
                <a:latin typeface="Calibri"/>
                <a:cs typeface="Calibri"/>
              </a:rPr>
              <a:t>może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wzrosnąć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20%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liczby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elektrowni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zaawansowanymi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systemami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chłodzenia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większą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produkcję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biopaliw.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czystych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(atom,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wodór,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źródła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odnawialne)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scenariuszu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dążenia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zerowych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emisji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2050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r.,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pomógłby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zaoszczędzić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18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</a:t>
            </a:r>
            <a:r>
              <a:rPr dirty="0" baseline="25641" sz="975">
                <a:latin typeface="Calibri"/>
                <a:cs typeface="Calibri"/>
              </a:rPr>
              <a:t>3</a:t>
            </a:r>
            <a:r>
              <a:rPr dirty="0" baseline="25641" sz="975" spc="33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wody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2030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względem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wykorzystania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2021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929881" y="1480515"/>
            <a:ext cx="34131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Zmiany</a:t>
            </a:r>
            <a:r>
              <a:rPr dirty="0" sz="1000" spc="-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 dostępności</a:t>
            </a:r>
            <a:r>
              <a:rPr dirty="0" sz="1000" spc="-1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wykorzystaniu</a:t>
            </a:r>
            <a:r>
              <a:rPr dirty="0" sz="1000" spc="1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zasobów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wody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1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świecie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868541" y="1702180"/>
            <a:ext cx="4650740" cy="1975485"/>
            <a:chOff x="6868541" y="1702180"/>
            <a:chExt cx="4650740" cy="1975485"/>
          </a:xfrm>
        </p:grpSpPr>
        <p:sp>
          <p:nvSpPr>
            <p:cNvPr id="19" name="object 19" descr=""/>
            <p:cNvSpPr/>
            <p:nvPr/>
          </p:nvSpPr>
          <p:spPr>
            <a:xfrm>
              <a:off x="6871716" y="1705355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331964" y="3672839"/>
              <a:ext cx="1304925" cy="0"/>
            </a:xfrm>
            <a:custGeom>
              <a:avLst/>
              <a:gdLst/>
              <a:ahLst/>
              <a:cxnLst/>
              <a:rect l="l" t="t" r="r" b="b"/>
              <a:pathLst>
                <a:path w="1304925" h="0">
                  <a:moveTo>
                    <a:pt x="0" y="0"/>
                  </a:moveTo>
                  <a:lnTo>
                    <a:pt x="130454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43394" y="2564130"/>
              <a:ext cx="1259205" cy="623570"/>
            </a:xfrm>
            <a:custGeom>
              <a:avLst/>
              <a:gdLst/>
              <a:ahLst/>
              <a:cxnLst/>
              <a:rect l="l" t="t" r="r" b="b"/>
              <a:pathLst>
                <a:path w="1259204" h="623569">
                  <a:moveTo>
                    <a:pt x="0" y="0"/>
                  </a:moveTo>
                  <a:lnTo>
                    <a:pt x="22859" y="24384"/>
                  </a:lnTo>
                  <a:lnTo>
                    <a:pt x="45720" y="47244"/>
                  </a:lnTo>
                  <a:lnTo>
                    <a:pt x="68579" y="70104"/>
                  </a:lnTo>
                  <a:lnTo>
                    <a:pt x="91439" y="91440"/>
                  </a:lnTo>
                  <a:lnTo>
                    <a:pt x="114300" y="112775"/>
                  </a:lnTo>
                  <a:lnTo>
                    <a:pt x="137159" y="134112"/>
                  </a:lnTo>
                  <a:lnTo>
                    <a:pt x="160020" y="153924"/>
                  </a:lnTo>
                  <a:lnTo>
                    <a:pt x="182879" y="173736"/>
                  </a:lnTo>
                  <a:lnTo>
                    <a:pt x="205739" y="192024"/>
                  </a:lnTo>
                  <a:lnTo>
                    <a:pt x="228600" y="208787"/>
                  </a:lnTo>
                  <a:lnTo>
                    <a:pt x="251459" y="225552"/>
                  </a:lnTo>
                  <a:lnTo>
                    <a:pt x="274320" y="240792"/>
                  </a:lnTo>
                  <a:lnTo>
                    <a:pt x="297179" y="257556"/>
                  </a:lnTo>
                  <a:lnTo>
                    <a:pt x="320039" y="272796"/>
                  </a:lnTo>
                  <a:lnTo>
                    <a:pt x="342900" y="286512"/>
                  </a:lnTo>
                  <a:lnTo>
                    <a:pt x="365759" y="301752"/>
                  </a:lnTo>
                  <a:lnTo>
                    <a:pt x="388620" y="316992"/>
                  </a:lnTo>
                  <a:lnTo>
                    <a:pt x="411479" y="330708"/>
                  </a:lnTo>
                  <a:lnTo>
                    <a:pt x="434339" y="344424"/>
                  </a:lnTo>
                  <a:lnTo>
                    <a:pt x="457200" y="358140"/>
                  </a:lnTo>
                  <a:lnTo>
                    <a:pt x="480059" y="371856"/>
                  </a:lnTo>
                  <a:lnTo>
                    <a:pt x="502920" y="385572"/>
                  </a:lnTo>
                  <a:lnTo>
                    <a:pt x="525779" y="397764"/>
                  </a:lnTo>
                  <a:lnTo>
                    <a:pt x="548639" y="409956"/>
                  </a:lnTo>
                  <a:lnTo>
                    <a:pt x="571500" y="423672"/>
                  </a:lnTo>
                  <a:lnTo>
                    <a:pt x="594359" y="434340"/>
                  </a:lnTo>
                  <a:lnTo>
                    <a:pt x="617220" y="403860"/>
                  </a:lnTo>
                  <a:lnTo>
                    <a:pt x="640079" y="422148"/>
                  </a:lnTo>
                  <a:lnTo>
                    <a:pt x="662939" y="432816"/>
                  </a:lnTo>
                  <a:lnTo>
                    <a:pt x="685800" y="441960"/>
                  </a:lnTo>
                  <a:lnTo>
                    <a:pt x="708659" y="452628"/>
                  </a:lnTo>
                  <a:lnTo>
                    <a:pt x="731520" y="461772"/>
                  </a:lnTo>
                  <a:lnTo>
                    <a:pt x="754379" y="470916"/>
                  </a:lnTo>
                  <a:lnTo>
                    <a:pt x="777239" y="478536"/>
                  </a:lnTo>
                  <a:lnTo>
                    <a:pt x="800100" y="487680"/>
                  </a:lnTo>
                  <a:lnTo>
                    <a:pt x="822959" y="495300"/>
                  </a:lnTo>
                  <a:lnTo>
                    <a:pt x="845820" y="502920"/>
                  </a:lnTo>
                  <a:lnTo>
                    <a:pt x="868679" y="510540"/>
                  </a:lnTo>
                  <a:lnTo>
                    <a:pt x="891539" y="518160"/>
                  </a:lnTo>
                  <a:lnTo>
                    <a:pt x="914400" y="525780"/>
                  </a:lnTo>
                  <a:lnTo>
                    <a:pt x="937259" y="533400"/>
                  </a:lnTo>
                  <a:lnTo>
                    <a:pt x="960120" y="541020"/>
                  </a:lnTo>
                  <a:lnTo>
                    <a:pt x="982979" y="548640"/>
                  </a:lnTo>
                  <a:lnTo>
                    <a:pt x="1005839" y="554736"/>
                  </a:lnTo>
                  <a:lnTo>
                    <a:pt x="1028700" y="560832"/>
                  </a:lnTo>
                  <a:lnTo>
                    <a:pt x="1051559" y="568452"/>
                  </a:lnTo>
                  <a:lnTo>
                    <a:pt x="1075944" y="577596"/>
                  </a:lnTo>
                  <a:lnTo>
                    <a:pt x="1098803" y="583692"/>
                  </a:lnTo>
                  <a:lnTo>
                    <a:pt x="1121663" y="589788"/>
                  </a:lnTo>
                  <a:lnTo>
                    <a:pt x="1144524" y="595884"/>
                  </a:lnTo>
                  <a:lnTo>
                    <a:pt x="1167383" y="601980"/>
                  </a:lnTo>
                  <a:lnTo>
                    <a:pt x="1190244" y="608076"/>
                  </a:lnTo>
                  <a:lnTo>
                    <a:pt x="1213103" y="614172"/>
                  </a:lnTo>
                  <a:lnTo>
                    <a:pt x="1235963" y="618744"/>
                  </a:lnTo>
                  <a:lnTo>
                    <a:pt x="1258824" y="623316"/>
                  </a:lnTo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9360407" y="2633217"/>
            <a:ext cx="98933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Calibri"/>
                <a:cs typeface="Calibri"/>
              </a:rPr>
              <a:t>straty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gospodarcze </a:t>
            </a:r>
            <a:r>
              <a:rPr dirty="0" sz="1000" i="1">
                <a:latin typeface="Calibri"/>
                <a:cs typeface="Calibri"/>
              </a:rPr>
              <a:t>z</a:t>
            </a:r>
            <a:r>
              <a:rPr dirty="0" sz="1000" spc="-1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powodu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suszy </a:t>
            </a:r>
            <a:r>
              <a:rPr dirty="0" sz="1000" spc="-20" i="1">
                <a:latin typeface="Calibri"/>
                <a:cs typeface="Calibri"/>
              </a:rPr>
              <a:t>2000-2019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867017" y="1799589"/>
            <a:ext cx="1715770" cy="1419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 marR="30480">
              <a:lnSpc>
                <a:spcPct val="100000"/>
              </a:lnSpc>
              <a:spcBef>
                <a:spcPts val="95"/>
              </a:spcBef>
            </a:pPr>
            <a:r>
              <a:rPr dirty="0" sz="1000" spc="-10" i="1">
                <a:latin typeface="Calibri"/>
                <a:cs typeface="Calibri"/>
              </a:rPr>
              <a:t>Odnawialne</a:t>
            </a:r>
            <a:r>
              <a:rPr dirty="0" sz="1000" spc="-2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wewnętrzne</a:t>
            </a:r>
            <a:r>
              <a:rPr dirty="0" sz="1000" spc="-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zasoby </a:t>
            </a:r>
            <a:r>
              <a:rPr dirty="0" sz="1000" i="1">
                <a:latin typeface="Calibri"/>
                <a:cs typeface="Calibri"/>
              </a:rPr>
              <a:t>słodkiej</a:t>
            </a:r>
            <a:r>
              <a:rPr dirty="0" sz="1000" spc="-4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wody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na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mieszkańca </a:t>
            </a:r>
            <a:r>
              <a:rPr dirty="0" sz="1000" i="1">
                <a:latin typeface="Calibri"/>
                <a:cs typeface="Calibri"/>
              </a:rPr>
              <a:t>globalnie</a:t>
            </a:r>
            <a:r>
              <a:rPr dirty="0" baseline="25641" sz="975" i="1">
                <a:latin typeface="Calibri"/>
                <a:cs typeface="Calibri"/>
              </a:rPr>
              <a:t>5</a:t>
            </a:r>
            <a:r>
              <a:rPr dirty="0" sz="1000" i="1">
                <a:latin typeface="Calibri"/>
                <a:cs typeface="Calibri"/>
              </a:rPr>
              <a:t>,</a:t>
            </a:r>
            <a:r>
              <a:rPr dirty="0" sz="1000" spc="-5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1965-</a:t>
            </a:r>
            <a:r>
              <a:rPr dirty="0" sz="1000" i="1">
                <a:latin typeface="Calibri"/>
                <a:cs typeface="Calibri"/>
              </a:rPr>
              <a:t>2020</a:t>
            </a:r>
            <a:r>
              <a:rPr dirty="0" sz="1000" spc="25" i="1">
                <a:latin typeface="Calibri"/>
                <a:cs typeface="Calibri"/>
              </a:rPr>
              <a:t> </a:t>
            </a:r>
            <a:r>
              <a:rPr dirty="0" sz="1000" spc="-20" i="1">
                <a:latin typeface="Calibri"/>
                <a:cs typeface="Calibri"/>
              </a:rPr>
              <a:t>(m</a:t>
            </a:r>
            <a:r>
              <a:rPr dirty="0" baseline="25641" sz="975" spc="-30" i="1">
                <a:latin typeface="Calibri"/>
                <a:cs typeface="Calibri"/>
              </a:rPr>
              <a:t>3</a:t>
            </a:r>
            <a:r>
              <a:rPr dirty="0" sz="1000" spc="-20" i="1">
                <a:latin typeface="Calibri"/>
                <a:cs typeface="Calibri"/>
              </a:rPr>
              <a:t>)</a:t>
            </a:r>
            <a:endParaRPr sz="1000">
              <a:latin typeface="Calibri"/>
              <a:cs typeface="Calibri"/>
            </a:endParaRPr>
          </a:p>
          <a:p>
            <a:pPr algn="r" marR="1360805">
              <a:lnSpc>
                <a:spcPct val="100000"/>
              </a:lnSpc>
              <a:spcBef>
                <a:spcPts val="620"/>
              </a:spcBef>
            </a:pPr>
            <a:r>
              <a:rPr dirty="0" sz="1000" spc="-10">
                <a:latin typeface="Calibri"/>
                <a:cs typeface="Calibri"/>
              </a:rPr>
              <a:t>14000</a:t>
            </a:r>
            <a:endParaRPr sz="1000">
              <a:latin typeface="Calibri"/>
              <a:cs typeface="Calibri"/>
            </a:endParaRPr>
          </a:p>
          <a:p>
            <a:pPr algn="r" marR="1360805">
              <a:lnSpc>
                <a:spcPct val="100000"/>
              </a:lnSpc>
              <a:spcBef>
                <a:spcPts val="190"/>
              </a:spcBef>
            </a:pPr>
            <a:r>
              <a:rPr dirty="0" sz="1000" spc="-10">
                <a:latin typeface="Calibri"/>
                <a:cs typeface="Calibri"/>
              </a:rPr>
              <a:t>12000</a:t>
            </a:r>
            <a:endParaRPr sz="1000">
              <a:latin typeface="Calibri"/>
              <a:cs typeface="Calibri"/>
            </a:endParaRPr>
          </a:p>
          <a:p>
            <a:pPr algn="r" marR="1360805">
              <a:lnSpc>
                <a:spcPct val="100000"/>
              </a:lnSpc>
              <a:spcBef>
                <a:spcPts val="190"/>
              </a:spcBef>
            </a:pPr>
            <a:r>
              <a:rPr dirty="0" sz="1000" spc="-10">
                <a:latin typeface="Calibri"/>
                <a:cs typeface="Calibri"/>
              </a:rPr>
              <a:t>10000</a:t>
            </a:r>
            <a:endParaRPr sz="1000">
              <a:latin typeface="Calibri"/>
              <a:cs typeface="Calibri"/>
            </a:endParaRPr>
          </a:p>
          <a:p>
            <a:pPr algn="r" marR="1360170">
              <a:lnSpc>
                <a:spcPct val="100000"/>
              </a:lnSpc>
              <a:spcBef>
                <a:spcPts val="190"/>
              </a:spcBef>
            </a:pPr>
            <a:r>
              <a:rPr dirty="0" sz="1000" spc="-20">
                <a:latin typeface="Calibri"/>
                <a:cs typeface="Calibri"/>
              </a:rPr>
              <a:t>8000</a:t>
            </a:r>
            <a:endParaRPr sz="1000">
              <a:latin typeface="Calibri"/>
              <a:cs typeface="Calibri"/>
            </a:endParaRPr>
          </a:p>
          <a:p>
            <a:pPr algn="r" marR="1360170">
              <a:lnSpc>
                <a:spcPct val="100000"/>
              </a:lnSpc>
              <a:spcBef>
                <a:spcPts val="185"/>
              </a:spcBef>
            </a:pPr>
            <a:r>
              <a:rPr dirty="0" sz="1000" spc="-20">
                <a:latin typeface="Calibri"/>
                <a:cs typeface="Calibri"/>
              </a:rPr>
              <a:t>6000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451215" y="3736085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2019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956806" y="3200146"/>
            <a:ext cx="1415415" cy="713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380"/>
              </a:lnSpc>
              <a:spcBef>
                <a:spcPts val="100"/>
              </a:spcBef>
              <a:tabLst>
                <a:tab pos="580390" algn="l"/>
              </a:tabLst>
            </a:pPr>
            <a:r>
              <a:rPr dirty="0" baseline="2777" sz="1500" spc="-30">
                <a:latin typeface="Calibri"/>
                <a:cs typeface="Calibri"/>
              </a:rPr>
              <a:t>4000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200" b="1">
                <a:latin typeface="Calibri"/>
                <a:cs typeface="Calibri"/>
              </a:rPr>
              <a:t>2020</a:t>
            </a:r>
            <a:r>
              <a:rPr dirty="0" sz="1200" spc="-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vs</a:t>
            </a:r>
            <a:r>
              <a:rPr dirty="0" sz="1200" spc="-20" b="1">
                <a:latin typeface="Calibri"/>
                <a:cs typeface="Calibri"/>
              </a:rPr>
              <a:t> 1965</a:t>
            </a:r>
            <a:endParaRPr sz="1200">
              <a:latin typeface="Calibri"/>
              <a:cs typeface="Calibri"/>
            </a:endParaRPr>
          </a:p>
          <a:p>
            <a:pPr>
              <a:lnSpc>
                <a:spcPts val="1380"/>
              </a:lnSpc>
              <a:tabLst>
                <a:tab pos="860425" algn="l"/>
              </a:tabLst>
            </a:pPr>
            <a:r>
              <a:rPr dirty="0" sz="1000" spc="-20">
                <a:latin typeface="Calibri"/>
                <a:cs typeface="Calibri"/>
              </a:rPr>
              <a:t>2000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-4629" sz="1800" b="1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dirty="0" baseline="-4629" sz="1800" spc="-37" b="1">
                <a:solidFill>
                  <a:srgbClr val="C00000"/>
                </a:solidFill>
                <a:latin typeface="Calibri"/>
                <a:cs typeface="Calibri"/>
              </a:rPr>
              <a:t>56%</a:t>
            </a:r>
            <a:endParaRPr baseline="-4629" sz="1800">
              <a:latin typeface="Calibri"/>
              <a:cs typeface="Calibri"/>
            </a:endParaRPr>
          </a:p>
          <a:p>
            <a:pPr marL="193040">
              <a:lnSpc>
                <a:spcPct val="100000"/>
              </a:lnSpc>
              <a:spcBef>
                <a:spcPts val="150"/>
              </a:spcBef>
            </a:pPr>
            <a:r>
              <a:rPr dirty="0" sz="1000" spc="-50"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  <a:p>
            <a:pPr marL="257810">
              <a:lnSpc>
                <a:spcPct val="100000"/>
              </a:lnSpc>
              <a:spcBef>
                <a:spcPts val="100"/>
              </a:spcBef>
              <a:tabLst>
                <a:tab pos="875665" algn="l"/>
              </a:tabLst>
            </a:pPr>
            <a:r>
              <a:rPr dirty="0" sz="1000" spc="-20">
                <a:latin typeface="Calibri"/>
                <a:cs typeface="Calibri"/>
              </a:rPr>
              <a:t>1965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1992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7467300" y="1812361"/>
            <a:ext cx="2718435" cy="1480185"/>
            <a:chOff x="7467300" y="1812361"/>
            <a:chExt cx="2718435" cy="1480185"/>
          </a:xfrm>
        </p:grpSpPr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7300" y="2394381"/>
              <a:ext cx="121500" cy="18513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527479" y="1812361"/>
              <a:ext cx="657860" cy="781685"/>
            </a:xfrm>
            <a:custGeom>
              <a:avLst/>
              <a:gdLst/>
              <a:ahLst/>
              <a:cxnLst/>
              <a:rect l="l" t="t" r="r" b="b"/>
              <a:pathLst>
                <a:path w="657859" h="781685">
                  <a:moveTo>
                    <a:pt x="328830" y="0"/>
                  </a:moveTo>
                  <a:lnTo>
                    <a:pt x="277450" y="59068"/>
                  </a:lnTo>
                  <a:lnTo>
                    <a:pt x="164415" y="201198"/>
                  </a:lnTo>
                  <a:lnTo>
                    <a:pt x="51379" y="373777"/>
                  </a:lnTo>
                  <a:lnTo>
                    <a:pt x="0" y="524191"/>
                  </a:lnTo>
                  <a:lnTo>
                    <a:pt x="4303" y="565870"/>
                  </a:lnTo>
                  <a:lnTo>
                    <a:pt x="16763" y="605408"/>
                  </a:lnTo>
                  <a:lnTo>
                    <a:pt x="36702" y="642275"/>
                  </a:lnTo>
                  <a:lnTo>
                    <a:pt x="63443" y="675943"/>
                  </a:lnTo>
                  <a:lnTo>
                    <a:pt x="96310" y="705882"/>
                  </a:lnTo>
                  <a:lnTo>
                    <a:pt x="134625" y="731564"/>
                  </a:lnTo>
                  <a:lnTo>
                    <a:pt x="177712" y="752460"/>
                  </a:lnTo>
                  <a:lnTo>
                    <a:pt x="224893" y="768040"/>
                  </a:lnTo>
                  <a:lnTo>
                    <a:pt x="275491" y="777776"/>
                  </a:lnTo>
                  <a:lnTo>
                    <a:pt x="328830" y="781139"/>
                  </a:lnTo>
                  <a:lnTo>
                    <a:pt x="382170" y="777776"/>
                  </a:lnTo>
                  <a:lnTo>
                    <a:pt x="432768" y="768040"/>
                  </a:lnTo>
                  <a:lnTo>
                    <a:pt x="455349" y="760583"/>
                  </a:lnTo>
                  <a:lnTo>
                    <a:pt x="328830" y="760583"/>
                  </a:lnTo>
                  <a:lnTo>
                    <a:pt x="274451" y="756775"/>
                  </a:lnTo>
                  <a:lnTo>
                    <a:pt x="223270" y="745794"/>
                  </a:lnTo>
                  <a:lnTo>
                    <a:pt x="176141" y="728309"/>
                  </a:lnTo>
                  <a:lnTo>
                    <a:pt x="133918" y="704987"/>
                  </a:lnTo>
                  <a:lnTo>
                    <a:pt x="97456" y="676495"/>
                  </a:lnTo>
                  <a:lnTo>
                    <a:pt x="67610" y="643502"/>
                  </a:lnTo>
                  <a:lnTo>
                    <a:pt x="45233" y="606676"/>
                  </a:lnTo>
                  <a:lnTo>
                    <a:pt x="31180" y="566683"/>
                  </a:lnTo>
                  <a:lnTo>
                    <a:pt x="26306" y="524191"/>
                  </a:lnTo>
                  <a:lnTo>
                    <a:pt x="30878" y="488765"/>
                  </a:lnTo>
                  <a:lnTo>
                    <a:pt x="43697" y="448501"/>
                  </a:lnTo>
                  <a:lnTo>
                    <a:pt x="63413" y="404563"/>
                  </a:lnTo>
                  <a:lnTo>
                    <a:pt x="88680" y="358117"/>
                  </a:lnTo>
                  <a:lnTo>
                    <a:pt x="118149" y="310329"/>
                  </a:lnTo>
                  <a:lnTo>
                    <a:pt x="150472" y="262365"/>
                  </a:lnTo>
                  <a:lnTo>
                    <a:pt x="184302" y="215390"/>
                  </a:lnTo>
                  <a:lnTo>
                    <a:pt x="218289" y="170570"/>
                  </a:lnTo>
                  <a:lnTo>
                    <a:pt x="251087" y="129070"/>
                  </a:lnTo>
                  <a:lnTo>
                    <a:pt x="281451" y="91934"/>
                  </a:lnTo>
                  <a:lnTo>
                    <a:pt x="307769" y="60641"/>
                  </a:lnTo>
                  <a:lnTo>
                    <a:pt x="328863" y="36152"/>
                  </a:lnTo>
                  <a:lnTo>
                    <a:pt x="360354" y="36152"/>
                  </a:lnTo>
                  <a:lnTo>
                    <a:pt x="328830" y="0"/>
                  </a:lnTo>
                  <a:close/>
                </a:path>
                <a:path w="657859" h="781685">
                  <a:moveTo>
                    <a:pt x="360354" y="36152"/>
                  </a:moveTo>
                  <a:lnTo>
                    <a:pt x="328863" y="36152"/>
                  </a:lnTo>
                  <a:lnTo>
                    <a:pt x="350053" y="60696"/>
                  </a:lnTo>
                  <a:lnTo>
                    <a:pt x="376482" y="92057"/>
                  </a:lnTo>
                  <a:lnTo>
                    <a:pt x="406637" y="128871"/>
                  </a:lnTo>
                  <a:lnTo>
                    <a:pt x="439429" y="170294"/>
                  </a:lnTo>
                  <a:lnTo>
                    <a:pt x="473409" y="215046"/>
                  </a:lnTo>
                  <a:lnTo>
                    <a:pt x="507229" y="261967"/>
                  </a:lnTo>
                  <a:lnTo>
                    <a:pt x="539542" y="309899"/>
                  </a:lnTo>
                  <a:lnTo>
                    <a:pt x="569002" y="357685"/>
                  </a:lnTo>
                  <a:lnTo>
                    <a:pt x="594260" y="404165"/>
                  </a:lnTo>
                  <a:lnTo>
                    <a:pt x="613970" y="448182"/>
                  </a:lnTo>
                  <a:lnTo>
                    <a:pt x="626784" y="488577"/>
                  </a:lnTo>
                  <a:lnTo>
                    <a:pt x="631354" y="524191"/>
                  </a:lnTo>
                  <a:lnTo>
                    <a:pt x="626480" y="566683"/>
                  </a:lnTo>
                  <a:lnTo>
                    <a:pt x="612428" y="606676"/>
                  </a:lnTo>
                  <a:lnTo>
                    <a:pt x="590051" y="643503"/>
                  </a:lnTo>
                  <a:lnTo>
                    <a:pt x="560204" y="676495"/>
                  </a:lnTo>
                  <a:lnTo>
                    <a:pt x="523743" y="704987"/>
                  </a:lnTo>
                  <a:lnTo>
                    <a:pt x="481520" y="728309"/>
                  </a:lnTo>
                  <a:lnTo>
                    <a:pt x="434391" y="745794"/>
                  </a:lnTo>
                  <a:lnTo>
                    <a:pt x="383209" y="756775"/>
                  </a:lnTo>
                  <a:lnTo>
                    <a:pt x="328830" y="760583"/>
                  </a:lnTo>
                  <a:lnTo>
                    <a:pt x="455349" y="760583"/>
                  </a:lnTo>
                  <a:lnTo>
                    <a:pt x="523036" y="731564"/>
                  </a:lnTo>
                  <a:lnTo>
                    <a:pt x="561351" y="705882"/>
                  </a:lnTo>
                  <a:lnTo>
                    <a:pt x="594217" y="675943"/>
                  </a:lnTo>
                  <a:lnTo>
                    <a:pt x="620958" y="642275"/>
                  </a:lnTo>
                  <a:lnTo>
                    <a:pt x="640897" y="605408"/>
                  </a:lnTo>
                  <a:lnTo>
                    <a:pt x="653357" y="565870"/>
                  </a:lnTo>
                  <a:lnTo>
                    <a:pt x="657661" y="524191"/>
                  </a:lnTo>
                  <a:lnTo>
                    <a:pt x="606281" y="373344"/>
                  </a:lnTo>
                  <a:lnTo>
                    <a:pt x="493245" y="200813"/>
                  </a:lnTo>
                  <a:lnTo>
                    <a:pt x="380210" y="58924"/>
                  </a:lnTo>
                  <a:lnTo>
                    <a:pt x="360354" y="36152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8844" y="2394381"/>
              <a:ext cx="121500" cy="18513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0389" y="2394381"/>
              <a:ext cx="121500" cy="18513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0841" y="2792835"/>
              <a:ext cx="110527" cy="16841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0193" y="2783691"/>
              <a:ext cx="110527" cy="16841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3818" y="3127610"/>
              <a:ext cx="107390" cy="164827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6969506" y="4040885"/>
            <a:ext cx="20332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 marR="304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Calibri"/>
                <a:cs typeface="Calibri"/>
              </a:rPr>
              <a:t>Roczny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pobór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wody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słodkiej</a:t>
            </a:r>
            <a:r>
              <a:rPr dirty="0" sz="1000" spc="-4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na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świecie </a:t>
            </a:r>
            <a:r>
              <a:rPr dirty="0" sz="1000" i="1">
                <a:latin typeface="Calibri"/>
                <a:cs typeface="Calibri"/>
              </a:rPr>
              <a:t>według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zużycia</a:t>
            </a:r>
            <a:r>
              <a:rPr dirty="0" baseline="25641" sz="975" i="1">
                <a:latin typeface="Calibri"/>
                <a:cs typeface="Calibri"/>
              </a:rPr>
              <a:t>6</a:t>
            </a:r>
            <a:r>
              <a:rPr dirty="0" sz="1000" i="1">
                <a:latin typeface="Calibri"/>
                <a:cs typeface="Calibri"/>
              </a:rPr>
              <a:t>,</a:t>
            </a:r>
            <a:r>
              <a:rPr dirty="0" sz="1000" spc="-4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2019</a:t>
            </a:r>
            <a:r>
              <a:rPr dirty="0" sz="1000" spc="5" i="1">
                <a:latin typeface="Calibri"/>
                <a:cs typeface="Calibri"/>
              </a:rPr>
              <a:t> </a:t>
            </a:r>
            <a:r>
              <a:rPr dirty="0" sz="1000" spc="-25" i="1">
                <a:latin typeface="Calibri"/>
                <a:cs typeface="Calibri"/>
              </a:rPr>
              <a:t>(%)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7316392" y="4408551"/>
            <a:ext cx="1271905" cy="1271905"/>
            <a:chOff x="7316392" y="4408551"/>
            <a:chExt cx="1271905" cy="1271905"/>
          </a:xfrm>
        </p:grpSpPr>
        <p:sp>
          <p:nvSpPr>
            <p:cNvPr id="36" name="object 36" descr=""/>
            <p:cNvSpPr/>
            <p:nvPr/>
          </p:nvSpPr>
          <p:spPr>
            <a:xfrm>
              <a:off x="7336789" y="4418076"/>
              <a:ext cx="1250950" cy="1262380"/>
            </a:xfrm>
            <a:custGeom>
              <a:avLst/>
              <a:gdLst/>
              <a:ahLst/>
              <a:cxnLst/>
              <a:rect l="l" t="t" r="r" b="b"/>
              <a:pathLst>
                <a:path w="1250950" h="1262379">
                  <a:moveTo>
                    <a:pt x="619886" y="0"/>
                  </a:moveTo>
                  <a:lnTo>
                    <a:pt x="619886" y="630936"/>
                  </a:lnTo>
                  <a:lnTo>
                    <a:pt x="0" y="749173"/>
                  </a:lnTo>
                  <a:lnTo>
                    <a:pt x="10630" y="795453"/>
                  </a:lnTo>
                  <a:lnTo>
                    <a:pt x="24502" y="840249"/>
                  </a:lnTo>
                  <a:lnTo>
                    <a:pt x="41474" y="883446"/>
                  </a:lnTo>
                  <a:lnTo>
                    <a:pt x="61405" y="924926"/>
                  </a:lnTo>
                  <a:lnTo>
                    <a:pt x="84156" y="964573"/>
                  </a:lnTo>
                  <a:lnTo>
                    <a:pt x="109585" y="1002271"/>
                  </a:lnTo>
                  <a:lnTo>
                    <a:pt x="137551" y="1037903"/>
                  </a:lnTo>
                  <a:lnTo>
                    <a:pt x="167914" y="1071353"/>
                  </a:lnTo>
                  <a:lnTo>
                    <a:pt x="200534" y="1102506"/>
                  </a:lnTo>
                  <a:lnTo>
                    <a:pt x="235269" y="1131243"/>
                  </a:lnTo>
                  <a:lnTo>
                    <a:pt x="271979" y="1157450"/>
                  </a:lnTo>
                  <a:lnTo>
                    <a:pt x="310524" y="1181009"/>
                  </a:lnTo>
                  <a:lnTo>
                    <a:pt x="350763" y="1201805"/>
                  </a:lnTo>
                  <a:lnTo>
                    <a:pt x="392554" y="1219720"/>
                  </a:lnTo>
                  <a:lnTo>
                    <a:pt x="435758" y="1234639"/>
                  </a:lnTo>
                  <a:lnTo>
                    <a:pt x="480234" y="1246445"/>
                  </a:lnTo>
                  <a:lnTo>
                    <a:pt x="525841" y="1255023"/>
                  </a:lnTo>
                  <a:lnTo>
                    <a:pt x="572439" y="1260254"/>
                  </a:lnTo>
                  <a:lnTo>
                    <a:pt x="619886" y="1262024"/>
                  </a:lnTo>
                  <a:lnTo>
                    <a:pt x="666979" y="1260293"/>
                  </a:lnTo>
                  <a:lnTo>
                    <a:pt x="713132" y="1255183"/>
                  </a:lnTo>
                  <a:lnTo>
                    <a:pt x="758223" y="1246815"/>
                  </a:lnTo>
                  <a:lnTo>
                    <a:pt x="802132" y="1235310"/>
                  </a:lnTo>
                  <a:lnTo>
                    <a:pt x="844735" y="1220792"/>
                  </a:lnTo>
                  <a:lnTo>
                    <a:pt x="885910" y="1203381"/>
                  </a:lnTo>
                  <a:lnTo>
                    <a:pt x="925536" y="1183200"/>
                  </a:lnTo>
                  <a:lnTo>
                    <a:pt x="963490" y="1160370"/>
                  </a:lnTo>
                  <a:lnTo>
                    <a:pt x="999650" y="1135014"/>
                  </a:lnTo>
                  <a:lnTo>
                    <a:pt x="1033895" y="1107254"/>
                  </a:lnTo>
                  <a:lnTo>
                    <a:pt x="1066101" y="1077210"/>
                  </a:lnTo>
                  <a:lnTo>
                    <a:pt x="1096147" y="1045006"/>
                  </a:lnTo>
                  <a:lnTo>
                    <a:pt x="1123912" y="1010763"/>
                  </a:lnTo>
                  <a:lnTo>
                    <a:pt x="1149272" y="974603"/>
                  </a:lnTo>
                  <a:lnTo>
                    <a:pt x="1172105" y="936647"/>
                  </a:lnTo>
                  <a:lnTo>
                    <a:pt x="1192291" y="897019"/>
                  </a:lnTo>
                  <a:lnTo>
                    <a:pt x="1209706" y="855839"/>
                  </a:lnTo>
                  <a:lnTo>
                    <a:pt x="1224228" y="813229"/>
                  </a:lnTo>
                  <a:lnTo>
                    <a:pt x="1235735" y="769312"/>
                  </a:lnTo>
                  <a:lnTo>
                    <a:pt x="1244106" y="724210"/>
                  </a:lnTo>
                  <a:lnTo>
                    <a:pt x="1249218" y="678044"/>
                  </a:lnTo>
                  <a:lnTo>
                    <a:pt x="1250950" y="630936"/>
                  </a:lnTo>
                  <a:lnTo>
                    <a:pt x="1249218" y="583844"/>
                  </a:lnTo>
                  <a:lnTo>
                    <a:pt x="1244106" y="537693"/>
                  </a:lnTo>
                  <a:lnTo>
                    <a:pt x="1235735" y="492605"/>
                  </a:lnTo>
                  <a:lnTo>
                    <a:pt x="1224228" y="448701"/>
                  </a:lnTo>
                  <a:lnTo>
                    <a:pt x="1209706" y="406104"/>
                  </a:lnTo>
                  <a:lnTo>
                    <a:pt x="1192291" y="364935"/>
                  </a:lnTo>
                  <a:lnTo>
                    <a:pt x="1172105" y="325317"/>
                  </a:lnTo>
                  <a:lnTo>
                    <a:pt x="1149272" y="287370"/>
                  </a:lnTo>
                  <a:lnTo>
                    <a:pt x="1123912" y="251218"/>
                  </a:lnTo>
                  <a:lnTo>
                    <a:pt x="1096147" y="216982"/>
                  </a:lnTo>
                  <a:lnTo>
                    <a:pt x="1066101" y="184785"/>
                  </a:lnTo>
                  <a:lnTo>
                    <a:pt x="1033895" y="154747"/>
                  </a:lnTo>
                  <a:lnTo>
                    <a:pt x="999650" y="126991"/>
                  </a:lnTo>
                  <a:lnTo>
                    <a:pt x="963490" y="101639"/>
                  </a:lnTo>
                  <a:lnTo>
                    <a:pt x="925536" y="78813"/>
                  </a:lnTo>
                  <a:lnTo>
                    <a:pt x="885910" y="58635"/>
                  </a:lnTo>
                  <a:lnTo>
                    <a:pt x="844735" y="41227"/>
                  </a:lnTo>
                  <a:lnTo>
                    <a:pt x="802132" y="26710"/>
                  </a:lnTo>
                  <a:lnTo>
                    <a:pt x="758223" y="15207"/>
                  </a:lnTo>
                  <a:lnTo>
                    <a:pt x="713132" y="6840"/>
                  </a:lnTo>
                  <a:lnTo>
                    <a:pt x="666979" y="1730"/>
                  </a:lnTo>
                  <a:lnTo>
                    <a:pt x="619886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325917" y="4589018"/>
              <a:ext cx="631190" cy="578485"/>
            </a:xfrm>
            <a:custGeom>
              <a:avLst/>
              <a:gdLst/>
              <a:ahLst/>
              <a:cxnLst/>
              <a:rect l="l" t="t" r="r" b="b"/>
              <a:pathLst>
                <a:path w="631190" h="578485">
                  <a:moveTo>
                    <a:pt x="198831" y="0"/>
                  </a:moveTo>
                  <a:lnTo>
                    <a:pt x="164036" y="35355"/>
                  </a:lnTo>
                  <a:lnTo>
                    <a:pt x="132380" y="72995"/>
                  </a:lnTo>
                  <a:lnTo>
                    <a:pt x="103932" y="112712"/>
                  </a:lnTo>
                  <a:lnTo>
                    <a:pt x="78758" y="154297"/>
                  </a:lnTo>
                  <a:lnTo>
                    <a:pt x="56929" y="197542"/>
                  </a:lnTo>
                  <a:lnTo>
                    <a:pt x="38512" y="242237"/>
                  </a:lnTo>
                  <a:lnTo>
                    <a:pt x="23575" y="288176"/>
                  </a:lnTo>
                  <a:lnTo>
                    <a:pt x="12187" y="335149"/>
                  </a:lnTo>
                  <a:lnTo>
                    <a:pt x="4416" y="382947"/>
                  </a:lnTo>
                  <a:lnTo>
                    <a:pt x="331" y="431363"/>
                  </a:lnTo>
                  <a:lnTo>
                    <a:pt x="0" y="480188"/>
                  </a:lnTo>
                  <a:lnTo>
                    <a:pt x="3490" y="529213"/>
                  </a:lnTo>
                  <a:lnTo>
                    <a:pt x="10871" y="578230"/>
                  </a:lnTo>
                  <a:lnTo>
                    <a:pt x="630758" y="459993"/>
                  </a:lnTo>
                  <a:lnTo>
                    <a:pt x="198831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325917" y="4589018"/>
              <a:ext cx="631190" cy="578485"/>
            </a:xfrm>
            <a:custGeom>
              <a:avLst/>
              <a:gdLst/>
              <a:ahLst/>
              <a:cxnLst/>
              <a:rect l="l" t="t" r="r" b="b"/>
              <a:pathLst>
                <a:path w="631190" h="578485">
                  <a:moveTo>
                    <a:pt x="10871" y="578230"/>
                  </a:moveTo>
                  <a:lnTo>
                    <a:pt x="3490" y="529213"/>
                  </a:lnTo>
                  <a:lnTo>
                    <a:pt x="0" y="480188"/>
                  </a:lnTo>
                  <a:lnTo>
                    <a:pt x="331" y="431363"/>
                  </a:lnTo>
                  <a:lnTo>
                    <a:pt x="4416" y="382947"/>
                  </a:lnTo>
                  <a:lnTo>
                    <a:pt x="12187" y="335149"/>
                  </a:lnTo>
                  <a:lnTo>
                    <a:pt x="23575" y="288176"/>
                  </a:lnTo>
                  <a:lnTo>
                    <a:pt x="38512" y="242237"/>
                  </a:lnTo>
                  <a:lnTo>
                    <a:pt x="56929" y="197542"/>
                  </a:lnTo>
                  <a:lnTo>
                    <a:pt x="78758" y="154297"/>
                  </a:lnTo>
                  <a:lnTo>
                    <a:pt x="103932" y="112712"/>
                  </a:lnTo>
                  <a:lnTo>
                    <a:pt x="132380" y="72995"/>
                  </a:lnTo>
                  <a:lnTo>
                    <a:pt x="164036" y="35355"/>
                  </a:lnTo>
                  <a:lnTo>
                    <a:pt x="198831" y="0"/>
                  </a:lnTo>
                  <a:lnTo>
                    <a:pt x="630758" y="459993"/>
                  </a:lnTo>
                  <a:lnTo>
                    <a:pt x="10871" y="57823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524749" y="4418076"/>
              <a:ext cx="432434" cy="631190"/>
            </a:xfrm>
            <a:custGeom>
              <a:avLst/>
              <a:gdLst/>
              <a:ahLst/>
              <a:cxnLst/>
              <a:rect l="l" t="t" r="r" b="b"/>
              <a:pathLst>
                <a:path w="432434" h="631189">
                  <a:moveTo>
                    <a:pt x="431926" y="0"/>
                  </a:moveTo>
                  <a:lnTo>
                    <a:pt x="383982" y="1820"/>
                  </a:lnTo>
                  <a:lnTo>
                    <a:pt x="336592" y="7231"/>
                  </a:lnTo>
                  <a:lnTo>
                    <a:pt x="289944" y="16160"/>
                  </a:lnTo>
                  <a:lnTo>
                    <a:pt x="244227" y="28533"/>
                  </a:lnTo>
                  <a:lnTo>
                    <a:pt x="199628" y="44275"/>
                  </a:lnTo>
                  <a:lnTo>
                    <a:pt x="156335" y="63313"/>
                  </a:lnTo>
                  <a:lnTo>
                    <a:pt x="114538" y="85572"/>
                  </a:lnTo>
                  <a:lnTo>
                    <a:pt x="74425" y="110979"/>
                  </a:lnTo>
                  <a:lnTo>
                    <a:pt x="36182" y="139460"/>
                  </a:lnTo>
                  <a:lnTo>
                    <a:pt x="0" y="170942"/>
                  </a:lnTo>
                  <a:lnTo>
                    <a:pt x="431926" y="630936"/>
                  </a:lnTo>
                  <a:lnTo>
                    <a:pt x="431926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524749" y="4418076"/>
              <a:ext cx="432434" cy="631190"/>
            </a:xfrm>
            <a:custGeom>
              <a:avLst/>
              <a:gdLst/>
              <a:ahLst/>
              <a:cxnLst/>
              <a:rect l="l" t="t" r="r" b="b"/>
              <a:pathLst>
                <a:path w="432434" h="631189">
                  <a:moveTo>
                    <a:pt x="0" y="170942"/>
                  </a:moveTo>
                  <a:lnTo>
                    <a:pt x="36182" y="139460"/>
                  </a:lnTo>
                  <a:lnTo>
                    <a:pt x="74425" y="110979"/>
                  </a:lnTo>
                  <a:lnTo>
                    <a:pt x="114538" y="85572"/>
                  </a:lnTo>
                  <a:lnTo>
                    <a:pt x="156335" y="63313"/>
                  </a:lnTo>
                  <a:lnTo>
                    <a:pt x="199628" y="44275"/>
                  </a:lnTo>
                  <a:lnTo>
                    <a:pt x="244227" y="28533"/>
                  </a:lnTo>
                  <a:lnTo>
                    <a:pt x="289944" y="16160"/>
                  </a:lnTo>
                  <a:lnTo>
                    <a:pt x="336592" y="7231"/>
                  </a:lnTo>
                  <a:lnTo>
                    <a:pt x="383982" y="1820"/>
                  </a:lnTo>
                  <a:lnTo>
                    <a:pt x="431926" y="0"/>
                  </a:lnTo>
                  <a:lnTo>
                    <a:pt x="431926" y="630936"/>
                  </a:lnTo>
                  <a:lnTo>
                    <a:pt x="0" y="17094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8065261" y="5124703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72%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404481" y="4833873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Calibri"/>
                <a:cs typeface="Calibri"/>
              </a:rPr>
              <a:t>16%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680706" y="4509897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Calibri"/>
                <a:cs typeface="Calibri"/>
              </a:rPr>
              <a:t>12%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6968490" y="5700521"/>
            <a:ext cx="62865" cy="346075"/>
            <a:chOff x="6968490" y="5700521"/>
            <a:chExt cx="62865" cy="346075"/>
          </a:xfrm>
        </p:grpSpPr>
        <p:sp>
          <p:nvSpPr>
            <p:cNvPr id="45" name="object 45" descr=""/>
            <p:cNvSpPr/>
            <p:nvPr/>
          </p:nvSpPr>
          <p:spPr>
            <a:xfrm>
              <a:off x="6968490" y="570052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968490" y="584225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968490" y="598398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7058532" y="5637987"/>
            <a:ext cx="1965325" cy="446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Rolnictwo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900" spc="-10">
                <a:latin typeface="Calibri"/>
                <a:cs typeface="Calibri"/>
              </a:rPr>
              <a:t>Przemysł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900">
                <a:latin typeface="Calibri"/>
                <a:cs typeface="Calibri"/>
              </a:rPr>
              <a:t>Gospodarstwa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domowe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użytek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publiczny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9638410" y="2146808"/>
            <a:ext cx="46228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6680" marR="5080" indent="-10668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Calibri"/>
                <a:cs typeface="Calibri"/>
              </a:rPr>
              <a:t>130</a:t>
            </a:r>
            <a:r>
              <a:rPr dirty="0" sz="1050" spc="-30" b="1">
                <a:latin typeface="Calibri"/>
                <a:cs typeface="Calibri"/>
              </a:rPr>
              <a:t> </a:t>
            </a:r>
            <a:r>
              <a:rPr dirty="0" sz="1050" spc="-25" b="1">
                <a:latin typeface="Calibri"/>
                <a:cs typeface="Calibri"/>
              </a:rPr>
              <a:t>mld USD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9527479" y="1812361"/>
            <a:ext cx="1779905" cy="2178685"/>
            <a:chOff x="9527479" y="1812361"/>
            <a:chExt cx="1779905" cy="2178685"/>
          </a:xfrm>
        </p:grpSpPr>
        <p:sp>
          <p:nvSpPr>
            <p:cNvPr id="51" name="object 51" descr=""/>
            <p:cNvSpPr/>
            <p:nvPr/>
          </p:nvSpPr>
          <p:spPr>
            <a:xfrm>
              <a:off x="9527476" y="1812365"/>
              <a:ext cx="1729105" cy="2178685"/>
            </a:xfrm>
            <a:custGeom>
              <a:avLst/>
              <a:gdLst/>
              <a:ahLst/>
              <a:cxnLst/>
              <a:rect l="l" t="t" r="r" b="b"/>
              <a:pathLst>
                <a:path w="1729104" h="2178685">
                  <a:moveTo>
                    <a:pt x="657656" y="1921141"/>
                  </a:moveTo>
                  <a:lnTo>
                    <a:pt x="631355" y="1843811"/>
                  </a:lnTo>
                  <a:lnTo>
                    <a:pt x="631355" y="1921141"/>
                  </a:lnTo>
                  <a:lnTo>
                    <a:pt x="626478" y="1963699"/>
                  </a:lnTo>
                  <a:lnTo>
                    <a:pt x="612419" y="2003755"/>
                  </a:lnTo>
                  <a:lnTo>
                    <a:pt x="590054" y="2040636"/>
                  </a:lnTo>
                  <a:lnTo>
                    <a:pt x="560197" y="2073681"/>
                  </a:lnTo>
                  <a:lnTo>
                    <a:pt x="523735" y="2102218"/>
                  </a:lnTo>
                  <a:lnTo>
                    <a:pt x="481520" y="2125573"/>
                  </a:lnTo>
                  <a:lnTo>
                    <a:pt x="434390" y="2143087"/>
                  </a:lnTo>
                  <a:lnTo>
                    <a:pt x="383209" y="2154085"/>
                  </a:lnTo>
                  <a:lnTo>
                    <a:pt x="328828" y="2157895"/>
                  </a:lnTo>
                  <a:lnTo>
                    <a:pt x="274447" y="2154085"/>
                  </a:lnTo>
                  <a:lnTo>
                    <a:pt x="223266" y="2143087"/>
                  </a:lnTo>
                  <a:lnTo>
                    <a:pt x="176136" y="2125573"/>
                  </a:lnTo>
                  <a:lnTo>
                    <a:pt x="133921" y="2102218"/>
                  </a:lnTo>
                  <a:lnTo>
                    <a:pt x="97459" y="2073681"/>
                  </a:lnTo>
                  <a:lnTo>
                    <a:pt x="67602" y="2040636"/>
                  </a:lnTo>
                  <a:lnTo>
                    <a:pt x="45224" y="2003755"/>
                  </a:lnTo>
                  <a:lnTo>
                    <a:pt x="31178" y="1963699"/>
                  </a:lnTo>
                  <a:lnTo>
                    <a:pt x="26301" y="1921141"/>
                  </a:lnTo>
                  <a:lnTo>
                    <a:pt x="30873" y="1885657"/>
                  </a:lnTo>
                  <a:lnTo>
                    <a:pt x="43688" y="1845322"/>
                  </a:lnTo>
                  <a:lnTo>
                    <a:pt x="63411" y="1801317"/>
                  </a:lnTo>
                  <a:lnTo>
                    <a:pt x="88671" y="1754797"/>
                  </a:lnTo>
                  <a:lnTo>
                    <a:pt x="118148" y="1706943"/>
                  </a:lnTo>
                  <a:lnTo>
                    <a:pt x="150469" y="1658899"/>
                  </a:lnTo>
                  <a:lnTo>
                    <a:pt x="184302" y="1611858"/>
                  </a:lnTo>
                  <a:lnTo>
                    <a:pt x="218287" y="1566964"/>
                  </a:lnTo>
                  <a:lnTo>
                    <a:pt x="251079" y="1525397"/>
                  </a:lnTo>
                  <a:lnTo>
                    <a:pt x="281444" y="1488198"/>
                  </a:lnTo>
                  <a:lnTo>
                    <a:pt x="307771" y="1456867"/>
                  </a:lnTo>
                  <a:lnTo>
                    <a:pt x="328866" y="1432331"/>
                  </a:lnTo>
                  <a:lnTo>
                    <a:pt x="350050" y="1456918"/>
                  </a:lnTo>
                  <a:lnTo>
                    <a:pt x="376478" y="1488325"/>
                  </a:lnTo>
                  <a:lnTo>
                    <a:pt x="406628" y="1525193"/>
                  </a:lnTo>
                  <a:lnTo>
                    <a:pt x="439432" y="1566684"/>
                  </a:lnTo>
                  <a:lnTo>
                    <a:pt x="473405" y="1611503"/>
                  </a:lnTo>
                  <a:lnTo>
                    <a:pt x="507225" y="1658505"/>
                  </a:lnTo>
                  <a:lnTo>
                    <a:pt x="539534" y="1706511"/>
                  </a:lnTo>
                  <a:lnTo>
                    <a:pt x="568998" y="1754365"/>
                  </a:lnTo>
                  <a:lnTo>
                    <a:pt x="594258" y="1800923"/>
                  </a:lnTo>
                  <a:lnTo>
                    <a:pt x="613968" y="1845005"/>
                  </a:lnTo>
                  <a:lnTo>
                    <a:pt x="626783" y="1885467"/>
                  </a:lnTo>
                  <a:lnTo>
                    <a:pt x="631355" y="1921141"/>
                  </a:lnTo>
                  <a:lnTo>
                    <a:pt x="631355" y="1843811"/>
                  </a:lnTo>
                  <a:lnTo>
                    <a:pt x="606272" y="1770049"/>
                  </a:lnTo>
                  <a:lnTo>
                    <a:pt x="493242" y="1597253"/>
                  </a:lnTo>
                  <a:lnTo>
                    <a:pt x="380212" y="1455140"/>
                  </a:lnTo>
                  <a:lnTo>
                    <a:pt x="360349" y="1432331"/>
                  </a:lnTo>
                  <a:lnTo>
                    <a:pt x="328828" y="1396123"/>
                  </a:lnTo>
                  <a:lnTo>
                    <a:pt x="277444" y="1455293"/>
                  </a:lnTo>
                  <a:lnTo>
                    <a:pt x="164414" y="1597634"/>
                  </a:lnTo>
                  <a:lnTo>
                    <a:pt x="51371" y="1770481"/>
                  </a:lnTo>
                  <a:lnTo>
                    <a:pt x="0" y="1921141"/>
                  </a:lnTo>
                  <a:lnTo>
                    <a:pt x="4305" y="1962873"/>
                  </a:lnTo>
                  <a:lnTo>
                    <a:pt x="16764" y="2002485"/>
                  </a:lnTo>
                  <a:lnTo>
                    <a:pt x="36703" y="2039404"/>
                  </a:lnTo>
                  <a:lnTo>
                    <a:pt x="63436" y="2073122"/>
                  </a:lnTo>
                  <a:lnTo>
                    <a:pt x="96304" y="2103107"/>
                  </a:lnTo>
                  <a:lnTo>
                    <a:pt x="134620" y="2128837"/>
                  </a:lnTo>
                  <a:lnTo>
                    <a:pt x="177711" y="2149754"/>
                  </a:lnTo>
                  <a:lnTo>
                    <a:pt x="224891" y="2165362"/>
                  </a:lnTo>
                  <a:lnTo>
                    <a:pt x="275488" y="2175116"/>
                  </a:lnTo>
                  <a:lnTo>
                    <a:pt x="328828" y="2178481"/>
                  </a:lnTo>
                  <a:lnTo>
                    <a:pt x="382168" y="2175116"/>
                  </a:lnTo>
                  <a:lnTo>
                    <a:pt x="432765" y="2165362"/>
                  </a:lnTo>
                  <a:lnTo>
                    <a:pt x="479945" y="2149754"/>
                  </a:lnTo>
                  <a:lnTo>
                    <a:pt x="523036" y="2128837"/>
                  </a:lnTo>
                  <a:lnTo>
                    <a:pt x="561352" y="2103107"/>
                  </a:lnTo>
                  <a:lnTo>
                    <a:pt x="594220" y="2073122"/>
                  </a:lnTo>
                  <a:lnTo>
                    <a:pt x="620953" y="2039404"/>
                  </a:lnTo>
                  <a:lnTo>
                    <a:pt x="640892" y="2002485"/>
                  </a:lnTo>
                  <a:lnTo>
                    <a:pt x="653351" y="1962873"/>
                  </a:lnTo>
                  <a:lnTo>
                    <a:pt x="657656" y="1921141"/>
                  </a:lnTo>
                  <a:close/>
                </a:path>
                <a:path w="1729104" h="2178685">
                  <a:moveTo>
                    <a:pt x="1729028" y="524192"/>
                  </a:moveTo>
                  <a:lnTo>
                    <a:pt x="1702727" y="446989"/>
                  </a:lnTo>
                  <a:lnTo>
                    <a:pt x="1702727" y="524192"/>
                  </a:lnTo>
                  <a:lnTo>
                    <a:pt x="1697850" y="566686"/>
                  </a:lnTo>
                  <a:lnTo>
                    <a:pt x="1683791" y="606679"/>
                  </a:lnTo>
                  <a:lnTo>
                    <a:pt x="1661426" y="643509"/>
                  </a:lnTo>
                  <a:lnTo>
                    <a:pt x="1631569" y="676503"/>
                  </a:lnTo>
                  <a:lnTo>
                    <a:pt x="1595107" y="704989"/>
                  </a:lnTo>
                  <a:lnTo>
                    <a:pt x="1552892" y="728306"/>
                  </a:lnTo>
                  <a:lnTo>
                    <a:pt x="1505762" y="745794"/>
                  </a:lnTo>
                  <a:lnTo>
                    <a:pt x="1454581" y="756780"/>
                  </a:lnTo>
                  <a:lnTo>
                    <a:pt x="1400200" y="760590"/>
                  </a:lnTo>
                  <a:lnTo>
                    <a:pt x="1345819" y="756780"/>
                  </a:lnTo>
                  <a:lnTo>
                    <a:pt x="1294638" y="745794"/>
                  </a:lnTo>
                  <a:lnTo>
                    <a:pt x="1247508" y="728306"/>
                  </a:lnTo>
                  <a:lnTo>
                    <a:pt x="1205293" y="704989"/>
                  </a:lnTo>
                  <a:lnTo>
                    <a:pt x="1168831" y="676503"/>
                  </a:lnTo>
                  <a:lnTo>
                    <a:pt x="1138974" y="643509"/>
                  </a:lnTo>
                  <a:lnTo>
                    <a:pt x="1116596" y="606679"/>
                  </a:lnTo>
                  <a:lnTo>
                    <a:pt x="1102550" y="566686"/>
                  </a:lnTo>
                  <a:lnTo>
                    <a:pt x="1097673" y="524192"/>
                  </a:lnTo>
                  <a:lnTo>
                    <a:pt x="1102245" y="488772"/>
                  </a:lnTo>
                  <a:lnTo>
                    <a:pt x="1115060" y="448500"/>
                  </a:lnTo>
                  <a:lnTo>
                    <a:pt x="1134783" y="404571"/>
                  </a:lnTo>
                  <a:lnTo>
                    <a:pt x="1160043" y="358114"/>
                  </a:lnTo>
                  <a:lnTo>
                    <a:pt x="1189520" y="310337"/>
                  </a:lnTo>
                  <a:lnTo>
                    <a:pt x="1221841" y="262369"/>
                  </a:lnTo>
                  <a:lnTo>
                    <a:pt x="1255674" y="215392"/>
                  </a:lnTo>
                  <a:lnTo>
                    <a:pt x="1289659" y="170573"/>
                  </a:lnTo>
                  <a:lnTo>
                    <a:pt x="1322451" y="129070"/>
                  </a:lnTo>
                  <a:lnTo>
                    <a:pt x="1352816" y="91935"/>
                  </a:lnTo>
                  <a:lnTo>
                    <a:pt x="1379143" y="60642"/>
                  </a:lnTo>
                  <a:lnTo>
                    <a:pt x="1400238" y="36156"/>
                  </a:lnTo>
                  <a:lnTo>
                    <a:pt x="1421422" y="60693"/>
                  </a:lnTo>
                  <a:lnTo>
                    <a:pt x="1447850" y="92062"/>
                  </a:lnTo>
                  <a:lnTo>
                    <a:pt x="1478000" y="128866"/>
                  </a:lnTo>
                  <a:lnTo>
                    <a:pt x="1510804" y="170294"/>
                  </a:lnTo>
                  <a:lnTo>
                    <a:pt x="1544777" y="215049"/>
                  </a:lnTo>
                  <a:lnTo>
                    <a:pt x="1578597" y="261962"/>
                  </a:lnTo>
                  <a:lnTo>
                    <a:pt x="1610906" y="309905"/>
                  </a:lnTo>
                  <a:lnTo>
                    <a:pt x="1640370" y="357682"/>
                  </a:lnTo>
                  <a:lnTo>
                    <a:pt x="1665630" y="404164"/>
                  </a:lnTo>
                  <a:lnTo>
                    <a:pt x="1685340" y="448183"/>
                  </a:lnTo>
                  <a:lnTo>
                    <a:pt x="1698155" y="488581"/>
                  </a:lnTo>
                  <a:lnTo>
                    <a:pt x="1702727" y="524192"/>
                  </a:lnTo>
                  <a:lnTo>
                    <a:pt x="1702727" y="446989"/>
                  </a:lnTo>
                  <a:lnTo>
                    <a:pt x="1677644" y="373341"/>
                  </a:lnTo>
                  <a:lnTo>
                    <a:pt x="1564614" y="200812"/>
                  </a:lnTo>
                  <a:lnTo>
                    <a:pt x="1451584" y="58928"/>
                  </a:lnTo>
                  <a:lnTo>
                    <a:pt x="1431721" y="36156"/>
                  </a:lnTo>
                  <a:lnTo>
                    <a:pt x="1400200" y="0"/>
                  </a:lnTo>
                  <a:lnTo>
                    <a:pt x="1348816" y="59067"/>
                  </a:lnTo>
                  <a:lnTo>
                    <a:pt x="1235786" y="201206"/>
                  </a:lnTo>
                  <a:lnTo>
                    <a:pt x="1122743" y="373773"/>
                  </a:lnTo>
                  <a:lnTo>
                    <a:pt x="1071372" y="524192"/>
                  </a:lnTo>
                  <a:lnTo>
                    <a:pt x="1075677" y="565873"/>
                  </a:lnTo>
                  <a:lnTo>
                    <a:pt x="1088136" y="605409"/>
                  </a:lnTo>
                  <a:lnTo>
                    <a:pt x="1108075" y="642277"/>
                  </a:lnTo>
                  <a:lnTo>
                    <a:pt x="1134808" y="675944"/>
                  </a:lnTo>
                  <a:lnTo>
                    <a:pt x="1167676" y="705878"/>
                  </a:lnTo>
                  <a:lnTo>
                    <a:pt x="1205992" y="731570"/>
                  </a:lnTo>
                  <a:lnTo>
                    <a:pt x="1249083" y="752462"/>
                  </a:lnTo>
                  <a:lnTo>
                    <a:pt x="1296263" y="768045"/>
                  </a:lnTo>
                  <a:lnTo>
                    <a:pt x="1346860" y="777773"/>
                  </a:lnTo>
                  <a:lnTo>
                    <a:pt x="1400200" y="781138"/>
                  </a:lnTo>
                  <a:lnTo>
                    <a:pt x="1453540" y="777773"/>
                  </a:lnTo>
                  <a:lnTo>
                    <a:pt x="1504137" y="768045"/>
                  </a:lnTo>
                  <a:lnTo>
                    <a:pt x="1551317" y="752462"/>
                  </a:lnTo>
                  <a:lnTo>
                    <a:pt x="1594408" y="731570"/>
                  </a:lnTo>
                  <a:lnTo>
                    <a:pt x="1632724" y="705878"/>
                  </a:lnTo>
                  <a:lnTo>
                    <a:pt x="1665592" y="675944"/>
                  </a:lnTo>
                  <a:lnTo>
                    <a:pt x="1692325" y="642277"/>
                  </a:lnTo>
                  <a:lnTo>
                    <a:pt x="1712264" y="605409"/>
                  </a:lnTo>
                  <a:lnTo>
                    <a:pt x="1724723" y="565873"/>
                  </a:lnTo>
                  <a:lnTo>
                    <a:pt x="1729028" y="524192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0650310" y="1812361"/>
              <a:ext cx="657225" cy="781685"/>
            </a:xfrm>
            <a:custGeom>
              <a:avLst/>
              <a:gdLst/>
              <a:ahLst/>
              <a:cxnLst/>
              <a:rect l="l" t="t" r="r" b="b"/>
              <a:pathLst>
                <a:path w="657225" h="781685">
                  <a:moveTo>
                    <a:pt x="328454" y="0"/>
                  </a:moveTo>
                  <a:lnTo>
                    <a:pt x="277133" y="59068"/>
                  </a:lnTo>
                  <a:lnTo>
                    <a:pt x="164226" y="201198"/>
                  </a:lnTo>
                  <a:lnTo>
                    <a:pt x="51320" y="373777"/>
                  </a:lnTo>
                  <a:lnTo>
                    <a:pt x="0" y="524191"/>
                  </a:lnTo>
                  <a:lnTo>
                    <a:pt x="4298" y="565870"/>
                  </a:lnTo>
                  <a:lnTo>
                    <a:pt x="16744" y="605408"/>
                  </a:lnTo>
                  <a:lnTo>
                    <a:pt x="36660" y="642275"/>
                  </a:lnTo>
                  <a:lnTo>
                    <a:pt x="63371" y="675943"/>
                  </a:lnTo>
                  <a:lnTo>
                    <a:pt x="96200" y="705882"/>
                  </a:lnTo>
                  <a:lnTo>
                    <a:pt x="134471" y="731564"/>
                  </a:lnTo>
                  <a:lnTo>
                    <a:pt x="177508" y="752460"/>
                  </a:lnTo>
                  <a:lnTo>
                    <a:pt x="224635" y="768040"/>
                  </a:lnTo>
                  <a:lnTo>
                    <a:pt x="275176" y="777776"/>
                  </a:lnTo>
                  <a:lnTo>
                    <a:pt x="328454" y="781139"/>
                  </a:lnTo>
                  <a:lnTo>
                    <a:pt x="381732" y="777776"/>
                  </a:lnTo>
                  <a:lnTo>
                    <a:pt x="432273" y="768040"/>
                  </a:lnTo>
                  <a:lnTo>
                    <a:pt x="454828" y="760583"/>
                  </a:lnTo>
                  <a:lnTo>
                    <a:pt x="328454" y="760583"/>
                  </a:lnTo>
                  <a:lnTo>
                    <a:pt x="274137" y="756775"/>
                  </a:lnTo>
                  <a:lnTo>
                    <a:pt x="223015" y="745794"/>
                  </a:lnTo>
                  <a:lnTo>
                    <a:pt x="175939" y="728309"/>
                  </a:lnTo>
                  <a:lnTo>
                    <a:pt x="133765" y="704987"/>
                  </a:lnTo>
                  <a:lnTo>
                    <a:pt x="97345" y="676495"/>
                  </a:lnTo>
                  <a:lnTo>
                    <a:pt x="67532" y="643502"/>
                  </a:lnTo>
                  <a:lnTo>
                    <a:pt x="45181" y="606676"/>
                  </a:lnTo>
                  <a:lnTo>
                    <a:pt x="31144" y="566683"/>
                  </a:lnTo>
                  <a:lnTo>
                    <a:pt x="26276" y="524191"/>
                  </a:lnTo>
                  <a:lnTo>
                    <a:pt x="30843" y="488765"/>
                  </a:lnTo>
                  <a:lnTo>
                    <a:pt x="43647" y="448501"/>
                  </a:lnTo>
                  <a:lnTo>
                    <a:pt x="63341" y="404563"/>
                  </a:lnTo>
                  <a:lnTo>
                    <a:pt x="88579" y="358117"/>
                  </a:lnTo>
                  <a:lnTo>
                    <a:pt x="118014" y="310329"/>
                  </a:lnTo>
                  <a:lnTo>
                    <a:pt x="150300" y="262365"/>
                  </a:lnTo>
                  <a:lnTo>
                    <a:pt x="184091" y="215390"/>
                  </a:lnTo>
                  <a:lnTo>
                    <a:pt x="218039" y="170570"/>
                  </a:lnTo>
                  <a:lnTo>
                    <a:pt x="250800" y="129070"/>
                  </a:lnTo>
                  <a:lnTo>
                    <a:pt x="281129" y="91934"/>
                  </a:lnTo>
                  <a:lnTo>
                    <a:pt x="307417" y="60641"/>
                  </a:lnTo>
                  <a:lnTo>
                    <a:pt x="328486" y="36152"/>
                  </a:lnTo>
                  <a:lnTo>
                    <a:pt x="359941" y="36152"/>
                  </a:lnTo>
                  <a:lnTo>
                    <a:pt x="328454" y="0"/>
                  </a:lnTo>
                  <a:close/>
                </a:path>
                <a:path w="657225" h="781685">
                  <a:moveTo>
                    <a:pt x="359941" y="36152"/>
                  </a:moveTo>
                  <a:lnTo>
                    <a:pt x="328486" y="36152"/>
                  </a:lnTo>
                  <a:lnTo>
                    <a:pt x="349652" y="60696"/>
                  </a:lnTo>
                  <a:lnTo>
                    <a:pt x="376052" y="92057"/>
                  </a:lnTo>
                  <a:lnTo>
                    <a:pt x="406172" y="128871"/>
                  </a:lnTo>
                  <a:lnTo>
                    <a:pt x="438926" y="170294"/>
                  </a:lnTo>
                  <a:lnTo>
                    <a:pt x="472867" y="215046"/>
                  </a:lnTo>
                  <a:lnTo>
                    <a:pt x="506649" y="261967"/>
                  </a:lnTo>
                  <a:lnTo>
                    <a:pt x="538925" y="309899"/>
                  </a:lnTo>
                  <a:lnTo>
                    <a:pt x="568351" y="357685"/>
                  </a:lnTo>
                  <a:lnTo>
                    <a:pt x="593580" y="404165"/>
                  </a:lnTo>
                  <a:lnTo>
                    <a:pt x="613267" y="448182"/>
                  </a:lnTo>
                  <a:lnTo>
                    <a:pt x="626067" y="488577"/>
                  </a:lnTo>
                  <a:lnTo>
                    <a:pt x="630632" y="524191"/>
                  </a:lnTo>
                  <a:lnTo>
                    <a:pt x="625764" y="566683"/>
                  </a:lnTo>
                  <a:lnTo>
                    <a:pt x="611727" y="606676"/>
                  </a:lnTo>
                  <a:lnTo>
                    <a:pt x="589376" y="643503"/>
                  </a:lnTo>
                  <a:lnTo>
                    <a:pt x="559563" y="676495"/>
                  </a:lnTo>
                  <a:lnTo>
                    <a:pt x="523143" y="704987"/>
                  </a:lnTo>
                  <a:lnTo>
                    <a:pt x="480969" y="728309"/>
                  </a:lnTo>
                  <a:lnTo>
                    <a:pt x="433894" y="745794"/>
                  </a:lnTo>
                  <a:lnTo>
                    <a:pt x="382771" y="756775"/>
                  </a:lnTo>
                  <a:lnTo>
                    <a:pt x="328454" y="760583"/>
                  </a:lnTo>
                  <a:lnTo>
                    <a:pt x="454828" y="760583"/>
                  </a:lnTo>
                  <a:lnTo>
                    <a:pt x="522437" y="731564"/>
                  </a:lnTo>
                  <a:lnTo>
                    <a:pt x="560708" y="705882"/>
                  </a:lnTo>
                  <a:lnTo>
                    <a:pt x="593537" y="675943"/>
                  </a:lnTo>
                  <a:lnTo>
                    <a:pt x="620248" y="642275"/>
                  </a:lnTo>
                  <a:lnTo>
                    <a:pt x="640164" y="605408"/>
                  </a:lnTo>
                  <a:lnTo>
                    <a:pt x="652610" y="565870"/>
                  </a:lnTo>
                  <a:lnTo>
                    <a:pt x="656908" y="524191"/>
                  </a:lnTo>
                  <a:lnTo>
                    <a:pt x="605587" y="373344"/>
                  </a:lnTo>
                  <a:lnTo>
                    <a:pt x="492681" y="200813"/>
                  </a:lnTo>
                  <a:lnTo>
                    <a:pt x="379775" y="58924"/>
                  </a:lnTo>
                  <a:lnTo>
                    <a:pt x="359941" y="3615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10732896" y="2146808"/>
            <a:ext cx="46228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6045" marR="5080" indent="-10668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Calibri"/>
                <a:cs typeface="Calibri"/>
              </a:rPr>
              <a:t>650</a:t>
            </a:r>
            <a:r>
              <a:rPr dirty="0" sz="1050" spc="-30" b="1">
                <a:latin typeface="Calibri"/>
                <a:cs typeface="Calibri"/>
              </a:rPr>
              <a:t> </a:t>
            </a:r>
            <a:r>
              <a:rPr dirty="0" sz="1050" spc="-25" b="1">
                <a:latin typeface="Calibri"/>
                <a:cs typeface="Calibri"/>
              </a:rPr>
              <a:t>mld USD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9583509" y="1812365"/>
            <a:ext cx="657225" cy="2193925"/>
          </a:xfrm>
          <a:custGeom>
            <a:avLst/>
            <a:gdLst/>
            <a:ahLst/>
            <a:cxnLst/>
            <a:rect l="l" t="t" r="r" b="b"/>
            <a:pathLst>
              <a:path w="657225" h="2193925">
                <a:moveTo>
                  <a:pt x="656907" y="1936381"/>
                </a:moveTo>
                <a:lnTo>
                  <a:pt x="630631" y="1859026"/>
                </a:lnTo>
                <a:lnTo>
                  <a:pt x="630631" y="1936381"/>
                </a:lnTo>
                <a:lnTo>
                  <a:pt x="625754" y="1978939"/>
                </a:lnTo>
                <a:lnTo>
                  <a:pt x="611720" y="2018995"/>
                </a:lnTo>
                <a:lnTo>
                  <a:pt x="589368" y="2055876"/>
                </a:lnTo>
                <a:lnTo>
                  <a:pt x="559562" y="2088921"/>
                </a:lnTo>
                <a:lnTo>
                  <a:pt x="523138" y="2117458"/>
                </a:lnTo>
                <a:lnTo>
                  <a:pt x="480961" y="2140813"/>
                </a:lnTo>
                <a:lnTo>
                  <a:pt x="433895" y="2158327"/>
                </a:lnTo>
                <a:lnTo>
                  <a:pt x="382765" y="2169325"/>
                </a:lnTo>
                <a:lnTo>
                  <a:pt x="328447" y="2173135"/>
                </a:lnTo>
                <a:lnTo>
                  <a:pt x="274129" y="2169325"/>
                </a:lnTo>
                <a:lnTo>
                  <a:pt x="223012" y="2158327"/>
                </a:lnTo>
                <a:lnTo>
                  <a:pt x="175933" y="2140813"/>
                </a:lnTo>
                <a:lnTo>
                  <a:pt x="133756" y="2117458"/>
                </a:lnTo>
                <a:lnTo>
                  <a:pt x="97345" y="2088921"/>
                </a:lnTo>
                <a:lnTo>
                  <a:pt x="67525" y="2055876"/>
                </a:lnTo>
                <a:lnTo>
                  <a:pt x="45173" y="2018995"/>
                </a:lnTo>
                <a:lnTo>
                  <a:pt x="31140" y="1978939"/>
                </a:lnTo>
                <a:lnTo>
                  <a:pt x="26276" y="1936381"/>
                </a:lnTo>
                <a:lnTo>
                  <a:pt x="30835" y="1900897"/>
                </a:lnTo>
                <a:lnTo>
                  <a:pt x="43637" y="1860562"/>
                </a:lnTo>
                <a:lnTo>
                  <a:pt x="63334" y="1816557"/>
                </a:lnTo>
                <a:lnTo>
                  <a:pt x="88569" y="1770037"/>
                </a:lnTo>
                <a:lnTo>
                  <a:pt x="118008" y="1722183"/>
                </a:lnTo>
                <a:lnTo>
                  <a:pt x="150291" y="1674139"/>
                </a:lnTo>
                <a:lnTo>
                  <a:pt x="184086" y="1627098"/>
                </a:lnTo>
                <a:lnTo>
                  <a:pt x="218033" y="1582204"/>
                </a:lnTo>
                <a:lnTo>
                  <a:pt x="250799" y="1540637"/>
                </a:lnTo>
                <a:lnTo>
                  <a:pt x="281127" y="1503438"/>
                </a:lnTo>
                <a:lnTo>
                  <a:pt x="307416" y="1472107"/>
                </a:lnTo>
                <a:lnTo>
                  <a:pt x="328485" y="1447571"/>
                </a:lnTo>
                <a:lnTo>
                  <a:pt x="349643" y="1472158"/>
                </a:lnTo>
                <a:lnTo>
                  <a:pt x="376047" y="1503565"/>
                </a:lnTo>
                <a:lnTo>
                  <a:pt x="406171" y="1540433"/>
                </a:lnTo>
                <a:lnTo>
                  <a:pt x="438924" y="1581924"/>
                </a:lnTo>
                <a:lnTo>
                  <a:pt x="472859" y="1626743"/>
                </a:lnTo>
                <a:lnTo>
                  <a:pt x="506641" y="1673745"/>
                </a:lnTo>
                <a:lnTo>
                  <a:pt x="538924" y="1721751"/>
                </a:lnTo>
                <a:lnTo>
                  <a:pt x="568350" y="1769605"/>
                </a:lnTo>
                <a:lnTo>
                  <a:pt x="593572" y="1816163"/>
                </a:lnTo>
                <a:lnTo>
                  <a:pt x="613257" y="1860245"/>
                </a:lnTo>
                <a:lnTo>
                  <a:pt x="626059" y="1900707"/>
                </a:lnTo>
                <a:lnTo>
                  <a:pt x="630631" y="1936381"/>
                </a:lnTo>
                <a:lnTo>
                  <a:pt x="630631" y="1859026"/>
                </a:lnTo>
                <a:lnTo>
                  <a:pt x="605586" y="1785289"/>
                </a:lnTo>
                <a:lnTo>
                  <a:pt x="492671" y="1612493"/>
                </a:lnTo>
                <a:lnTo>
                  <a:pt x="379768" y="1470380"/>
                </a:lnTo>
                <a:lnTo>
                  <a:pt x="328447" y="1411363"/>
                </a:lnTo>
                <a:lnTo>
                  <a:pt x="277126" y="1470533"/>
                </a:lnTo>
                <a:lnTo>
                  <a:pt x="164223" y="1612874"/>
                </a:lnTo>
                <a:lnTo>
                  <a:pt x="51320" y="1785721"/>
                </a:lnTo>
                <a:lnTo>
                  <a:pt x="0" y="1936381"/>
                </a:lnTo>
                <a:lnTo>
                  <a:pt x="4292" y="1978113"/>
                </a:lnTo>
                <a:lnTo>
                  <a:pt x="16738" y="2017725"/>
                </a:lnTo>
                <a:lnTo>
                  <a:pt x="36652" y="2054644"/>
                </a:lnTo>
                <a:lnTo>
                  <a:pt x="63373" y="2088362"/>
                </a:lnTo>
                <a:lnTo>
                  <a:pt x="96189" y="2118347"/>
                </a:lnTo>
                <a:lnTo>
                  <a:pt x="134467" y="2144077"/>
                </a:lnTo>
                <a:lnTo>
                  <a:pt x="177507" y="2164994"/>
                </a:lnTo>
                <a:lnTo>
                  <a:pt x="224637" y="2180602"/>
                </a:lnTo>
                <a:lnTo>
                  <a:pt x="275170" y="2190356"/>
                </a:lnTo>
                <a:lnTo>
                  <a:pt x="328447" y="2193721"/>
                </a:lnTo>
                <a:lnTo>
                  <a:pt x="381723" y="2190356"/>
                </a:lnTo>
                <a:lnTo>
                  <a:pt x="432269" y="2180602"/>
                </a:lnTo>
                <a:lnTo>
                  <a:pt x="479399" y="2164994"/>
                </a:lnTo>
                <a:lnTo>
                  <a:pt x="522427" y="2144077"/>
                </a:lnTo>
                <a:lnTo>
                  <a:pt x="560705" y="2118347"/>
                </a:lnTo>
                <a:lnTo>
                  <a:pt x="593534" y="2088362"/>
                </a:lnTo>
                <a:lnTo>
                  <a:pt x="620242" y="2054644"/>
                </a:lnTo>
                <a:lnTo>
                  <a:pt x="640156" y="2017725"/>
                </a:lnTo>
                <a:lnTo>
                  <a:pt x="652602" y="1978113"/>
                </a:lnTo>
                <a:lnTo>
                  <a:pt x="656907" y="1936381"/>
                </a:lnTo>
                <a:close/>
              </a:path>
              <a:path w="657225" h="2193925">
                <a:moveTo>
                  <a:pt x="656907" y="524192"/>
                </a:moveTo>
                <a:lnTo>
                  <a:pt x="630631" y="446963"/>
                </a:lnTo>
                <a:lnTo>
                  <a:pt x="630631" y="524192"/>
                </a:lnTo>
                <a:lnTo>
                  <a:pt x="625754" y="566686"/>
                </a:lnTo>
                <a:lnTo>
                  <a:pt x="611720" y="606679"/>
                </a:lnTo>
                <a:lnTo>
                  <a:pt x="589368" y="643509"/>
                </a:lnTo>
                <a:lnTo>
                  <a:pt x="559562" y="676503"/>
                </a:lnTo>
                <a:lnTo>
                  <a:pt x="523138" y="704989"/>
                </a:lnTo>
                <a:lnTo>
                  <a:pt x="480961" y="728306"/>
                </a:lnTo>
                <a:lnTo>
                  <a:pt x="433895" y="745794"/>
                </a:lnTo>
                <a:lnTo>
                  <a:pt x="382765" y="756780"/>
                </a:lnTo>
                <a:lnTo>
                  <a:pt x="328447" y="760590"/>
                </a:lnTo>
                <a:lnTo>
                  <a:pt x="274129" y="756780"/>
                </a:lnTo>
                <a:lnTo>
                  <a:pt x="223012" y="745794"/>
                </a:lnTo>
                <a:lnTo>
                  <a:pt x="175933" y="728306"/>
                </a:lnTo>
                <a:lnTo>
                  <a:pt x="133756" y="704989"/>
                </a:lnTo>
                <a:lnTo>
                  <a:pt x="97345" y="676503"/>
                </a:lnTo>
                <a:lnTo>
                  <a:pt x="67525" y="643509"/>
                </a:lnTo>
                <a:lnTo>
                  <a:pt x="45173" y="606679"/>
                </a:lnTo>
                <a:lnTo>
                  <a:pt x="31140" y="566686"/>
                </a:lnTo>
                <a:lnTo>
                  <a:pt x="26276" y="524192"/>
                </a:lnTo>
                <a:lnTo>
                  <a:pt x="30835" y="488772"/>
                </a:lnTo>
                <a:lnTo>
                  <a:pt x="43637" y="448500"/>
                </a:lnTo>
                <a:lnTo>
                  <a:pt x="63334" y="404571"/>
                </a:lnTo>
                <a:lnTo>
                  <a:pt x="88569" y="358114"/>
                </a:lnTo>
                <a:lnTo>
                  <a:pt x="118008" y="310337"/>
                </a:lnTo>
                <a:lnTo>
                  <a:pt x="150291" y="262369"/>
                </a:lnTo>
                <a:lnTo>
                  <a:pt x="184086" y="215392"/>
                </a:lnTo>
                <a:lnTo>
                  <a:pt x="218033" y="170573"/>
                </a:lnTo>
                <a:lnTo>
                  <a:pt x="250799" y="129070"/>
                </a:lnTo>
                <a:lnTo>
                  <a:pt x="281127" y="91935"/>
                </a:lnTo>
                <a:lnTo>
                  <a:pt x="307416" y="60642"/>
                </a:lnTo>
                <a:lnTo>
                  <a:pt x="328485" y="36156"/>
                </a:lnTo>
                <a:lnTo>
                  <a:pt x="349643" y="60693"/>
                </a:lnTo>
                <a:lnTo>
                  <a:pt x="376047" y="92062"/>
                </a:lnTo>
                <a:lnTo>
                  <a:pt x="406171" y="128866"/>
                </a:lnTo>
                <a:lnTo>
                  <a:pt x="438924" y="170294"/>
                </a:lnTo>
                <a:lnTo>
                  <a:pt x="472859" y="215049"/>
                </a:lnTo>
                <a:lnTo>
                  <a:pt x="506641" y="261962"/>
                </a:lnTo>
                <a:lnTo>
                  <a:pt x="538924" y="309905"/>
                </a:lnTo>
                <a:lnTo>
                  <a:pt x="568350" y="357682"/>
                </a:lnTo>
                <a:lnTo>
                  <a:pt x="593572" y="404164"/>
                </a:lnTo>
                <a:lnTo>
                  <a:pt x="613257" y="448183"/>
                </a:lnTo>
                <a:lnTo>
                  <a:pt x="626059" y="488581"/>
                </a:lnTo>
                <a:lnTo>
                  <a:pt x="630631" y="524192"/>
                </a:lnTo>
                <a:lnTo>
                  <a:pt x="630631" y="446963"/>
                </a:lnTo>
                <a:lnTo>
                  <a:pt x="605586" y="373341"/>
                </a:lnTo>
                <a:lnTo>
                  <a:pt x="492671" y="200812"/>
                </a:lnTo>
                <a:lnTo>
                  <a:pt x="379768" y="58928"/>
                </a:lnTo>
                <a:lnTo>
                  <a:pt x="328447" y="0"/>
                </a:lnTo>
                <a:lnTo>
                  <a:pt x="277126" y="59067"/>
                </a:lnTo>
                <a:lnTo>
                  <a:pt x="164223" y="201206"/>
                </a:lnTo>
                <a:lnTo>
                  <a:pt x="51320" y="373773"/>
                </a:lnTo>
                <a:lnTo>
                  <a:pt x="0" y="524192"/>
                </a:lnTo>
                <a:lnTo>
                  <a:pt x="4292" y="565873"/>
                </a:lnTo>
                <a:lnTo>
                  <a:pt x="16738" y="605409"/>
                </a:lnTo>
                <a:lnTo>
                  <a:pt x="36652" y="642277"/>
                </a:lnTo>
                <a:lnTo>
                  <a:pt x="63373" y="675944"/>
                </a:lnTo>
                <a:lnTo>
                  <a:pt x="96189" y="705878"/>
                </a:lnTo>
                <a:lnTo>
                  <a:pt x="134467" y="731570"/>
                </a:lnTo>
                <a:lnTo>
                  <a:pt x="177507" y="752462"/>
                </a:lnTo>
                <a:lnTo>
                  <a:pt x="224637" y="768045"/>
                </a:lnTo>
                <a:lnTo>
                  <a:pt x="275170" y="777773"/>
                </a:lnTo>
                <a:lnTo>
                  <a:pt x="328447" y="781138"/>
                </a:lnTo>
                <a:lnTo>
                  <a:pt x="381723" y="777773"/>
                </a:lnTo>
                <a:lnTo>
                  <a:pt x="432269" y="768045"/>
                </a:lnTo>
                <a:lnTo>
                  <a:pt x="479399" y="752462"/>
                </a:lnTo>
                <a:lnTo>
                  <a:pt x="522427" y="731570"/>
                </a:lnTo>
                <a:lnTo>
                  <a:pt x="560705" y="705878"/>
                </a:lnTo>
                <a:lnTo>
                  <a:pt x="593534" y="675944"/>
                </a:lnTo>
                <a:lnTo>
                  <a:pt x="620242" y="642277"/>
                </a:lnTo>
                <a:lnTo>
                  <a:pt x="640156" y="605409"/>
                </a:lnTo>
                <a:lnTo>
                  <a:pt x="652602" y="565873"/>
                </a:lnTo>
                <a:lnTo>
                  <a:pt x="656907" y="52419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10535666" y="2633217"/>
            <a:ext cx="98933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Calibri"/>
                <a:cs typeface="Calibri"/>
              </a:rPr>
              <a:t>straty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gospodarcze </a:t>
            </a:r>
            <a:r>
              <a:rPr dirty="0" sz="1000" i="1">
                <a:latin typeface="Calibri"/>
                <a:cs typeface="Calibri"/>
              </a:rPr>
              <a:t>z</a:t>
            </a:r>
            <a:r>
              <a:rPr dirty="0" sz="1000" spc="-1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powodu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powodzi </a:t>
            </a:r>
            <a:r>
              <a:rPr dirty="0" sz="1000" spc="-20" i="1">
                <a:latin typeface="Calibri"/>
                <a:cs typeface="Calibri"/>
              </a:rPr>
              <a:t>2000-2019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9392157" y="3558285"/>
            <a:ext cx="2043430" cy="796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100"/>
              </a:spcBef>
              <a:tabLst>
                <a:tab pos="1404620" algn="l"/>
              </a:tabLst>
            </a:pPr>
            <a:r>
              <a:rPr dirty="0" sz="1800" spc="-25" b="1">
                <a:latin typeface="Calibri"/>
                <a:cs typeface="Calibri"/>
              </a:rPr>
              <a:t>40%</a:t>
            </a:r>
            <a:r>
              <a:rPr dirty="0" sz="1800" b="1">
                <a:latin typeface="Calibri"/>
                <a:cs typeface="Calibri"/>
              </a:rPr>
              <a:t>	</a:t>
            </a:r>
            <a:r>
              <a:rPr dirty="0" baseline="3086" sz="2700" spc="-37" b="1">
                <a:latin typeface="Calibri"/>
                <a:cs typeface="Calibri"/>
              </a:rPr>
              <a:t>25%</a:t>
            </a:r>
            <a:endParaRPr baseline="3086" sz="27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505"/>
              </a:spcBef>
              <a:tabLst>
                <a:tab pos="1141730" algn="l"/>
              </a:tabLst>
            </a:pPr>
            <a:r>
              <a:rPr dirty="0" sz="1000" i="1">
                <a:latin typeface="Calibri"/>
                <a:cs typeface="Calibri"/>
              </a:rPr>
              <a:t>populacji</a:t>
            </a:r>
            <a:r>
              <a:rPr dirty="0" sz="1000" spc="-5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odczuwa</a:t>
            </a:r>
            <a:r>
              <a:rPr dirty="0" sz="1000" i="1">
                <a:latin typeface="Calibri"/>
                <a:cs typeface="Calibri"/>
              </a:rPr>
              <a:t>	wzrost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popytu</a:t>
            </a:r>
            <a:r>
              <a:rPr dirty="0" sz="1000" spc="-45" i="1">
                <a:latin typeface="Calibri"/>
                <a:cs typeface="Calibri"/>
              </a:rPr>
              <a:t> </a:t>
            </a:r>
            <a:r>
              <a:rPr dirty="0" sz="1000" spc="-25" i="1">
                <a:latin typeface="Calibri"/>
                <a:cs typeface="Calibri"/>
              </a:rPr>
              <a:t>na</a:t>
            </a:r>
            <a:endParaRPr sz="1000">
              <a:latin typeface="Calibri"/>
              <a:cs typeface="Calibri"/>
            </a:endParaRPr>
          </a:p>
          <a:p>
            <a:pPr algn="r" marR="33020">
              <a:lnSpc>
                <a:spcPct val="100000"/>
              </a:lnSpc>
              <a:tabLst>
                <a:tab pos="1077595" algn="l"/>
              </a:tabLst>
            </a:pPr>
            <a:r>
              <a:rPr dirty="0" sz="1000" i="1">
                <a:latin typeface="Calibri"/>
                <a:cs typeface="Calibri"/>
              </a:rPr>
              <a:t>niedobór</a:t>
            </a:r>
            <a:r>
              <a:rPr dirty="0" sz="1000" spc="-55" i="1">
                <a:latin typeface="Calibri"/>
                <a:cs typeface="Calibri"/>
              </a:rPr>
              <a:t> </a:t>
            </a:r>
            <a:r>
              <a:rPr dirty="0" sz="1000" spc="-20" i="1">
                <a:latin typeface="Calibri"/>
                <a:cs typeface="Calibri"/>
              </a:rPr>
              <a:t>wody</a:t>
            </a:r>
            <a:r>
              <a:rPr dirty="0" sz="1000" i="1">
                <a:latin typeface="Calibri"/>
                <a:cs typeface="Calibri"/>
              </a:rPr>
              <a:t>	wodę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do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2050</a:t>
            </a:r>
            <a:r>
              <a:rPr dirty="0" sz="1000" spc="5" i="1">
                <a:latin typeface="Calibri"/>
                <a:cs typeface="Calibri"/>
              </a:rPr>
              <a:t> </a:t>
            </a:r>
            <a:r>
              <a:rPr dirty="0" sz="1000" spc="-25" i="1">
                <a:latin typeface="Calibri"/>
                <a:cs typeface="Calibri"/>
              </a:rPr>
              <a:t>r.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9583511" y="3211534"/>
            <a:ext cx="1763395" cy="2151380"/>
            <a:chOff x="9583511" y="3211534"/>
            <a:chExt cx="1763395" cy="2151380"/>
          </a:xfrm>
        </p:grpSpPr>
        <p:sp>
          <p:nvSpPr>
            <p:cNvPr id="58" name="object 58" descr=""/>
            <p:cNvSpPr/>
            <p:nvPr/>
          </p:nvSpPr>
          <p:spPr>
            <a:xfrm>
              <a:off x="10688768" y="3211534"/>
              <a:ext cx="657860" cy="782955"/>
            </a:xfrm>
            <a:custGeom>
              <a:avLst/>
              <a:gdLst/>
              <a:ahLst/>
              <a:cxnLst/>
              <a:rect l="l" t="t" r="r" b="b"/>
              <a:pathLst>
                <a:path w="657859" h="782954">
                  <a:moveTo>
                    <a:pt x="328830" y="0"/>
                  </a:moveTo>
                  <a:lnTo>
                    <a:pt x="277450" y="59160"/>
                  </a:lnTo>
                  <a:lnTo>
                    <a:pt x="164415" y="201512"/>
                  </a:lnTo>
                  <a:lnTo>
                    <a:pt x="51379" y="374360"/>
                  </a:lnTo>
                  <a:lnTo>
                    <a:pt x="0" y="525009"/>
                  </a:lnTo>
                  <a:lnTo>
                    <a:pt x="4303" y="566753"/>
                  </a:lnTo>
                  <a:lnTo>
                    <a:pt x="16763" y="606352"/>
                  </a:lnTo>
                  <a:lnTo>
                    <a:pt x="36702" y="643277"/>
                  </a:lnTo>
                  <a:lnTo>
                    <a:pt x="63443" y="676997"/>
                  </a:lnTo>
                  <a:lnTo>
                    <a:pt x="96310" y="706983"/>
                  </a:lnTo>
                  <a:lnTo>
                    <a:pt x="134625" y="732705"/>
                  </a:lnTo>
                  <a:lnTo>
                    <a:pt x="177712" y="753633"/>
                  </a:lnTo>
                  <a:lnTo>
                    <a:pt x="224893" y="769238"/>
                  </a:lnTo>
                  <a:lnTo>
                    <a:pt x="275491" y="778989"/>
                  </a:lnTo>
                  <a:lnTo>
                    <a:pt x="328830" y="782358"/>
                  </a:lnTo>
                  <a:lnTo>
                    <a:pt x="382170" y="778989"/>
                  </a:lnTo>
                  <a:lnTo>
                    <a:pt x="432768" y="769238"/>
                  </a:lnTo>
                  <a:lnTo>
                    <a:pt x="455349" y="761770"/>
                  </a:lnTo>
                  <a:lnTo>
                    <a:pt x="328830" y="761770"/>
                  </a:lnTo>
                  <a:lnTo>
                    <a:pt x="274451" y="757955"/>
                  </a:lnTo>
                  <a:lnTo>
                    <a:pt x="223270" y="746957"/>
                  </a:lnTo>
                  <a:lnTo>
                    <a:pt x="176141" y="729445"/>
                  </a:lnTo>
                  <a:lnTo>
                    <a:pt x="133918" y="706086"/>
                  </a:lnTo>
                  <a:lnTo>
                    <a:pt x="97456" y="677550"/>
                  </a:lnTo>
                  <a:lnTo>
                    <a:pt x="67610" y="644506"/>
                  </a:lnTo>
                  <a:lnTo>
                    <a:pt x="45233" y="607622"/>
                  </a:lnTo>
                  <a:lnTo>
                    <a:pt x="31180" y="567566"/>
                  </a:lnTo>
                  <a:lnTo>
                    <a:pt x="26306" y="525009"/>
                  </a:lnTo>
                  <a:lnTo>
                    <a:pt x="30878" y="489528"/>
                  </a:lnTo>
                  <a:lnTo>
                    <a:pt x="43697" y="449200"/>
                  </a:lnTo>
                  <a:lnTo>
                    <a:pt x="63413" y="405194"/>
                  </a:lnTo>
                  <a:lnTo>
                    <a:pt x="88680" y="358676"/>
                  </a:lnTo>
                  <a:lnTo>
                    <a:pt x="118149" y="310813"/>
                  </a:lnTo>
                  <a:lnTo>
                    <a:pt x="150472" y="262774"/>
                  </a:lnTo>
                  <a:lnTo>
                    <a:pt x="184302" y="215726"/>
                  </a:lnTo>
                  <a:lnTo>
                    <a:pt x="218289" y="170836"/>
                  </a:lnTo>
                  <a:lnTo>
                    <a:pt x="251087" y="129272"/>
                  </a:lnTo>
                  <a:lnTo>
                    <a:pt x="281451" y="92077"/>
                  </a:lnTo>
                  <a:lnTo>
                    <a:pt x="307769" y="60736"/>
                  </a:lnTo>
                  <a:lnTo>
                    <a:pt x="328863" y="36209"/>
                  </a:lnTo>
                  <a:lnTo>
                    <a:pt x="360354" y="36209"/>
                  </a:lnTo>
                  <a:lnTo>
                    <a:pt x="328830" y="0"/>
                  </a:lnTo>
                  <a:close/>
                </a:path>
                <a:path w="657859" h="782954">
                  <a:moveTo>
                    <a:pt x="360354" y="36209"/>
                  </a:moveTo>
                  <a:lnTo>
                    <a:pt x="328863" y="36209"/>
                  </a:lnTo>
                  <a:lnTo>
                    <a:pt x="350053" y="60791"/>
                  </a:lnTo>
                  <a:lnTo>
                    <a:pt x="376482" y="92201"/>
                  </a:lnTo>
                  <a:lnTo>
                    <a:pt x="406637" y="129072"/>
                  </a:lnTo>
                  <a:lnTo>
                    <a:pt x="439429" y="170560"/>
                  </a:lnTo>
                  <a:lnTo>
                    <a:pt x="473409" y="215381"/>
                  </a:lnTo>
                  <a:lnTo>
                    <a:pt x="507229" y="262375"/>
                  </a:lnTo>
                  <a:lnTo>
                    <a:pt x="539542" y="310383"/>
                  </a:lnTo>
                  <a:lnTo>
                    <a:pt x="569002" y="358243"/>
                  </a:lnTo>
                  <a:lnTo>
                    <a:pt x="594260" y="404796"/>
                  </a:lnTo>
                  <a:lnTo>
                    <a:pt x="613970" y="448881"/>
                  </a:lnTo>
                  <a:lnTo>
                    <a:pt x="626784" y="489339"/>
                  </a:lnTo>
                  <a:lnTo>
                    <a:pt x="631354" y="525009"/>
                  </a:lnTo>
                  <a:lnTo>
                    <a:pt x="626480" y="567567"/>
                  </a:lnTo>
                  <a:lnTo>
                    <a:pt x="612428" y="607622"/>
                  </a:lnTo>
                  <a:lnTo>
                    <a:pt x="590051" y="644506"/>
                  </a:lnTo>
                  <a:lnTo>
                    <a:pt x="560204" y="677551"/>
                  </a:lnTo>
                  <a:lnTo>
                    <a:pt x="523743" y="706086"/>
                  </a:lnTo>
                  <a:lnTo>
                    <a:pt x="481520" y="729445"/>
                  </a:lnTo>
                  <a:lnTo>
                    <a:pt x="434391" y="746957"/>
                  </a:lnTo>
                  <a:lnTo>
                    <a:pt x="383209" y="757955"/>
                  </a:lnTo>
                  <a:lnTo>
                    <a:pt x="328830" y="761770"/>
                  </a:lnTo>
                  <a:lnTo>
                    <a:pt x="455349" y="761770"/>
                  </a:lnTo>
                  <a:lnTo>
                    <a:pt x="523036" y="732705"/>
                  </a:lnTo>
                  <a:lnTo>
                    <a:pt x="561351" y="706983"/>
                  </a:lnTo>
                  <a:lnTo>
                    <a:pt x="594217" y="676997"/>
                  </a:lnTo>
                  <a:lnTo>
                    <a:pt x="620958" y="643277"/>
                  </a:lnTo>
                  <a:lnTo>
                    <a:pt x="640897" y="606352"/>
                  </a:lnTo>
                  <a:lnTo>
                    <a:pt x="653357" y="566753"/>
                  </a:lnTo>
                  <a:lnTo>
                    <a:pt x="657661" y="525009"/>
                  </a:lnTo>
                  <a:lnTo>
                    <a:pt x="606281" y="373926"/>
                  </a:lnTo>
                  <a:lnTo>
                    <a:pt x="493245" y="201126"/>
                  </a:lnTo>
                  <a:lnTo>
                    <a:pt x="380210" y="59016"/>
                  </a:lnTo>
                  <a:lnTo>
                    <a:pt x="360354" y="36209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635071" y="3223726"/>
              <a:ext cx="657225" cy="782955"/>
            </a:xfrm>
            <a:custGeom>
              <a:avLst/>
              <a:gdLst/>
              <a:ahLst/>
              <a:cxnLst/>
              <a:rect l="l" t="t" r="r" b="b"/>
              <a:pathLst>
                <a:path w="657225" h="782954">
                  <a:moveTo>
                    <a:pt x="328454" y="0"/>
                  </a:moveTo>
                  <a:lnTo>
                    <a:pt x="277133" y="59160"/>
                  </a:lnTo>
                  <a:lnTo>
                    <a:pt x="164227" y="201512"/>
                  </a:lnTo>
                  <a:lnTo>
                    <a:pt x="51321" y="374360"/>
                  </a:lnTo>
                  <a:lnTo>
                    <a:pt x="0" y="525009"/>
                  </a:lnTo>
                  <a:lnTo>
                    <a:pt x="4298" y="566753"/>
                  </a:lnTo>
                  <a:lnTo>
                    <a:pt x="16744" y="606352"/>
                  </a:lnTo>
                  <a:lnTo>
                    <a:pt x="36660" y="643277"/>
                  </a:lnTo>
                  <a:lnTo>
                    <a:pt x="63371" y="676997"/>
                  </a:lnTo>
                  <a:lnTo>
                    <a:pt x="96200" y="706983"/>
                  </a:lnTo>
                  <a:lnTo>
                    <a:pt x="134471" y="732705"/>
                  </a:lnTo>
                  <a:lnTo>
                    <a:pt x="177508" y="753633"/>
                  </a:lnTo>
                  <a:lnTo>
                    <a:pt x="224635" y="769238"/>
                  </a:lnTo>
                  <a:lnTo>
                    <a:pt x="275176" y="778989"/>
                  </a:lnTo>
                  <a:lnTo>
                    <a:pt x="328454" y="782358"/>
                  </a:lnTo>
                  <a:lnTo>
                    <a:pt x="381732" y="778989"/>
                  </a:lnTo>
                  <a:lnTo>
                    <a:pt x="432273" y="769238"/>
                  </a:lnTo>
                  <a:lnTo>
                    <a:pt x="454828" y="761770"/>
                  </a:lnTo>
                  <a:lnTo>
                    <a:pt x="328454" y="761770"/>
                  </a:lnTo>
                  <a:lnTo>
                    <a:pt x="274137" y="757955"/>
                  </a:lnTo>
                  <a:lnTo>
                    <a:pt x="223014" y="746957"/>
                  </a:lnTo>
                  <a:lnTo>
                    <a:pt x="175939" y="729445"/>
                  </a:lnTo>
                  <a:lnTo>
                    <a:pt x="133765" y="706086"/>
                  </a:lnTo>
                  <a:lnTo>
                    <a:pt x="97345" y="677550"/>
                  </a:lnTo>
                  <a:lnTo>
                    <a:pt x="67532" y="644506"/>
                  </a:lnTo>
                  <a:lnTo>
                    <a:pt x="45181" y="607622"/>
                  </a:lnTo>
                  <a:lnTo>
                    <a:pt x="31144" y="567566"/>
                  </a:lnTo>
                  <a:lnTo>
                    <a:pt x="26276" y="525009"/>
                  </a:lnTo>
                  <a:lnTo>
                    <a:pt x="30843" y="489528"/>
                  </a:lnTo>
                  <a:lnTo>
                    <a:pt x="43647" y="449200"/>
                  </a:lnTo>
                  <a:lnTo>
                    <a:pt x="63341" y="405194"/>
                  </a:lnTo>
                  <a:lnTo>
                    <a:pt x="88579" y="358676"/>
                  </a:lnTo>
                  <a:lnTo>
                    <a:pt x="118014" y="310813"/>
                  </a:lnTo>
                  <a:lnTo>
                    <a:pt x="150300" y="262774"/>
                  </a:lnTo>
                  <a:lnTo>
                    <a:pt x="184091" y="215726"/>
                  </a:lnTo>
                  <a:lnTo>
                    <a:pt x="218040" y="170836"/>
                  </a:lnTo>
                  <a:lnTo>
                    <a:pt x="250800" y="129272"/>
                  </a:lnTo>
                  <a:lnTo>
                    <a:pt x="281130" y="92077"/>
                  </a:lnTo>
                  <a:lnTo>
                    <a:pt x="307417" y="60736"/>
                  </a:lnTo>
                  <a:lnTo>
                    <a:pt x="328487" y="36209"/>
                  </a:lnTo>
                  <a:lnTo>
                    <a:pt x="359942" y="36209"/>
                  </a:lnTo>
                  <a:lnTo>
                    <a:pt x="328454" y="0"/>
                  </a:lnTo>
                  <a:close/>
                </a:path>
                <a:path w="657225" h="782954">
                  <a:moveTo>
                    <a:pt x="359942" y="36209"/>
                  </a:moveTo>
                  <a:lnTo>
                    <a:pt x="328487" y="36209"/>
                  </a:lnTo>
                  <a:lnTo>
                    <a:pt x="349653" y="60791"/>
                  </a:lnTo>
                  <a:lnTo>
                    <a:pt x="376052" y="92201"/>
                  </a:lnTo>
                  <a:lnTo>
                    <a:pt x="406172" y="129072"/>
                  </a:lnTo>
                  <a:lnTo>
                    <a:pt x="438927" y="170560"/>
                  </a:lnTo>
                  <a:lnTo>
                    <a:pt x="472867" y="215381"/>
                  </a:lnTo>
                  <a:lnTo>
                    <a:pt x="506649" y="262375"/>
                  </a:lnTo>
                  <a:lnTo>
                    <a:pt x="538925" y="310383"/>
                  </a:lnTo>
                  <a:lnTo>
                    <a:pt x="568351" y="358243"/>
                  </a:lnTo>
                  <a:lnTo>
                    <a:pt x="593580" y="404796"/>
                  </a:lnTo>
                  <a:lnTo>
                    <a:pt x="613267" y="448881"/>
                  </a:lnTo>
                  <a:lnTo>
                    <a:pt x="626067" y="489339"/>
                  </a:lnTo>
                  <a:lnTo>
                    <a:pt x="630632" y="525009"/>
                  </a:lnTo>
                  <a:lnTo>
                    <a:pt x="625764" y="567567"/>
                  </a:lnTo>
                  <a:lnTo>
                    <a:pt x="611727" y="607622"/>
                  </a:lnTo>
                  <a:lnTo>
                    <a:pt x="589376" y="644506"/>
                  </a:lnTo>
                  <a:lnTo>
                    <a:pt x="559563" y="677551"/>
                  </a:lnTo>
                  <a:lnTo>
                    <a:pt x="523143" y="706086"/>
                  </a:lnTo>
                  <a:lnTo>
                    <a:pt x="480969" y="729445"/>
                  </a:lnTo>
                  <a:lnTo>
                    <a:pt x="433893" y="746957"/>
                  </a:lnTo>
                  <a:lnTo>
                    <a:pt x="382771" y="757955"/>
                  </a:lnTo>
                  <a:lnTo>
                    <a:pt x="328454" y="761770"/>
                  </a:lnTo>
                  <a:lnTo>
                    <a:pt x="454828" y="761770"/>
                  </a:lnTo>
                  <a:lnTo>
                    <a:pt x="522437" y="732705"/>
                  </a:lnTo>
                  <a:lnTo>
                    <a:pt x="560708" y="706983"/>
                  </a:lnTo>
                  <a:lnTo>
                    <a:pt x="593537" y="676997"/>
                  </a:lnTo>
                  <a:lnTo>
                    <a:pt x="620248" y="643277"/>
                  </a:lnTo>
                  <a:lnTo>
                    <a:pt x="640164" y="606352"/>
                  </a:lnTo>
                  <a:lnTo>
                    <a:pt x="652610" y="566753"/>
                  </a:lnTo>
                  <a:lnTo>
                    <a:pt x="656908" y="525009"/>
                  </a:lnTo>
                  <a:lnTo>
                    <a:pt x="605587" y="373926"/>
                  </a:lnTo>
                  <a:lnTo>
                    <a:pt x="492681" y="201126"/>
                  </a:lnTo>
                  <a:lnTo>
                    <a:pt x="379775" y="59016"/>
                  </a:lnTo>
                  <a:lnTo>
                    <a:pt x="359942" y="36209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9583511" y="4581469"/>
              <a:ext cx="657225" cy="781685"/>
            </a:xfrm>
            <a:custGeom>
              <a:avLst/>
              <a:gdLst/>
              <a:ahLst/>
              <a:cxnLst/>
              <a:rect l="l" t="t" r="r" b="b"/>
              <a:pathLst>
                <a:path w="657225" h="781685">
                  <a:moveTo>
                    <a:pt x="328454" y="0"/>
                  </a:moveTo>
                  <a:lnTo>
                    <a:pt x="277133" y="59068"/>
                  </a:lnTo>
                  <a:lnTo>
                    <a:pt x="164226" y="201199"/>
                  </a:lnTo>
                  <a:lnTo>
                    <a:pt x="51320" y="373777"/>
                  </a:lnTo>
                  <a:lnTo>
                    <a:pt x="0" y="524191"/>
                  </a:lnTo>
                  <a:lnTo>
                    <a:pt x="4298" y="565870"/>
                  </a:lnTo>
                  <a:lnTo>
                    <a:pt x="16744" y="605408"/>
                  </a:lnTo>
                  <a:lnTo>
                    <a:pt x="36660" y="642275"/>
                  </a:lnTo>
                  <a:lnTo>
                    <a:pt x="63371" y="675943"/>
                  </a:lnTo>
                  <a:lnTo>
                    <a:pt x="96200" y="705882"/>
                  </a:lnTo>
                  <a:lnTo>
                    <a:pt x="134471" y="731564"/>
                  </a:lnTo>
                  <a:lnTo>
                    <a:pt x="177508" y="752460"/>
                  </a:lnTo>
                  <a:lnTo>
                    <a:pt x="224635" y="768040"/>
                  </a:lnTo>
                  <a:lnTo>
                    <a:pt x="275176" y="777776"/>
                  </a:lnTo>
                  <a:lnTo>
                    <a:pt x="328454" y="781139"/>
                  </a:lnTo>
                  <a:lnTo>
                    <a:pt x="381732" y="777776"/>
                  </a:lnTo>
                  <a:lnTo>
                    <a:pt x="432273" y="768040"/>
                  </a:lnTo>
                  <a:lnTo>
                    <a:pt x="454828" y="760583"/>
                  </a:lnTo>
                  <a:lnTo>
                    <a:pt x="328454" y="760583"/>
                  </a:lnTo>
                  <a:lnTo>
                    <a:pt x="274137" y="756775"/>
                  </a:lnTo>
                  <a:lnTo>
                    <a:pt x="223015" y="745794"/>
                  </a:lnTo>
                  <a:lnTo>
                    <a:pt x="175939" y="728309"/>
                  </a:lnTo>
                  <a:lnTo>
                    <a:pt x="133765" y="704987"/>
                  </a:lnTo>
                  <a:lnTo>
                    <a:pt x="97345" y="676495"/>
                  </a:lnTo>
                  <a:lnTo>
                    <a:pt x="67532" y="643503"/>
                  </a:lnTo>
                  <a:lnTo>
                    <a:pt x="45181" y="606676"/>
                  </a:lnTo>
                  <a:lnTo>
                    <a:pt x="31144" y="566683"/>
                  </a:lnTo>
                  <a:lnTo>
                    <a:pt x="26276" y="524191"/>
                  </a:lnTo>
                  <a:lnTo>
                    <a:pt x="30843" y="488765"/>
                  </a:lnTo>
                  <a:lnTo>
                    <a:pt x="43647" y="448501"/>
                  </a:lnTo>
                  <a:lnTo>
                    <a:pt x="63341" y="404563"/>
                  </a:lnTo>
                  <a:lnTo>
                    <a:pt x="88579" y="358117"/>
                  </a:lnTo>
                  <a:lnTo>
                    <a:pt x="118014" y="310329"/>
                  </a:lnTo>
                  <a:lnTo>
                    <a:pt x="150300" y="262365"/>
                  </a:lnTo>
                  <a:lnTo>
                    <a:pt x="184091" y="215390"/>
                  </a:lnTo>
                  <a:lnTo>
                    <a:pt x="218039" y="170570"/>
                  </a:lnTo>
                  <a:lnTo>
                    <a:pt x="250800" y="129070"/>
                  </a:lnTo>
                  <a:lnTo>
                    <a:pt x="281129" y="91934"/>
                  </a:lnTo>
                  <a:lnTo>
                    <a:pt x="307417" y="60641"/>
                  </a:lnTo>
                  <a:lnTo>
                    <a:pt x="328486" y="36152"/>
                  </a:lnTo>
                  <a:lnTo>
                    <a:pt x="359941" y="36152"/>
                  </a:lnTo>
                  <a:lnTo>
                    <a:pt x="328454" y="0"/>
                  </a:lnTo>
                  <a:close/>
                </a:path>
                <a:path w="657225" h="781685">
                  <a:moveTo>
                    <a:pt x="359941" y="36152"/>
                  </a:moveTo>
                  <a:lnTo>
                    <a:pt x="328486" y="36152"/>
                  </a:lnTo>
                  <a:lnTo>
                    <a:pt x="349652" y="60696"/>
                  </a:lnTo>
                  <a:lnTo>
                    <a:pt x="376052" y="92057"/>
                  </a:lnTo>
                  <a:lnTo>
                    <a:pt x="406172" y="128871"/>
                  </a:lnTo>
                  <a:lnTo>
                    <a:pt x="438926" y="170294"/>
                  </a:lnTo>
                  <a:lnTo>
                    <a:pt x="472867" y="215046"/>
                  </a:lnTo>
                  <a:lnTo>
                    <a:pt x="506649" y="261967"/>
                  </a:lnTo>
                  <a:lnTo>
                    <a:pt x="538925" y="309899"/>
                  </a:lnTo>
                  <a:lnTo>
                    <a:pt x="568351" y="357685"/>
                  </a:lnTo>
                  <a:lnTo>
                    <a:pt x="593580" y="404165"/>
                  </a:lnTo>
                  <a:lnTo>
                    <a:pt x="613267" y="448182"/>
                  </a:lnTo>
                  <a:lnTo>
                    <a:pt x="626067" y="488577"/>
                  </a:lnTo>
                  <a:lnTo>
                    <a:pt x="630632" y="524191"/>
                  </a:lnTo>
                  <a:lnTo>
                    <a:pt x="625764" y="566683"/>
                  </a:lnTo>
                  <a:lnTo>
                    <a:pt x="611727" y="606676"/>
                  </a:lnTo>
                  <a:lnTo>
                    <a:pt x="589376" y="643503"/>
                  </a:lnTo>
                  <a:lnTo>
                    <a:pt x="559563" y="676495"/>
                  </a:lnTo>
                  <a:lnTo>
                    <a:pt x="523143" y="704987"/>
                  </a:lnTo>
                  <a:lnTo>
                    <a:pt x="480969" y="728309"/>
                  </a:lnTo>
                  <a:lnTo>
                    <a:pt x="433894" y="745794"/>
                  </a:lnTo>
                  <a:lnTo>
                    <a:pt x="382771" y="756775"/>
                  </a:lnTo>
                  <a:lnTo>
                    <a:pt x="328454" y="760583"/>
                  </a:lnTo>
                  <a:lnTo>
                    <a:pt x="454828" y="760583"/>
                  </a:lnTo>
                  <a:lnTo>
                    <a:pt x="522437" y="731564"/>
                  </a:lnTo>
                  <a:lnTo>
                    <a:pt x="560708" y="705882"/>
                  </a:lnTo>
                  <a:lnTo>
                    <a:pt x="593537" y="675943"/>
                  </a:lnTo>
                  <a:lnTo>
                    <a:pt x="620248" y="642275"/>
                  </a:lnTo>
                  <a:lnTo>
                    <a:pt x="640164" y="605408"/>
                  </a:lnTo>
                  <a:lnTo>
                    <a:pt x="652610" y="565870"/>
                  </a:lnTo>
                  <a:lnTo>
                    <a:pt x="656908" y="524191"/>
                  </a:lnTo>
                  <a:lnTo>
                    <a:pt x="605587" y="373344"/>
                  </a:lnTo>
                  <a:lnTo>
                    <a:pt x="492681" y="200813"/>
                  </a:lnTo>
                  <a:lnTo>
                    <a:pt x="379775" y="58924"/>
                  </a:lnTo>
                  <a:lnTo>
                    <a:pt x="359941" y="3615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635071" y="4581469"/>
              <a:ext cx="657225" cy="781685"/>
            </a:xfrm>
            <a:custGeom>
              <a:avLst/>
              <a:gdLst/>
              <a:ahLst/>
              <a:cxnLst/>
              <a:rect l="l" t="t" r="r" b="b"/>
              <a:pathLst>
                <a:path w="657225" h="781685">
                  <a:moveTo>
                    <a:pt x="328454" y="0"/>
                  </a:moveTo>
                  <a:lnTo>
                    <a:pt x="277133" y="59068"/>
                  </a:lnTo>
                  <a:lnTo>
                    <a:pt x="164227" y="201199"/>
                  </a:lnTo>
                  <a:lnTo>
                    <a:pt x="51321" y="373777"/>
                  </a:lnTo>
                  <a:lnTo>
                    <a:pt x="0" y="524191"/>
                  </a:lnTo>
                  <a:lnTo>
                    <a:pt x="4298" y="565870"/>
                  </a:lnTo>
                  <a:lnTo>
                    <a:pt x="16744" y="605408"/>
                  </a:lnTo>
                  <a:lnTo>
                    <a:pt x="36660" y="642275"/>
                  </a:lnTo>
                  <a:lnTo>
                    <a:pt x="63371" y="675943"/>
                  </a:lnTo>
                  <a:lnTo>
                    <a:pt x="96200" y="705882"/>
                  </a:lnTo>
                  <a:lnTo>
                    <a:pt x="134471" y="731564"/>
                  </a:lnTo>
                  <a:lnTo>
                    <a:pt x="177508" y="752460"/>
                  </a:lnTo>
                  <a:lnTo>
                    <a:pt x="224635" y="768040"/>
                  </a:lnTo>
                  <a:lnTo>
                    <a:pt x="275176" y="777776"/>
                  </a:lnTo>
                  <a:lnTo>
                    <a:pt x="328454" y="781139"/>
                  </a:lnTo>
                  <a:lnTo>
                    <a:pt x="381732" y="777776"/>
                  </a:lnTo>
                  <a:lnTo>
                    <a:pt x="432273" y="768040"/>
                  </a:lnTo>
                  <a:lnTo>
                    <a:pt x="454828" y="760583"/>
                  </a:lnTo>
                  <a:lnTo>
                    <a:pt x="328454" y="760583"/>
                  </a:lnTo>
                  <a:lnTo>
                    <a:pt x="274137" y="756775"/>
                  </a:lnTo>
                  <a:lnTo>
                    <a:pt x="223014" y="745794"/>
                  </a:lnTo>
                  <a:lnTo>
                    <a:pt x="175939" y="728309"/>
                  </a:lnTo>
                  <a:lnTo>
                    <a:pt x="133765" y="704987"/>
                  </a:lnTo>
                  <a:lnTo>
                    <a:pt x="97345" y="676495"/>
                  </a:lnTo>
                  <a:lnTo>
                    <a:pt x="67532" y="643503"/>
                  </a:lnTo>
                  <a:lnTo>
                    <a:pt x="45181" y="606676"/>
                  </a:lnTo>
                  <a:lnTo>
                    <a:pt x="31144" y="566683"/>
                  </a:lnTo>
                  <a:lnTo>
                    <a:pt x="26276" y="524191"/>
                  </a:lnTo>
                  <a:lnTo>
                    <a:pt x="30843" y="488765"/>
                  </a:lnTo>
                  <a:lnTo>
                    <a:pt x="43647" y="448501"/>
                  </a:lnTo>
                  <a:lnTo>
                    <a:pt x="63341" y="404563"/>
                  </a:lnTo>
                  <a:lnTo>
                    <a:pt x="88579" y="358117"/>
                  </a:lnTo>
                  <a:lnTo>
                    <a:pt x="118014" y="310329"/>
                  </a:lnTo>
                  <a:lnTo>
                    <a:pt x="150300" y="262365"/>
                  </a:lnTo>
                  <a:lnTo>
                    <a:pt x="184091" y="215390"/>
                  </a:lnTo>
                  <a:lnTo>
                    <a:pt x="218040" y="170570"/>
                  </a:lnTo>
                  <a:lnTo>
                    <a:pt x="250800" y="129070"/>
                  </a:lnTo>
                  <a:lnTo>
                    <a:pt x="281130" y="91934"/>
                  </a:lnTo>
                  <a:lnTo>
                    <a:pt x="307417" y="60641"/>
                  </a:lnTo>
                  <a:lnTo>
                    <a:pt x="328487" y="36152"/>
                  </a:lnTo>
                  <a:lnTo>
                    <a:pt x="359942" y="36152"/>
                  </a:lnTo>
                  <a:lnTo>
                    <a:pt x="328454" y="0"/>
                  </a:lnTo>
                  <a:close/>
                </a:path>
                <a:path w="657225" h="781685">
                  <a:moveTo>
                    <a:pt x="359942" y="36152"/>
                  </a:moveTo>
                  <a:lnTo>
                    <a:pt x="328487" y="36152"/>
                  </a:lnTo>
                  <a:lnTo>
                    <a:pt x="349653" y="60696"/>
                  </a:lnTo>
                  <a:lnTo>
                    <a:pt x="376052" y="92057"/>
                  </a:lnTo>
                  <a:lnTo>
                    <a:pt x="406172" y="128871"/>
                  </a:lnTo>
                  <a:lnTo>
                    <a:pt x="438927" y="170294"/>
                  </a:lnTo>
                  <a:lnTo>
                    <a:pt x="472867" y="215046"/>
                  </a:lnTo>
                  <a:lnTo>
                    <a:pt x="506649" y="261967"/>
                  </a:lnTo>
                  <a:lnTo>
                    <a:pt x="538925" y="309899"/>
                  </a:lnTo>
                  <a:lnTo>
                    <a:pt x="568351" y="357685"/>
                  </a:lnTo>
                  <a:lnTo>
                    <a:pt x="593580" y="404165"/>
                  </a:lnTo>
                  <a:lnTo>
                    <a:pt x="613267" y="448182"/>
                  </a:lnTo>
                  <a:lnTo>
                    <a:pt x="626067" y="488577"/>
                  </a:lnTo>
                  <a:lnTo>
                    <a:pt x="630632" y="524191"/>
                  </a:lnTo>
                  <a:lnTo>
                    <a:pt x="625764" y="566683"/>
                  </a:lnTo>
                  <a:lnTo>
                    <a:pt x="611727" y="606676"/>
                  </a:lnTo>
                  <a:lnTo>
                    <a:pt x="589376" y="643503"/>
                  </a:lnTo>
                  <a:lnTo>
                    <a:pt x="559563" y="676495"/>
                  </a:lnTo>
                  <a:lnTo>
                    <a:pt x="523143" y="704987"/>
                  </a:lnTo>
                  <a:lnTo>
                    <a:pt x="480969" y="728309"/>
                  </a:lnTo>
                  <a:lnTo>
                    <a:pt x="433893" y="745794"/>
                  </a:lnTo>
                  <a:lnTo>
                    <a:pt x="382771" y="756775"/>
                  </a:lnTo>
                  <a:lnTo>
                    <a:pt x="328454" y="760583"/>
                  </a:lnTo>
                  <a:lnTo>
                    <a:pt x="454828" y="760583"/>
                  </a:lnTo>
                  <a:lnTo>
                    <a:pt x="522437" y="731564"/>
                  </a:lnTo>
                  <a:lnTo>
                    <a:pt x="560708" y="705882"/>
                  </a:lnTo>
                  <a:lnTo>
                    <a:pt x="593537" y="675943"/>
                  </a:lnTo>
                  <a:lnTo>
                    <a:pt x="620248" y="642275"/>
                  </a:lnTo>
                  <a:lnTo>
                    <a:pt x="640164" y="605408"/>
                  </a:lnTo>
                  <a:lnTo>
                    <a:pt x="652610" y="565870"/>
                  </a:lnTo>
                  <a:lnTo>
                    <a:pt x="656908" y="524191"/>
                  </a:lnTo>
                  <a:lnTo>
                    <a:pt x="605587" y="373344"/>
                  </a:lnTo>
                  <a:lnTo>
                    <a:pt x="492681" y="200813"/>
                  </a:lnTo>
                  <a:lnTo>
                    <a:pt x="379775" y="58924"/>
                  </a:lnTo>
                  <a:lnTo>
                    <a:pt x="359942" y="36152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10826495" y="4769358"/>
            <a:ext cx="3365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latin typeface="Calibri"/>
                <a:cs typeface="Calibri"/>
              </a:rPr>
              <a:t>700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600" spc="-25" b="1">
                <a:latin typeface="Calibri"/>
                <a:cs typeface="Calibri"/>
              </a:rPr>
              <a:t>mln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9641423" y="4581469"/>
            <a:ext cx="1706880" cy="781685"/>
            <a:chOff x="9641423" y="4581469"/>
            <a:chExt cx="1706880" cy="781685"/>
          </a:xfrm>
        </p:grpSpPr>
        <p:sp>
          <p:nvSpPr>
            <p:cNvPr id="64" name="object 64" descr=""/>
            <p:cNvSpPr/>
            <p:nvPr/>
          </p:nvSpPr>
          <p:spPr>
            <a:xfrm>
              <a:off x="9641423" y="4581469"/>
              <a:ext cx="657225" cy="781685"/>
            </a:xfrm>
            <a:custGeom>
              <a:avLst/>
              <a:gdLst/>
              <a:ahLst/>
              <a:cxnLst/>
              <a:rect l="l" t="t" r="r" b="b"/>
              <a:pathLst>
                <a:path w="657225" h="781685">
                  <a:moveTo>
                    <a:pt x="328454" y="0"/>
                  </a:moveTo>
                  <a:lnTo>
                    <a:pt x="277133" y="59068"/>
                  </a:lnTo>
                  <a:lnTo>
                    <a:pt x="164226" y="201199"/>
                  </a:lnTo>
                  <a:lnTo>
                    <a:pt x="51320" y="373777"/>
                  </a:lnTo>
                  <a:lnTo>
                    <a:pt x="0" y="524191"/>
                  </a:lnTo>
                  <a:lnTo>
                    <a:pt x="4298" y="565870"/>
                  </a:lnTo>
                  <a:lnTo>
                    <a:pt x="16744" y="605408"/>
                  </a:lnTo>
                  <a:lnTo>
                    <a:pt x="36660" y="642275"/>
                  </a:lnTo>
                  <a:lnTo>
                    <a:pt x="63371" y="675943"/>
                  </a:lnTo>
                  <a:lnTo>
                    <a:pt x="96200" y="705882"/>
                  </a:lnTo>
                  <a:lnTo>
                    <a:pt x="134471" y="731564"/>
                  </a:lnTo>
                  <a:lnTo>
                    <a:pt x="177508" y="752460"/>
                  </a:lnTo>
                  <a:lnTo>
                    <a:pt x="224635" y="768040"/>
                  </a:lnTo>
                  <a:lnTo>
                    <a:pt x="275176" y="777776"/>
                  </a:lnTo>
                  <a:lnTo>
                    <a:pt x="328454" y="781139"/>
                  </a:lnTo>
                  <a:lnTo>
                    <a:pt x="381732" y="777776"/>
                  </a:lnTo>
                  <a:lnTo>
                    <a:pt x="432273" y="768040"/>
                  </a:lnTo>
                  <a:lnTo>
                    <a:pt x="454828" y="760583"/>
                  </a:lnTo>
                  <a:lnTo>
                    <a:pt x="328454" y="760583"/>
                  </a:lnTo>
                  <a:lnTo>
                    <a:pt x="274137" y="756775"/>
                  </a:lnTo>
                  <a:lnTo>
                    <a:pt x="223015" y="745794"/>
                  </a:lnTo>
                  <a:lnTo>
                    <a:pt x="175939" y="728309"/>
                  </a:lnTo>
                  <a:lnTo>
                    <a:pt x="133765" y="704987"/>
                  </a:lnTo>
                  <a:lnTo>
                    <a:pt x="97345" y="676495"/>
                  </a:lnTo>
                  <a:lnTo>
                    <a:pt x="67532" y="643503"/>
                  </a:lnTo>
                  <a:lnTo>
                    <a:pt x="45181" y="606676"/>
                  </a:lnTo>
                  <a:lnTo>
                    <a:pt x="31144" y="566683"/>
                  </a:lnTo>
                  <a:lnTo>
                    <a:pt x="26276" y="524191"/>
                  </a:lnTo>
                  <a:lnTo>
                    <a:pt x="30843" y="488765"/>
                  </a:lnTo>
                  <a:lnTo>
                    <a:pt x="43647" y="448501"/>
                  </a:lnTo>
                  <a:lnTo>
                    <a:pt x="63341" y="404563"/>
                  </a:lnTo>
                  <a:lnTo>
                    <a:pt x="88579" y="358117"/>
                  </a:lnTo>
                  <a:lnTo>
                    <a:pt x="118014" y="310329"/>
                  </a:lnTo>
                  <a:lnTo>
                    <a:pt x="150300" y="262365"/>
                  </a:lnTo>
                  <a:lnTo>
                    <a:pt x="184091" y="215390"/>
                  </a:lnTo>
                  <a:lnTo>
                    <a:pt x="218039" y="170570"/>
                  </a:lnTo>
                  <a:lnTo>
                    <a:pt x="250800" y="129070"/>
                  </a:lnTo>
                  <a:lnTo>
                    <a:pt x="281129" y="91934"/>
                  </a:lnTo>
                  <a:lnTo>
                    <a:pt x="307417" y="60641"/>
                  </a:lnTo>
                  <a:lnTo>
                    <a:pt x="328486" y="36152"/>
                  </a:lnTo>
                  <a:lnTo>
                    <a:pt x="359941" y="36152"/>
                  </a:lnTo>
                  <a:lnTo>
                    <a:pt x="328454" y="0"/>
                  </a:lnTo>
                  <a:close/>
                </a:path>
                <a:path w="657225" h="781685">
                  <a:moveTo>
                    <a:pt x="359941" y="36152"/>
                  </a:moveTo>
                  <a:lnTo>
                    <a:pt x="328486" y="36152"/>
                  </a:lnTo>
                  <a:lnTo>
                    <a:pt x="349652" y="60696"/>
                  </a:lnTo>
                  <a:lnTo>
                    <a:pt x="376052" y="92057"/>
                  </a:lnTo>
                  <a:lnTo>
                    <a:pt x="406172" y="128871"/>
                  </a:lnTo>
                  <a:lnTo>
                    <a:pt x="438926" y="170294"/>
                  </a:lnTo>
                  <a:lnTo>
                    <a:pt x="472867" y="215046"/>
                  </a:lnTo>
                  <a:lnTo>
                    <a:pt x="506649" y="261967"/>
                  </a:lnTo>
                  <a:lnTo>
                    <a:pt x="538925" y="309899"/>
                  </a:lnTo>
                  <a:lnTo>
                    <a:pt x="568351" y="357685"/>
                  </a:lnTo>
                  <a:lnTo>
                    <a:pt x="593580" y="404165"/>
                  </a:lnTo>
                  <a:lnTo>
                    <a:pt x="613267" y="448182"/>
                  </a:lnTo>
                  <a:lnTo>
                    <a:pt x="626067" y="488577"/>
                  </a:lnTo>
                  <a:lnTo>
                    <a:pt x="630632" y="524191"/>
                  </a:lnTo>
                  <a:lnTo>
                    <a:pt x="625764" y="566683"/>
                  </a:lnTo>
                  <a:lnTo>
                    <a:pt x="611727" y="606676"/>
                  </a:lnTo>
                  <a:lnTo>
                    <a:pt x="589376" y="643503"/>
                  </a:lnTo>
                  <a:lnTo>
                    <a:pt x="559563" y="676495"/>
                  </a:lnTo>
                  <a:lnTo>
                    <a:pt x="523143" y="704987"/>
                  </a:lnTo>
                  <a:lnTo>
                    <a:pt x="480969" y="728309"/>
                  </a:lnTo>
                  <a:lnTo>
                    <a:pt x="433894" y="745794"/>
                  </a:lnTo>
                  <a:lnTo>
                    <a:pt x="382771" y="756775"/>
                  </a:lnTo>
                  <a:lnTo>
                    <a:pt x="328454" y="760583"/>
                  </a:lnTo>
                  <a:lnTo>
                    <a:pt x="454828" y="760583"/>
                  </a:lnTo>
                  <a:lnTo>
                    <a:pt x="522437" y="731564"/>
                  </a:lnTo>
                  <a:lnTo>
                    <a:pt x="560708" y="705882"/>
                  </a:lnTo>
                  <a:lnTo>
                    <a:pt x="593537" y="675943"/>
                  </a:lnTo>
                  <a:lnTo>
                    <a:pt x="620248" y="642275"/>
                  </a:lnTo>
                  <a:lnTo>
                    <a:pt x="640164" y="605408"/>
                  </a:lnTo>
                  <a:lnTo>
                    <a:pt x="652610" y="565870"/>
                  </a:lnTo>
                  <a:lnTo>
                    <a:pt x="656908" y="524191"/>
                  </a:lnTo>
                  <a:lnTo>
                    <a:pt x="605587" y="373344"/>
                  </a:lnTo>
                  <a:lnTo>
                    <a:pt x="492681" y="200813"/>
                  </a:lnTo>
                  <a:lnTo>
                    <a:pt x="379775" y="58924"/>
                  </a:lnTo>
                  <a:lnTo>
                    <a:pt x="359941" y="36152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690291" y="4581469"/>
              <a:ext cx="657860" cy="781685"/>
            </a:xfrm>
            <a:custGeom>
              <a:avLst/>
              <a:gdLst/>
              <a:ahLst/>
              <a:cxnLst/>
              <a:rect l="l" t="t" r="r" b="b"/>
              <a:pathLst>
                <a:path w="657859" h="781685">
                  <a:moveTo>
                    <a:pt x="328830" y="0"/>
                  </a:moveTo>
                  <a:lnTo>
                    <a:pt x="277450" y="59068"/>
                  </a:lnTo>
                  <a:lnTo>
                    <a:pt x="164415" y="201199"/>
                  </a:lnTo>
                  <a:lnTo>
                    <a:pt x="51379" y="373777"/>
                  </a:lnTo>
                  <a:lnTo>
                    <a:pt x="0" y="524191"/>
                  </a:lnTo>
                  <a:lnTo>
                    <a:pt x="4303" y="565870"/>
                  </a:lnTo>
                  <a:lnTo>
                    <a:pt x="16763" y="605408"/>
                  </a:lnTo>
                  <a:lnTo>
                    <a:pt x="36702" y="642275"/>
                  </a:lnTo>
                  <a:lnTo>
                    <a:pt x="63443" y="675943"/>
                  </a:lnTo>
                  <a:lnTo>
                    <a:pt x="96310" y="705882"/>
                  </a:lnTo>
                  <a:lnTo>
                    <a:pt x="134625" y="731564"/>
                  </a:lnTo>
                  <a:lnTo>
                    <a:pt x="177712" y="752460"/>
                  </a:lnTo>
                  <a:lnTo>
                    <a:pt x="224893" y="768040"/>
                  </a:lnTo>
                  <a:lnTo>
                    <a:pt x="275491" y="777776"/>
                  </a:lnTo>
                  <a:lnTo>
                    <a:pt x="328830" y="781139"/>
                  </a:lnTo>
                  <a:lnTo>
                    <a:pt x="382170" y="777776"/>
                  </a:lnTo>
                  <a:lnTo>
                    <a:pt x="432768" y="768040"/>
                  </a:lnTo>
                  <a:lnTo>
                    <a:pt x="455349" y="760583"/>
                  </a:lnTo>
                  <a:lnTo>
                    <a:pt x="328830" y="760583"/>
                  </a:lnTo>
                  <a:lnTo>
                    <a:pt x="274451" y="756775"/>
                  </a:lnTo>
                  <a:lnTo>
                    <a:pt x="223270" y="745794"/>
                  </a:lnTo>
                  <a:lnTo>
                    <a:pt x="176141" y="728309"/>
                  </a:lnTo>
                  <a:lnTo>
                    <a:pt x="133918" y="704987"/>
                  </a:lnTo>
                  <a:lnTo>
                    <a:pt x="97456" y="676495"/>
                  </a:lnTo>
                  <a:lnTo>
                    <a:pt x="67610" y="643503"/>
                  </a:lnTo>
                  <a:lnTo>
                    <a:pt x="45233" y="606676"/>
                  </a:lnTo>
                  <a:lnTo>
                    <a:pt x="31180" y="566683"/>
                  </a:lnTo>
                  <a:lnTo>
                    <a:pt x="26306" y="524191"/>
                  </a:lnTo>
                  <a:lnTo>
                    <a:pt x="30878" y="488765"/>
                  </a:lnTo>
                  <a:lnTo>
                    <a:pt x="43697" y="448501"/>
                  </a:lnTo>
                  <a:lnTo>
                    <a:pt x="63413" y="404563"/>
                  </a:lnTo>
                  <a:lnTo>
                    <a:pt x="88680" y="358117"/>
                  </a:lnTo>
                  <a:lnTo>
                    <a:pt x="118149" y="310329"/>
                  </a:lnTo>
                  <a:lnTo>
                    <a:pt x="150472" y="262365"/>
                  </a:lnTo>
                  <a:lnTo>
                    <a:pt x="184302" y="215390"/>
                  </a:lnTo>
                  <a:lnTo>
                    <a:pt x="218289" y="170570"/>
                  </a:lnTo>
                  <a:lnTo>
                    <a:pt x="251087" y="129070"/>
                  </a:lnTo>
                  <a:lnTo>
                    <a:pt x="281451" y="91934"/>
                  </a:lnTo>
                  <a:lnTo>
                    <a:pt x="307769" y="60641"/>
                  </a:lnTo>
                  <a:lnTo>
                    <a:pt x="328863" y="36152"/>
                  </a:lnTo>
                  <a:lnTo>
                    <a:pt x="360354" y="36152"/>
                  </a:lnTo>
                  <a:lnTo>
                    <a:pt x="328830" y="0"/>
                  </a:lnTo>
                  <a:close/>
                </a:path>
                <a:path w="657859" h="781685">
                  <a:moveTo>
                    <a:pt x="360354" y="36152"/>
                  </a:moveTo>
                  <a:lnTo>
                    <a:pt x="328863" y="36152"/>
                  </a:lnTo>
                  <a:lnTo>
                    <a:pt x="350053" y="60696"/>
                  </a:lnTo>
                  <a:lnTo>
                    <a:pt x="376482" y="92057"/>
                  </a:lnTo>
                  <a:lnTo>
                    <a:pt x="406637" y="128871"/>
                  </a:lnTo>
                  <a:lnTo>
                    <a:pt x="439429" y="170294"/>
                  </a:lnTo>
                  <a:lnTo>
                    <a:pt x="473409" y="215046"/>
                  </a:lnTo>
                  <a:lnTo>
                    <a:pt x="507229" y="261967"/>
                  </a:lnTo>
                  <a:lnTo>
                    <a:pt x="539542" y="309899"/>
                  </a:lnTo>
                  <a:lnTo>
                    <a:pt x="569002" y="357685"/>
                  </a:lnTo>
                  <a:lnTo>
                    <a:pt x="594260" y="404165"/>
                  </a:lnTo>
                  <a:lnTo>
                    <a:pt x="613970" y="448182"/>
                  </a:lnTo>
                  <a:lnTo>
                    <a:pt x="626784" y="488577"/>
                  </a:lnTo>
                  <a:lnTo>
                    <a:pt x="631354" y="524191"/>
                  </a:lnTo>
                  <a:lnTo>
                    <a:pt x="626480" y="566683"/>
                  </a:lnTo>
                  <a:lnTo>
                    <a:pt x="612428" y="606676"/>
                  </a:lnTo>
                  <a:lnTo>
                    <a:pt x="590051" y="643503"/>
                  </a:lnTo>
                  <a:lnTo>
                    <a:pt x="560204" y="676495"/>
                  </a:lnTo>
                  <a:lnTo>
                    <a:pt x="523743" y="704987"/>
                  </a:lnTo>
                  <a:lnTo>
                    <a:pt x="481520" y="728309"/>
                  </a:lnTo>
                  <a:lnTo>
                    <a:pt x="434391" y="745794"/>
                  </a:lnTo>
                  <a:lnTo>
                    <a:pt x="383209" y="756775"/>
                  </a:lnTo>
                  <a:lnTo>
                    <a:pt x="328830" y="760583"/>
                  </a:lnTo>
                  <a:lnTo>
                    <a:pt x="455349" y="760583"/>
                  </a:lnTo>
                  <a:lnTo>
                    <a:pt x="523036" y="731564"/>
                  </a:lnTo>
                  <a:lnTo>
                    <a:pt x="561351" y="705882"/>
                  </a:lnTo>
                  <a:lnTo>
                    <a:pt x="594217" y="675943"/>
                  </a:lnTo>
                  <a:lnTo>
                    <a:pt x="620958" y="642275"/>
                  </a:lnTo>
                  <a:lnTo>
                    <a:pt x="640897" y="605408"/>
                  </a:lnTo>
                  <a:lnTo>
                    <a:pt x="653357" y="565870"/>
                  </a:lnTo>
                  <a:lnTo>
                    <a:pt x="657661" y="524191"/>
                  </a:lnTo>
                  <a:lnTo>
                    <a:pt x="606281" y="373344"/>
                  </a:lnTo>
                  <a:lnTo>
                    <a:pt x="493245" y="200813"/>
                  </a:lnTo>
                  <a:lnTo>
                    <a:pt x="380210" y="58924"/>
                  </a:lnTo>
                  <a:lnTo>
                    <a:pt x="360354" y="3615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9390888" y="5467908"/>
            <a:ext cx="92773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Calibri"/>
                <a:cs typeface="Calibri"/>
              </a:rPr>
              <a:t>tempo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wzrostu </a:t>
            </a:r>
            <a:r>
              <a:rPr dirty="0" sz="1000" i="1">
                <a:latin typeface="Calibri"/>
                <a:cs typeface="Calibri"/>
              </a:rPr>
              <a:t>popytu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na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spc="-20" i="1">
                <a:latin typeface="Calibri"/>
                <a:cs typeface="Calibri"/>
              </a:rPr>
              <a:t>wodę </a:t>
            </a:r>
            <a:r>
              <a:rPr dirty="0" sz="1000" i="1">
                <a:latin typeface="Calibri"/>
                <a:cs typeface="Calibri"/>
              </a:rPr>
              <a:t>przekracza</a:t>
            </a:r>
            <a:r>
              <a:rPr dirty="0" sz="1000" spc="-45" i="1">
                <a:latin typeface="Calibri"/>
                <a:cs typeface="Calibri"/>
              </a:rPr>
              <a:t> </a:t>
            </a:r>
            <a:r>
              <a:rPr dirty="0" sz="1000" spc="-20" i="1">
                <a:latin typeface="Calibri"/>
                <a:cs typeface="Calibri"/>
              </a:rPr>
              <a:t>tempo </a:t>
            </a:r>
            <a:r>
              <a:rPr dirty="0" sz="1000" i="1">
                <a:latin typeface="Calibri"/>
                <a:cs typeface="Calibri"/>
              </a:rPr>
              <a:t>wzrostu</a:t>
            </a:r>
            <a:r>
              <a:rPr dirty="0" sz="1000" spc="-50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populacji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575290" y="5467908"/>
            <a:ext cx="90931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Calibri"/>
                <a:cs typeface="Calibri"/>
              </a:rPr>
              <a:t>ludzi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może</a:t>
            </a:r>
            <a:r>
              <a:rPr dirty="0" sz="1000" spc="-20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zostać przesiedlonych</a:t>
            </a:r>
            <a:r>
              <a:rPr dirty="0" sz="1000" spc="70" i="1">
                <a:latin typeface="Calibri"/>
                <a:cs typeface="Calibri"/>
              </a:rPr>
              <a:t> </a:t>
            </a:r>
            <a:r>
              <a:rPr dirty="0" sz="1000" spc="-60" i="1">
                <a:latin typeface="Calibri"/>
                <a:cs typeface="Calibri"/>
              </a:rPr>
              <a:t>z</a:t>
            </a:r>
            <a:r>
              <a:rPr dirty="0" sz="1000" i="1">
                <a:latin typeface="Calibri"/>
                <a:cs typeface="Calibri"/>
              </a:rPr>
              <a:t> powodu</a:t>
            </a:r>
            <a:r>
              <a:rPr dirty="0" sz="1000" spc="-5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suszy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spc="-35" i="1">
                <a:latin typeface="Calibri"/>
                <a:cs typeface="Calibri"/>
              </a:rPr>
              <a:t>do</a:t>
            </a:r>
            <a:r>
              <a:rPr dirty="0" sz="1000" i="1">
                <a:latin typeface="Calibri"/>
                <a:cs typeface="Calibri"/>
              </a:rPr>
              <a:t> 2030</a:t>
            </a:r>
            <a:r>
              <a:rPr dirty="0" sz="1000" spc="-15" i="1">
                <a:latin typeface="Calibri"/>
                <a:cs typeface="Calibri"/>
              </a:rPr>
              <a:t> </a:t>
            </a:r>
            <a:r>
              <a:rPr dirty="0" sz="1000" spc="-25" i="1">
                <a:latin typeface="Calibri"/>
                <a:cs typeface="Calibri"/>
              </a:rPr>
              <a:t>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9744709" y="4871415"/>
            <a:ext cx="4089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Calibri"/>
                <a:cs typeface="Calibri"/>
              </a:rPr>
              <a:t>1,7x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5.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252118" y="382650"/>
            <a:ext cx="18554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538235"/>
                </a:solidFill>
                <a:latin typeface="Tahoma"/>
                <a:cs typeface="Tahoma"/>
              </a:rPr>
              <a:t>Gorączka</a:t>
            </a:r>
            <a:r>
              <a:rPr dirty="0" sz="1600" spc="215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surowców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52118" y="626490"/>
            <a:ext cx="60502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Wpływ</a:t>
            </a:r>
            <a:r>
              <a:rPr dirty="0" sz="1400" spc="1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transformacji</a:t>
            </a:r>
            <a:r>
              <a:rPr dirty="0" sz="1400" spc="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energetycznej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</a:t>
            </a:r>
            <a:r>
              <a:rPr dirty="0" sz="1400" spc="10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przyszłe</a:t>
            </a:r>
            <a:r>
              <a:rPr dirty="0" sz="1400" spc="6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zapotrzebowanie</a:t>
            </a:r>
            <a:r>
              <a:rPr dirty="0" sz="1400" spc="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</a:t>
            </a:r>
            <a:r>
              <a:rPr dirty="0" sz="1400" spc="10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metale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3443" y="6511849"/>
            <a:ext cx="621474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McKinsey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&amp;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Co.</a:t>
            </a:r>
            <a:r>
              <a:rPr dirty="0" sz="750" spc="250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 International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Copper Study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Group.</a:t>
            </a:r>
            <a:r>
              <a:rPr dirty="0" sz="750" spc="170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3)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Cena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dla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kontraktu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3M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 giełdzie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LME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dnia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06.02.2024r.</a:t>
            </a:r>
            <a:r>
              <a:rPr dirty="0" sz="750" spc="15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4)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PKB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Panamy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2021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 spc="-25">
                <a:latin typeface="Calibri"/>
                <a:cs typeface="Calibri"/>
              </a:rPr>
              <a:t>r.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IEA,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ICSG,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Bloomberg,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Reuters,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Pekao.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702552" y="1249680"/>
            <a:ext cx="5003800" cy="5229225"/>
          </a:xfrm>
          <a:custGeom>
            <a:avLst/>
            <a:gdLst/>
            <a:ahLst/>
            <a:cxnLst/>
            <a:rect l="l" t="t" r="r" b="b"/>
            <a:pathLst>
              <a:path w="5003800" h="5229225">
                <a:moveTo>
                  <a:pt x="0" y="5228844"/>
                </a:moveTo>
                <a:lnTo>
                  <a:pt x="5003292" y="5228844"/>
                </a:lnTo>
                <a:lnTo>
                  <a:pt x="5003292" y="0"/>
                </a:lnTo>
                <a:lnTo>
                  <a:pt x="0" y="0"/>
                </a:lnTo>
                <a:lnTo>
                  <a:pt x="0" y="5228844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72440" y="1249680"/>
            <a:ext cx="5835650" cy="5229225"/>
          </a:xfrm>
          <a:custGeom>
            <a:avLst/>
            <a:gdLst/>
            <a:ahLst/>
            <a:cxnLst/>
            <a:rect l="l" t="t" r="r" b="b"/>
            <a:pathLst>
              <a:path w="5835650" h="5229225">
                <a:moveTo>
                  <a:pt x="0" y="5228844"/>
                </a:moveTo>
                <a:lnTo>
                  <a:pt x="5835396" y="5228844"/>
                </a:lnTo>
                <a:lnTo>
                  <a:pt x="5835396" y="0"/>
                </a:lnTo>
                <a:lnTo>
                  <a:pt x="0" y="0"/>
                </a:lnTo>
                <a:lnTo>
                  <a:pt x="0" y="5228844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33450" y="1324101"/>
            <a:ext cx="499745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Postępująca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transformacja</a:t>
            </a:r>
            <a:r>
              <a:rPr dirty="0" sz="11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energetyczna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 reakcji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100" spc="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zachodzące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zmiany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klimatyczne,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zwiększy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presję</a:t>
            </a:r>
            <a:r>
              <a:rPr dirty="0" sz="1100" spc="-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popytową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metale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niezbędne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do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inwestycji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1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czyste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źródła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energii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69950" y="1828545"/>
            <a:ext cx="5426075" cy="4559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48285" marR="81915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248285" algn="l"/>
              </a:tabLst>
            </a:pPr>
            <a:r>
              <a:rPr dirty="0" sz="1000" b="1">
                <a:latin typeface="Calibri"/>
                <a:cs typeface="Calibri"/>
              </a:rPr>
              <a:t>Transformacja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energetyczna wpłynie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skokowy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wzrost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zużycia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metali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miedzi,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aluminium, </a:t>
            </a:r>
            <a:r>
              <a:rPr dirty="0" sz="1000">
                <a:latin typeface="Calibri"/>
                <a:cs typeface="Calibri"/>
              </a:rPr>
              <a:t>litu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niklu.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Jednocześnie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złoża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ośrodki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zlokalizowane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regionach </a:t>
            </a:r>
            <a:r>
              <a:rPr dirty="0" sz="1000">
                <a:latin typeface="Calibri"/>
                <a:cs typeface="Calibri"/>
              </a:rPr>
              <a:t>dotkniętych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zmianami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klimatu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(np.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deficytem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wody)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narażonych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skutki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zmian. </a:t>
            </a:r>
            <a:r>
              <a:rPr dirty="0" sz="1000">
                <a:latin typeface="Calibri"/>
                <a:cs typeface="Calibri"/>
              </a:rPr>
              <a:t>Generuje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ryzyko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częstszych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zaburzeń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wydobyciu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rudy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rafinowanego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metalu,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samym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napięć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podażowych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gwałtownego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surowców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przyszłości.</a:t>
            </a:r>
            <a:endParaRPr sz="1000">
              <a:latin typeface="Calibri"/>
              <a:cs typeface="Calibri"/>
            </a:endParaRPr>
          </a:p>
          <a:p>
            <a:pPr algn="just" marL="248285" marR="81280" indent="-172720">
              <a:lnSpc>
                <a:spcPct val="100000"/>
              </a:lnSpc>
              <a:spcBef>
                <a:spcPts val="300"/>
              </a:spcBef>
              <a:buClr>
                <a:srgbClr val="538235"/>
              </a:buClr>
              <a:buFont typeface="Wingdings"/>
              <a:buChar char=""/>
              <a:tabLst>
                <a:tab pos="248285" algn="l"/>
              </a:tabLst>
            </a:pPr>
            <a:r>
              <a:rPr dirty="0" sz="1000" b="1">
                <a:latin typeface="Calibri"/>
                <a:cs typeface="Calibri"/>
              </a:rPr>
              <a:t>Według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Międzynarodowej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Agencji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Energii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(IEA)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inwestycje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czystą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energię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wzrosły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40%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od</a:t>
            </a:r>
            <a:r>
              <a:rPr dirty="0" sz="1000" b="1">
                <a:latin typeface="Calibri"/>
                <a:cs typeface="Calibri"/>
              </a:rPr>
              <a:t> 2020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r.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2023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agencja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szacuje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dodanie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500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pozyskanej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odnawialnych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źródeł </a:t>
            </a:r>
            <a:r>
              <a:rPr dirty="0" sz="1000">
                <a:latin typeface="Calibri"/>
                <a:cs typeface="Calibri"/>
              </a:rPr>
              <a:t>energii.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IEA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wskazała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scenariusze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transformacji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energetycznej.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wzrostu </a:t>
            </a:r>
            <a:r>
              <a:rPr dirty="0" sz="1000">
                <a:latin typeface="Calibri"/>
                <a:cs typeface="Calibri"/>
              </a:rPr>
              <a:t>zużycia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metali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zakłada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Scenariusz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Zerowych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Emisji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Netto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(NZE)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2050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szybki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wzrost </a:t>
            </a:r>
            <a:r>
              <a:rPr dirty="0" sz="1000">
                <a:latin typeface="Calibri"/>
                <a:cs typeface="Calibri"/>
              </a:rPr>
              <a:t>zapotrzebowania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nastąpi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Scenariusza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Ogłoszonych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Zobowiązań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(Announced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Pledges </a:t>
            </a:r>
            <a:r>
              <a:rPr dirty="0" sz="1000">
                <a:latin typeface="Calibri"/>
                <a:cs typeface="Calibri"/>
              </a:rPr>
              <a:t>Scenario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APS),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zakładającym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realizację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zobowiązań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klimatycznych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całości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wyznaczonym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terminie.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przypadku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miedzi</a:t>
            </a:r>
            <a:r>
              <a:rPr dirty="0" sz="1000" spc="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2040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r.</a:t>
            </a:r>
            <a:r>
              <a:rPr dirty="0" sz="1000" spc="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popyt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generowany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tylko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przez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czyste </a:t>
            </a:r>
            <a:r>
              <a:rPr dirty="0" sz="1000" b="1">
                <a:latin typeface="Calibri"/>
                <a:cs typeface="Calibri"/>
              </a:rPr>
              <a:t>źródła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energii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wyniesie 58%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całkowitego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zużycia metalu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2022 roku.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Rekordowe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zużycie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szaco- </a:t>
            </a:r>
            <a:r>
              <a:rPr dirty="0" sz="1000" b="1">
                <a:latin typeface="Calibri"/>
                <a:cs typeface="Calibri"/>
              </a:rPr>
              <a:t>wane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jest</a:t>
            </a:r>
            <a:r>
              <a:rPr dirty="0" sz="1000" spc="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przypadku</a:t>
            </a:r>
            <a:r>
              <a:rPr dirty="0" sz="1000" spc="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używanego</a:t>
            </a:r>
            <a:r>
              <a:rPr dirty="0" sz="1000" spc="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akumulatorach</a:t>
            </a:r>
            <a:r>
              <a:rPr dirty="0" sz="1000" spc="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pojazdów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elektrycznych</a:t>
            </a:r>
            <a:r>
              <a:rPr dirty="0" sz="1000" spc="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litu,</a:t>
            </a:r>
            <a:r>
              <a:rPr dirty="0" sz="1000" spc="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które</a:t>
            </a:r>
            <a:r>
              <a:rPr dirty="0" sz="1000" spc="4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wzroś- </a:t>
            </a:r>
            <a:r>
              <a:rPr dirty="0" sz="1000" b="1">
                <a:latin typeface="Calibri"/>
                <a:cs typeface="Calibri"/>
              </a:rPr>
              <a:t>nie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ponad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7-</a:t>
            </a:r>
            <a:r>
              <a:rPr dirty="0" sz="1000" b="1">
                <a:latin typeface="Calibri"/>
                <a:cs typeface="Calibri"/>
              </a:rPr>
              <a:t>krotnie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2040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r.</a:t>
            </a:r>
            <a:endParaRPr sz="1000">
              <a:latin typeface="Calibri"/>
              <a:cs typeface="Calibri"/>
            </a:endParaRPr>
          </a:p>
          <a:p>
            <a:pPr algn="just" marL="248285" marR="81280" indent="-172720">
              <a:lnSpc>
                <a:spcPct val="100000"/>
              </a:lnSpc>
              <a:spcBef>
                <a:spcPts val="305"/>
              </a:spcBef>
              <a:buClr>
                <a:srgbClr val="538235"/>
              </a:buClr>
              <a:buFont typeface="Wingdings"/>
              <a:buChar char=""/>
              <a:tabLst>
                <a:tab pos="248285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miedź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wyniósł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26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ton.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Szacuje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się,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że</a:t>
            </a:r>
            <a:r>
              <a:rPr dirty="0" sz="1000" spc="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m.in.</a:t>
            </a:r>
            <a:r>
              <a:rPr dirty="0" sz="1000" spc="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proces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elektry- </a:t>
            </a:r>
            <a:r>
              <a:rPr dirty="0" sz="1000" b="1">
                <a:latin typeface="Calibri"/>
                <a:cs typeface="Calibri"/>
              </a:rPr>
              <a:t>fikacji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zwiększy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całkowity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popyt na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miedź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2031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r.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36,6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mln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ton,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wobec 31,1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mln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ton </a:t>
            </a:r>
            <a:r>
              <a:rPr dirty="0" sz="1000" spc="-10" b="1">
                <a:latin typeface="Calibri"/>
                <a:cs typeface="Calibri"/>
              </a:rPr>
              <a:t>global- </a:t>
            </a:r>
            <a:r>
              <a:rPr dirty="0" sz="1000" b="1">
                <a:latin typeface="Calibri"/>
                <a:cs typeface="Calibri"/>
              </a:rPr>
              <a:t>nej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produkcji, tworząc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deficyt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rzędu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6,5 mln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ton</a:t>
            </a:r>
            <a:r>
              <a:rPr dirty="0" baseline="25641" sz="975">
                <a:latin typeface="Calibri"/>
                <a:cs typeface="Calibri"/>
              </a:rPr>
              <a:t>1</a:t>
            </a:r>
            <a:r>
              <a:rPr dirty="0" sz="1000">
                <a:latin typeface="Calibri"/>
                <a:cs typeface="Calibri"/>
              </a:rPr>
              <a:t>. Jednocześnie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 wydobycie rudy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wzrosło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zaledwie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1,2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ton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2020-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baseline="25641" sz="975">
                <a:latin typeface="Calibri"/>
                <a:cs typeface="Calibri"/>
              </a:rPr>
              <a:t>2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budowy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nowej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kopalni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10-</a:t>
            </a:r>
            <a:r>
              <a:rPr dirty="0" sz="1000">
                <a:latin typeface="Calibri"/>
                <a:cs typeface="Calibri"/>
              </a:rPr>
              <a:t>12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lat. </a:t>
            </a:r>
            <a:r>
              <a:rPr dirty="0" sz="1000">
                <a:latin typeface="Calibri"/>
                <a:cs typeface="Calibri"/>
              </a:rPr>
              <a:t>Analitycy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szacują,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rosnącym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deficycie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fizycznym,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notowania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miedzi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mogą </a:t>
            </a:r>
            <a:r>
              <a:rPr dirty="0" sz="1000">
                <a:latin typeface="Calibri"/>
                <a:cs typeface="Calibri"/>
              </a:rPr>
              <a:t>wzrosnąć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15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tys.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USD/t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2030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8,4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tys.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USD/t</a:t>
            </a:r>
            <a:r>
              <a:rPr dirty="0" baseline="25641" sz="975" spc="-15">
                <a:latin typeface="Calibri"/>
                <a:cs typeface="Calibri"/>
              </a:rPr>
              <a:t>3</a:t>
            </a:r>
            <a:r>
              <a:rPr dirty="0" sz="1000" spc="-1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algn="just" marL="248285" marR="81280" indent="-172720">
              <a:lnSpc>
                <a:spcPct val="100000"/>
              </a:lnSpc>
              <a:spcBef>
                <a:spcPts val="300"/>
              </a:spcBef>
              <a:buClr>
                <a:srgbClr val="538235"/>
              </a:buClr>
              <a:buFont typeface="Wingdings"/>
              <a:buChar char=""/>
              <a:tabLst>
                <a:tab pos="248285" algn="l"/>
              </a:tabLst>
            </a:pPr>
            <a:r>
              <a:rPr dirty="0" sz="1000" b="1">
                <a:latin typeface="Calibri"/>
                <a:cs typeface="Calibri"/>
              </a:rPr>
              <a:t>Zrównoważony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proces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wydobycia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produkcji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metali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będzie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równie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ważnym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czynnikiem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jak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sama </a:t>
            </a:r>
            <a:r>
              <a:rPr dirty="0" sz="1000" b="1">
                <a:latin typeface="Calibri"/>
                <a:cs typeface="Calibri"/>
              </a:rPr>
              <a:t>dostępność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surowców.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Wraz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rozwojem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polityki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ESG,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wzrasta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presja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przedsiębiorstwa,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aby</a:t>
            </a:r>
            <a:r>
              <a:rPr dirty="0" sz="1000">
                <a:latin typeface="Calibri"/>
                <a:cs typeface="Calibri"/>
              </a:rPr>
              <a:t> samo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pozyskiwanie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surowców,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wywierało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negatywnych skutków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środowiskowych.</a:t>
            </a:r>
            <a:r>
              <a:rPr dirty="0" sz="1000" spc="-10">
                <a:latin typeface="Calibri"/>
                <a:cs typeface="Calibri"/>
              </a:rPr>
              <a:t> Przykładem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zamknięcie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gru’23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Panamie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nowej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kopalni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miedzi</a:t>
            </a:r>
            <a:r>
              <a:rPr dirty="0" sz="1000" i="1">
                <a:latin typeface="Calibri"/>
                <a:cs typeface="Calibri"/>
              </a:rPr>
              <a:t>,</a:t>
            </a:r>
            <a:r>
              <a:rPr dirty="0" sz="1000" spc="20" i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sprawą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sprzeciwu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obywateli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wobec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szkodliwego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wpływu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bioróżnorodność,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zasoby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 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lokalną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społeczność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nieprawidło- </a:t>
            </a:r>
            <a:r>
              <a:rPr dirty="0" sz="1000">
                <a:latin typeface="Calibri"/>
                <a:cs typeface="Calibri"/>
              </a:rPr>
              <a:t>wości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procesie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uzyskania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koncesji.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Trwająca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2011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budowa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kompleksu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(koszt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7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mld</a:t>
            </a:r>
            <a:r>
              <a:rPr dirty="0" sz="1000">
                <a:latin typeface="Calibri"/>
                <a:cs typeface="Calibri"/>
              </a:rPr>
              <a:t> USD),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odpowiadającego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1%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globalnej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podaży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miedzi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2019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4,8%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udziału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PKB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Pana- </a:t>
            </a:r>
            <a:r>
              <a:rPr dirty="0" sz="1000">
                <a:latin typeface="Calibri"/>
                <a:cs typeface="Calibri"/>
              </a:rPr>
              <a:t>my</a:t>
            </a:r>
            <a:r>
              <a:rPr dirty="0" baseline="25641" sz="975">
                <a:latin typeface="Calibri"/>
                <a:cs typeface="Calibri"/>
              </a:rPr>
              <a:t>4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miała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odpowiedzią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metal.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882638" y="1323848"/>
            <a:ext cx="41916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Popyt</a:t>
            </a:r>
            <a:r>
              <a:rPr dirty="0" sz="1000" spc="-2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3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metale</a:t>
            </a:r>
            <a:r>
              <a:rPr dirty="0" sz="1000" spc="-4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generowany</a:t>
            </a:r>
            <a:r>
              <a:rPr dirty="0" sz="1000" spc="-4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przez</a:t>
            </a:r>
            <a:r>
              <a:rPr dirty="0" sz="1000" spc="-3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rozwój</a:t>
            </a:r>
            <a:r>
              <a:rPr dirty="0" sz="1000" spc="-2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czystych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źródeł</a:t>
            </a:r>
            <a:r>
              <a:rPr dirty="0" sz="1000" spc="-4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energii</a:t>
            </a:r>
            <a:r>
              <a:rPr dirty="0" sz="1000" spc="-3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2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wybranych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scenariuszach</a:t>
            </a:r>
            <a:r>
              <a:rPr dirty="0" sz="1000" spc="4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transformacji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868541" y="1702180"/>
            <a:ext cx="4650740" cy="4214495"/>
            <a:chOff x="6868541" y="1702180"/>
            <a:chExt cx="4650740" cy="4214495"/>
          </a:xfrm>
        </p:grpSpPr>
        <p:sp>
          <p:nvSpPr>
            <p:cNvPr id="16" name="object 16" descr=""/>
            <p:cNvSpPr/>
            <p:nvPr/>
          </p:nvSpPr>
          <p:spPr>
            <a:xfrm>
              <a:off x="6871716" y="1705355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127748" y="5911596"/>
              <a:ext cx="2667000" cy="0"/>
            </a:xfrm>
            <a:custGeom>
              <a:avLst/>
              <a:gdLst/>
              <a:ahLst/>
              <a:cxnLst/>
              <a:rect l="l" t="t" r="r" b="b"/>
              <a:pathLst>
                <a:path w="2667000" h="0">
                  <a:moveTo>
                    <a:pt x="0" y="0"/>
                  </a:moveTo>
                  <a:lnTo>
                    <a:pt x="26670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393686" y="5542026"/>
              <a:ext cx="2135505" cy="192405"/>
            </a:xfrm>
            <a:custGeom>
              <a:avLst/>
              <a:gdLst/>
              <a:ahLst/>
              <a:cxnLst/>
              <a:rect l="l" t="t" r="r" b="b"/>
              <a:pathLst>
                <a:path w="2135504" h="192404">
                  <a:moveTo>
                    <a:pt x="0" y="192024"/>
                  </a:moveTo>
                  <a:lnTo>
                    <a:pt x="534924" y="167640"/>
                  </a:lnTo>
                  <a:lnTo>
                    <a:pt x="1068324" y="65532"/>
                  </a:lnTo>
                  <a:lnTo>
                    <a:pt x="1601724" y="27432"/>
                  </a:lnTo>
                  <a:lnTo>
                    <a:pt x="2135124" y="0"/>
                  </a:lnTo>
                </a:path>
              </a:pathLst>
            </a:custGeom>
            <a:ln w="2857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393686" y="5157977"/>
              <a:ext cx="2135505" cy="330835"/>
            </a:xfrm>
            <a:custGeom>
              <a:avLst/>
              <a:gdLst/>
              <a:ahLst/>
              <a:cxnLst/>
              <a:rect l="l" t="t" r="r" b="b"/>
              <a:pathLst>
                <a:path w="2135504" h="330835">
                  <a:moveTo>
                    <a:pt x="0" y="330708"/>
                  </a:moveTo>
                  <a:lnTo>
                    <a:pt x="534924" y="269748"/>
                  </a:lnTo>
                  <a:lnTo>
                    <a:pt x="1068324" y="114300"/>
                  </a:lnTo>
                  <a:lnTo>
                    <a:pt x="1601724" y="47244"/>
                  </a:lnTo>
                  <a:lnTo>
                    <a:pt x="2135124" y="0"/>
                  </a:lnTo>
                </a:path>
              </a:pathLst>
            </a:custGeom>
            <a:ln w="28575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393686" y="5398770"/>
              <a:ext cx="2135505" cy="335280"/>
            </a:xfrm>
            <a:custGeom>
              <a:avLst/>
              <a:gdLst/>
              <a:ahLst/>
              <a:cxnLst/>
              <a:rect l="l" t="t" r="r" b="b"/>
              <a:pathLst>
                <a:path w="2135504" h="335279">
                  <a:moveTo>
                    <a:pt x="0" y="335279"/>
                  </a:moveTo>
                  <a:lnTo>
                    <a:pt x="534924" y="307847"/>
                  </a:lnTo>
                  <a:lnTo>
                    <a:pt x="1068324" y="147827"/>
                  </a:lnTo>
                  <a:lnTo>
                    <a:pt x="1601724" y="45719"/>
                  </a:lnTo>
                  <a:lnTo>
                    <a:pt x="2135124" y="0"/>
                  </a:lnTo>
                </a:path>
              </a:pathLst>
            </a:custGeom>
            <a:ln w="28575">
              <a:solidFill>
                <a:srgbClr val="C55A1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93686" y="4833366"/>
              <a:ext cx="2135505" cy="655320"/>
            </a:xfrm>
            <a:custGeom>
              <a:avLst/>
              <a:gdLst/>
              <a:ahLst/>
              <a:cxnLst/>
              <a:rect l="l" t="t" r="r" b="b"/>
              <a:pathLst>
                <a:path w="2135504" h="655320">
                  <a:moveTo>
                    <a:pt x="0" y="655319"/>
                  </a:moveTo>
                  <a:lnTo>
                    <a:pt x="534924" y="571499"/>
                  </a:lnTo>
                  <a:lnTo>
                    <a:pt x="1068324" y="348995"/>
                  </a:lnTo>
                  <a:lnTo>
                    <a:pt x="1601724" y="146303"/>
                  </a:lnTo>
                  <a:lnTo>
                    <a:pt x="2135124" y="0"/>
                  </a:lnTo>
                </a:path>
              </a:pathLst>
            </a:custGeom>
            <a:ln w="28575">
              <a:solidFill>
                <a:srgbClr val="76707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880854" y="5014721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59" h="0">
                  <a:moveTo>
                    <a:pt x="0" y="0"/>
                  </a:moveTo>
                  <a:lnTo>
                    <a:pt x="289432" y="0"/>
                  </a:lnTo>
                </a:path>
              </a:pathLst>
            </a:custGeom>
            <a:ln w="381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880854" y="5450585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59" h="0">
                  <a:moveTo>
                    <a:pt x="0" y="0"/>
                  </a:moveTo>
                  <a:lnTo>
                    <a:pt x="289432" y="0"/>
                  </a:lnTo>
                </a:path>
              </a:pathLst>
            </a:custGeom>
            <a:ln w="38100">
              <a:solidFill>
                <a:srgbClr val="C55A1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880854" y="4943094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59" h="0">
                  <a:moveTo>
                    <a:pt x="0" y="0"/>
                  </a:moveTo>
                  <a:lnTo>
                    <a:pt x="289432" y="0"/>
                  </a:lnTo>
                </a:path>
              </a:pathLst>
            </a:custGeom>
            <a:ln w="3810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880854" y="5392673"/>
              <a:ext cx="289560" cy="0"/>
            </a:xfrm>
            <a:custGeom>
              <a:avLst/>
              <a:gdLst/>
              <a:ahLst/>
              <a:cxnLst/>
              <a:rect l="l" t="t" r="r" b="b"/>
              <a:pathLst>
                <a:path w="289559" h="0">
                  <a:moveTo>
                    <a:pt x="0" y="0"/>
                  </a:moveTo>
                  <a:lnTo>
                    <a:pt x="289432" y="0"/>
                  </a:lnTo>
                </a:path>
              </a:pathLst>
            </a:custGeom>
            <a:ln w="38100">
              <a:solidFill>
                <a:srgbClr val="76707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841736" y="2461768"/>
              <a:ext cx="219710" cy="296545"/>
            </a:xfrm>
            <a:custGeom>
              <a:avLst/>
              <a:gdLst/>
              <a:ahLst/>
              <a:cxnLst/>
              <a:rect l="l" t="t" r="r" b="b"/>
              <a:pathLst>
                <a:path w="219709" h="296544">
                  <a:moveTo>
                    <a:pt x="71374" y="0"/>
                  </a:moveTo>
                  <a:lnTo>
                    <a:pt x="71374" y="148209"/>
                  </a:lnTo>
                  <a:lnTo>
                    <a:pt x="0" y="278257"/>
                  </a:lnTo>
                  <a:lnTo>
                    <a:pt x="16867" y="286150"/>
                  </a:lnTo>
                  <a:lnTo>
                    <a:pt x="34544" y="291877"/>
                  </a:lnTo>
                  <a:lnTo>
                    <a:pt x="52792" y="295366"/>
                  </a:lnTo>
                  <a:lnTo>
                    <a:pt x="71374" y="296545"/>
                  </a:lnTo>
                  <a:lnTo>
                    <a:pt x="118256" y="288981"/>
                  </a:lnTo>
                  <a:lnTo>
                    <a:pt x="158975" y="267922"/>
                  </a:lnTo>
                  <a:lnTo>
                    <a:pt x="191087" y="235810"/>
                  </a:lnTo>
                  <a:lnTo>
                    <a:pt x="212146" y="195091"/>
                  </a:lnTo>
                  <a:lnTo>
                    <a:pt x="219710" y="148209"/>
                  </a:lnTo>
                  <a:lnTo>
                    <a:pt x="212146" y="101339"/>
                  </a:lnTo>
                  <a:lnTo>
                    <a:pt x="191087" y="60652"/>
                  </a:lnTo>
                  <a:lnTo>
                    <a:pt x="158975" y="28578"/>
                  </a:lnTo>
                  <a:lnTo>
                    <a:pt x="118256" y="7549"/>
                  </a:lnTo>
                  <a:lnTo>
                    <a:pt x="7137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766069" y="2461768"/>
              <a:ext cx="147320" cy="278765"/>
            </a:xfrm>
            <a:custGeom>
              <a:avLst/>
              <a:gdLst/>
              <a:ahLst/>
              <a:cxnLst/>
              <a:rect l="l" t="t" r="r" b="b"/>
              <a:pathLst>
                <a:path w="147320" h="278764">
                  <a:moveTo>
                    <a:pt x="147040" y="0"/>
                  </a:moveTo>
                  <a:lnTo>
                    <a:pt x="107577" y="5343"/>
                  </a:lnTo>
                  <a:lnTo>
                    <a:pt x="71554" y="20653"/>
                  </a:lnTo>
                  <a:lnTo>
                    <a:pt x="40795" y="44844"/>
                  </a:lnTo>
                  <a:lnTo>
                    <a:pt x="17119" y="76835"/>
                  </a:lnTo>
                  <a:lnTo>
                    <a:pt x="1153" y="121545"/>
                  </a:lnTo>
                  <a:lnTo>
                    <a:pt x="0" y="167358"/>
                  </a:lnTo>
                  <a:lnTo>
                    <a:pt x="12684" y="210959"/>
                  </a:lnTo>
                  <a:lnTo>
                    <a:pt x="38232" y="249030"/>
                  </a:lnTo>
                  <a:lnTo>
                    <a:pt x="75666" y="278257"/>
                  </a:lnTo>
                  <a:lnTo>
                    <a:pt x="147040" y="148209"/>
                  </a:lnTo>
                  <a:lnTo>
                    <a:pt x="147040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766069" y="2461768"/>
              <a:ext cx="147320" cy="278765"/>
            </a:xfrm>
            <a:custGeom>
              <a:avLst/>
              <a:gdLst/>
              <a:ahLst/>
              <a:cxnLst/>
              <a:rect l="l" t="t" r="r" b="b"/>
              <a:pathLst>
                <a:path w="147320" h="278764">
                  <a:moveTo>
                    <a:pt x="75666" y="278257"/>
                  </a:moveTo>
                  <a:lnTo>
                    <a:pt x="38232" y="249030"/>
                  </a:lnTo>
                  <a:lnTo>
                    <a:pt x="12684" y="210959"/>
                  </a:lnTo>
                  <a:lnTo>
                    <a:pt x="0" y="167358"/>
                  </a:lnTo>
                  <a:lnTo>
                    <a:pt x="1153" y="121545"/>
                  </a:lnTo>
                  <a:lnTo>
                    <a:pt x="17119" y="76835"/>
                  </a:lnTo>
                  <a:lnTo>
                    <a:pt x="40795" y="44844"/>
                  </a:lnTo>
                  <a:lnTo>
                    <a:pt x="71554" y="20653"/>
                  </a:lnTo>
                  <a:lnTo>
                    <a:pt x="107577" y="5343"/>
                  </a:lnTo>
                  <a:lnTo>
                    <a:pt x="147040" y="0"/>
                  </a:lnTo>
                  <a:lnTo>
                    <a:pt x="147040" y="148209"/>
                  </a:lnTo>
                  <a:lnTo>
                    <a:pt x="75666" y="27825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110" y="2859786"/>
              <a:ext cx="148336" cy="194055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0764855" y="2859786"/>
              <a:ext cx="289560" cy="297180"/>
            </a:xfrm>
            <a:custGeom>
              <a:avLst/>
              <a:gdLst/>
              <a:ahLst/>
              <a:cxnLst/>
              <a:rect l="l" t="t" r="r" b="b"/>
              <a:pathLst>
                <a:path w="289559" h="297180">
                  <a:moveTo>
                    <a:pt x="148254" y="0"/>
                  </a:moveTo>
                  <a:lnTo>
                    <a:pt x="101903" y="7403"/>
                  </a:lnTo>
                  <a:lnTo>
                    <a:pt x="61100" y="28273"/>
                  </a:lnTo>
                  <a:lnTo>
                    <a:pt x="28632" y="60596"/>
                  </a:lnTo>
                  <a:lnTo>
                    <a:pt x="7284" y="102362"/>
                  </a:lnTo>
                  <a:lnTo>
                    <a:pt x="0" y="149321"/>
                  </a:lnTo>
                  <a:lnTo>
                    <a:pt x="7437" y="194574"/>
                  </a:lnTo>
                  <a:lnTo>
                    <a:pt x="28041" y="235041"/>
                  </a:lnTo>
                  <a:lnTo>
                    <a:pt x="60258" y="267644"/>
                  </a:lnTo>
                  <a:lnTo>
                    <a:pt x="102534" y="289305"/>
                  </a:lnTo>
                  <a:lnTo>
                    <a:pt x="149432" y="296578"/>
                  </a:lnTo>
                  <a:lnTo>
                    <a:pt x="194647" y="289117"/>
                  </a:lnTo>
                  <a:lnTo>
                    <a:pt x="235095" y="268494"/>
                  </a:lnTo>
                  <a:lnTo>
                    <a:pt x="267691" y="236282"/>
                  </a:lnTo>
                  <a:lnTo>
                    <a:pt x="289351" y="194055"/>
                  </a:lnTo>
                  <a:lnTo>
                    <a:pt x="148254" y="148209"/>
                  </a:lnTo>
                  <a:lnTo>
                    <a:pt x="148254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764901" y="3655695"/>
              <a:ext cx="296545" cy="297180"/>
            </a:xfrm>
            <a:custGeom>
              <a:avLst/>
              <a:gdLst/>
              <a:ahLst/>
              <a:cxnLst/>
              <a:rect l="l" t="t" r="r" b="b"/>
              <a:pathLst>
                <a:path w="296545" h="297179">
                  <a:moveTo>
                    <a:pt x="148208" y="0"/>
                  </a:moveTo>
                  <a:lnTo>
                    <a:pt x="101339" y="7563"/>
                  </a:lnTo>
                  <a:lnTo>
                    <a:pt x="60652" y="28622"/>
                  </a:lnTo>
                  <a:lnTo>
                    <a:pt x="28578" y="60734"/>
                  </a:lnTo>
                  <a:lnTo>
                    <a:pt x="7549" y="101453"/>
                  </a:lnTo>
                  <a:lnTo>
                    <a:pt x="0" y="148335"/>
                  </a:lnTo>
                  <a:lnTo>
                    <a:pt x="7549" y="195218"/>
                  </a:lnTo>
                  <a:lnTo>
                    <a:pt x="28578" y="235937"/>
                  </a:lnTo>
                  <a:lnTo>
                    <a:pt x="60652" y="268049"/>
                  </a:lnTo>
                  <a:lnTo>
                    <a:pt x="101339" y="289108"/>
                  </a:lnTo>
                  <a:lnTo>
                    <a:pt x="148208" y="296671"/>
                  </a:lnTo>
                  <a:lnTo>
                    <a:pt x="195091" y="289108"/>
                  </a:lnTo>
                  <a:lnTo>
                    <a:pt x="235810" y="268049"/>
                  </a:lnTo>
                  <a:lnTo>
                    <a:pt x="267922" y="235937"/>
                  </a:lnTo>
                  <a:lnTo>
                    <a:pt x="288981" y="195218"/>
                  </a:lnTo>
                  <a:lnTo>
                    <a:pt x="296545" y="148335"/>
                  </a:lnTo>
                  <a:lnTo>
                    <a:pt x="148208" y="148335"/>
                  </a:lnTo>
                  <a:lnTo>
                    <a:pt x="148208" y="0"/>
                  </a:lnTo>
                  <a:close/>
                </a:path>
                <a:path w="296545" h="297179">
                  <a:moveTo>
                    <a:pt x="148208" y="0"/>
                  </a:moveTo>
                  <a:lnTo>
                    <a:pt x="148208" y="148335"/>
                  </a:lnTo>
                  <a:lnTo>
                    <a:pt x="296545" y="148335"/>
                  </a:lnTo>
                  <a:lnTo>
                    <a:pt x="288981" y="101453"/>
                  </a:lnTo>
                  <a:lnTo>
                    <a:pt x="267922" y="60734"/>
                  </a:lnTo>
                  <a:lnTo>
                    <a:pt x="235810" y="28622"/>
                  </a:lnTo>
                  <a:lnTo>
                    <a:pt x="195091" y="7563"/>
                  </a:lnTo>
                  <a:lnTo>
                    <a:pt x="14820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913110" y="3655695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w="0" h="148589">
                  <a:moveTo>
                    <a:pt x="0" y="0"/>
                  </a:moveTo>
                  <a:lnTo>
                    <a:pt x="0" y="14833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764901" y="3257677"/>
              <a:ext cx="296545" cy="297180"/>
            </a:xfrm>
            <a:custGeom>
              <a:avLst/>
              <a:gdLst/>
              <a:ahLst/>
              <a:cxnLst/>
              <a:rect l="l" t="t" r="r" b="b"/>
              <a:pathLst>
                <a:path w="296545" h="297179">
                  <a:moveTo>
                    <a:pt x="148208" y="0"/>
                  </a:moveTo>
                  <a:lnTo>
                    <a:pt x="101339" y="7563"/>
                  </a:lnTo>
                  <a:lnTo>
                    <a:pt x="60652" y="28622"/>
                  </a:lnTo>
                  <a:lnTo>
                    <a:pt x="28578" y="60734"/>
                  </a:lnTo>
                  <a:lnTo>
                    <a:pt x="7549" y="101453"/>
                  </a:lnTo>
                  <a:lnTo>
                    <a:pt x="0" y="148336"/>
                  </a:lnTo>
                  <a:lnTo>
                    <a:pt x="7549" y="195218"/>
                  </a:lnTo>
                  <a:lnTo>
                    <a:pt x="28578" y="235937"/>
                  </a:lnTo>
                  <a:lnTo>
                    <a:pt x="60652" y="268049"/>
                  </a:lnTo>
                  <a:lnTo>
                    <a:pt x="101339" y="289108"/>
                  </a:lnTo>
                  <a:lnTo>
                    <a:pt x="148208" y="296672"/>
                  </a:lnTo>
                  <a:lnTo>
                    <a:pt x="195091" y="289108"/>
                  </a:lnTo>
                  <a:lnTo>
                    <a:pt x="235810" y="268049"/>
                  </a:lnTo>
                  <a:lnTo>
                    <a:pt x="267922" y="235937"/>
                  </a:lnTo>
                  <a:lnTo>
                    <a:pt x="288981" y="195218"/>
                  </a:lnTo>
                  <a:lnTo>
                    <a:pt x="296545" y="148336"/>
                  </a:lnTo>
                  <a:lnTo>
                    <a:pt x="148208" y="148336"/>
                  </a:lnTo>
                  <a:lnTo>
                    <a:pt x="148208" y="0"/>
                  </a:lnTo>
                  <a:close/>
                </a:path>
                <a:path w="296545" h="297179">
                  <a:moveTo>
                    <a:pt x="148208" y="0"/>
                  </a:moveTo>
                  <a:lnTo>
                    <a:pt x="148208" y="148336"/>
                  </a:lnTo>
                  <a:lnTo>
                    <a:pt x="296545" y="148336"/>
                  </a:lnTo>
                  <a:lnTo>
                    <a:pt x="288981" y="101453"/>
                  </a:lnTo>
                  <a:lnTo>
                    <a:pt x="267922" y="60734"/>
                  </a:lnTo>
                  <a:lnTo>
                    <a:pt x="235810" y="28622"/>
                  </a:lnTo>
                  <a:lnTo>
                    <a:pt x="195091" y="7563"/>
                  </a:lnTo>
                  <a:lnTo>
                    <a:pt x="148208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913110" y="3257677"/>
              <a:ext cx="0" cy="148590"/>
            </a:xfrm>
            <a:custGeom>
              <a:avLst/>
              <a:gdLst/>
              <a:ahLst/>
              <a:cxnLst/>
              <a:rect l="l" t="t" r="r" b="b"/>
              <a:pathLst>
                <a:path w="0" h="148589">
                  <a:moveTo>
                    <a:pt x="0" y="0"/>
                  </a:moveTo>
                  <a:lnTo>
                    <a:pt x="0" y="14833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123176" y="3816095"/>
              <a:ext cx="2533015" cy="0"/>
            </a:xfrm>
            <a:custGeom>
              <a:avLst/>
              <a:gdLst/>
              <a:ahLst/>
              <a:cxnLst/>
              <a:rect l="l" t="t" r="r" b="b"/>
              <a:pathLst>
                <a:path w="2533015" h="0">
                  <a:moveTo>
                    <a:pt x="0" y="0"/>
                  </a:moveTo>
                  <a:lnTo>
                    <a:pt x="253288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376922" y="2753105"/>
              <a:ext cx="2026920" cy="640080"/>
            </a:xfrm>
            <a:custGeom>
              <a:avLst/>
              <a:gdLst/>
              <a:ahLst/>
              <a:cxnLst/>
              <a:rect l="l" t="t" r="r" b="b"/>
              <a:pathLst>
                <a:path w="2026920" h="640079">
                  <a:moveTo>
                    <a:pt x="0" y="640080"/>
                  </a:moveTo>
                  <a:lnTo>
                    <a:pt x="505968" y="553212"/>
                  </a:lnTo>
                  <a:lnTo>
                    <a:pt x="1013459" y="262128"/>
                  </a:lnTo>
                  <a:lnTo>
                    <a:pt x="1519427" y="97536"/>
                  </a:lnTo>
                  <a:lnTo>
                    <a:pt x="2026920" y="0"/>
                  </a:lnTo>
                </a:path>
              </a:pathLst>
            </a:custGeom>
            <a:ln w="222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376922" y="2623566"/>
              <a:ext cx="2026920" cy="1045844"/>
            </a:xfrm>
            <a:custGeom>
              <a:avLst/>
              <a:gdLst/>
              <a:ahLst/>
              <a:cxnLst/>
              <a:rect l="l" t="t" r="r" b="b"/>
              <a:pathLst>
                <a:path w="2026920" h="1045845">
                  <a:moveTo>
                    <a:pt x="0" y="1045464"/>
                  </a:moveTo>
                  <a:lnTo>
                    <a:pt x="505968" y="874776"/>
                  </a:lnTo>
                  <a:lnTo>
                    <a:pt x="1013459" y="516636"/>
                  </a:lnTo>
                  <a:lnTo>
                    <a:pt x="1519427" y="233172"/>
                  </a:lnTo>
                  <a:lnTo>
                    <a:pt x="2026920" y="0"/>
                  </a:lnTo>
                </a:path>
              </a:pathLst>
            </a:custGeom>
            <a:ln w="22225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376922" y="3515105"/>
              <a:ext cx="2026920" cy="277495"/>
            </a:xfrm>
            <a:custGeom>
              <a:avLst/>
              <a:gdLst/>
              <a:ahLst/>
              <a:cxnLst/>
              <a:rect l="l" t="t" r="r" b="b"/>
              <a:pathLst>
                <a:path w="2026920" h="277495">
                  <a:moveTo>
                    <a:pt x="0" y="277368"/>
                  </a:moveTo>
                  <a:lnTo>
                    <a:pt x="505968" y="252984"/>
                  </a:lnTo>
                  <a:lnTo>
                    <a:pt x="1013459" y="184404"/>
                  </a:lnTo>
                  <a:lnTo>
                    <a:pt x="1519427" y="79248"/>
                  </a:lnTo>
                  <a:lnTo>
                    <a:pt x="2026920" y="0"/>
                  </a:lnTo>
                </a:path>
              </a:pathLst>
            </a:custGeom>
            <a:ln w="222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376922" y="2649473"/>
              <a:ext cx="2026920" cy="1022985"/>
            </a:xfrm>
            <a:custGeom>
              <a:avLst/>
              <a:gdLst/>
              <a:ahLst/>
              <a:cxnLst/>
              <a:rect l="l" t="t" r="r" b="b"/>
              <a:pathLst>
                <a:path w="2026920" h="1022985">
                  <a:moveTo>
                    <a:pt x="0" y="1022603"/>
                  </a:moveTo>
                  <a:lnTo>
                    <a:pt x="505968" y="858012"/>
                  </a:lnTo>
                  <a:lnTo>
                    <a:pt x="1013459" y="515112"/>
                  </a:lnTo>
                  <a:lnTo>
                    <a:pt x="1519427" y="233172"/>
                  </a:lnTo>
                  <a:lnTo>
                    <a:pt x="2026920" y="0"/>
                  </a:lnTo>
                </a:path>
              </a:pathLst>
            </a:custGeom>
            <a:ln w="22225">
              <a:solidFill>
                <a:srgbClr val="843B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640574" y="2338577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2225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600694" y="2338577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22225">
              <a:solidFill>
                <a:srgbClr val="2E54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640574" y="2486405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22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6881748" y="4653940"/>
            <a:ext cx="141605" cy="13335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85"/>
              </a:spcBef>
            </a:pPr>
            <a:r>
              <a:rPr dirty="0" sz="1000" spc="-35">
                <a:latin typeface="Calibri"/>
                <a:cs typeface="Calibri"/>
              </a:rPr>
              <a:t>28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90"/>
              </a:spcBef>
            </a:pPr>
            <a:r>
              <a:rPr dirty="0" sz="1000" spc="-35">
                <a:latin typeface="Calibri"/>
                <a:cs typeface="Calibri"/>
              </a:rPr>
              <a:t>24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85"/>
              </a:spcBef>
            </a:pPr>
            <a:r>
              <a:rPr dirty="0" sz="1000" spc="-35"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90"/>
              </a:spcBef>
            </a:pPr>
            <a:r>
              <a:rPr dirty="0" sz="1000" spc="-35">
                <a:latin typeface="Calibri"/>
                <a:cs typeface="Calibri"/>
              </a:rPr>
              <a:t>16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85"/>
              </a:spcBef>
            </a:pPr>
            <a:r>
              <a:rPr dirty="0" sz="1000" spc="-35">
                <a:latin typeface="Calibri"/>
                <a:cs typeface="Calibri"/>
              </a:rPr>
              <a:t>12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5"/>
              </a:spcBef>
            </a:pPr>
            <a:r>
              <a:rPr dirty="0" sz="1000" spc="-50"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1000" spc="-50"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5"/>
              </a:spcBef>
            </a:pPr>
            <a:r>
              <a:rPr dirty="0" sz="1000" spc="-50"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266431" y="5974486"/>
            <a:ext cx="24053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533400" algn="l"/>
                <a:tab pos="1066800" algn="l"/>
                <a:tab pos="1600200" algn="l"/>
                <a:tab pos="2133600" algn="l"/>
              </a:tabLst>
            </a:pPr>
            <a:r>
              <a:rPr dirty="0" sz="1000" spc="-20">
                <a:latin typeface="Calibri"/>
                <a:cs typeface="Calibri"/>
              </a:rPr>
              <a:t>2022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2025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2030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2035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877557" y="4298975"/>
            <a:ext cx="4229100" cy="370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12999"/>
              </a:lnSpc>
              <a:spcBef>
                <a:spcPts val="100"/>
              </a:spcBef>
            </a:pPr>
            <a:r>
              <a:rPr dirty="0" sz="1000" i="1">
                <a:latin typeface="Calibri"/>
                <a:cs typeface="Calibri"/>
              </a:rPr>
              <a:t>Popyt</a:t>
            </a:r>
            <a:r>
              <a:rPr dirty="0" sz="1000" spc="1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na</a:t>
            </a:r>
            <a:r>
              <a:rPr dirty="0" sz="1000" spc="2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miedź i</a:t>
            </a:r>
            <a:r>
              <a:rPr dirty="0" sz="1000" spc="1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aluminium</a:t>
            </a:r>
            <a:r>
              <a:rPr dirty="0" sz="1000" spc="-2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do</a:t>
            </a:r>
            <a:r>
              <a:rPr dirty="0" sz="1000" spc="10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rozbudowy</a:t>
            </a:r>
            <a:r>
              <a:rPr dirty="0" sz="1000" spc="1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sieci</a:t>
            </a:r>
            <a:r>
              <a:rPr dirty="0" sz="1000" spc="-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elektroenergetycznych,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2022-</a:t>
            </a:r>
            <a:r>
              <a:rPr dirty="0" sz="1000" spc="-20" i="1">
                <a:latin typeface="Calibri"/>
                <a:cs typeface="Calibri"/>
              </a:rPr>
              <a:t>2040 </a:t>
            </a:r>
            <a:r>
              <a:rPr dirty="0" sz="1000" i="1">
                <a:solidFill>
                  <a:srgbClr val="AEABAB"/>
                </a:solidFill>
                <a:latin typeface="Calibri"/>
                <a:cs typeface="Calibri"/>
              </a:rPr>
              <a:t>mln</a:t>
            </a:r>
            <a:r>
              <a:rPr dirty="0" sz="1000" spc="-25" i="1">
                <a:solidFill>
                  <a:srgbClr val="AEABAB"/>
                </a:solidFill>
                <a:latin typeface="Calibri"/>
                <a:cs typeface="Calibri"/>
              </a:rPr>
              <a:t> ton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286745" y="4818126"/>
            <a:ext cx="1114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7E7E7E"/>
                </a:solidFill>
                <a:latin typeface="Calibri"/>
                <a:cs typeface="Calibri"/>
              </a:rPr>
              <a:t>Scenariusz</a:t>
            </a:r>
            <a:r>
              <a:rPr dirty="0" sz="900" spc="-4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Ogłoszonych</a:t>
            </a:r>
            <a:r>
              <a:rPr dirty="0" sz="900" spc="50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Zobowiązań</a:t>
            </a:r>
            <a:r>
              <a:rPr dirty="0" sz="900" spc="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(APS)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286745" y="5229605"/>
            <a:ext cx="106235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 i="1">
                <a:solidFill>
                  <a:srgbClr val="7E7E7E"/>
                </a:solidFill>
                <a:latin typeface="Calibri"/>
                <a:cs typeface="Calibri"/>
              </a:rPr>
              <a:t>Scenariusz</a:t>
            </a:r>
            <a:r>
              <a:rPr dirty="0" sz="900" spc="3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7E7E7E"/>
                </a:solidFill>
                <a:latin typeface="Calibri"/>
                <a:cs typeface="Calibri"/>
              </a:rPr>
              <a:t>Zerowych</a:t>
            </a:r>
            <a:r>
              <a:rPr dirty="0" sz="900" spc="50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7E7E7E"/>
                </a:solidFill>
                <a:latin typeface="Calibri"/>
                <a:cs typeface="Calibri"/>
              </a:rPr>
              <a:t>Emisji</a:t>
            </a:r>
            <a:r>
              <a:rPr dirty="0" sz="900" spc="-1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7E7E7E"/>
                </a:solidFill>
                <a:latin typeface="Calibri"/>
                <a:cs typeface="Calibri"/>
              </a:rPr>
              <a:t>Netto</a:t>
            </a:r>
            <a:r>
              <a:rPr dirty="0" sz="900" spc="-2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dirty="0" sz="900" spc="-2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7E7E7E"/>
                </a:solidFill>
                <a:latin typeface="Calibri"/>
                <a:cs typeface="Calibri"/>
              </a:rPr>
              <a:t>2050</a:t>
            </a:r>
            <a:r>
              <a:rPr dirty="0" sz="900" spc="-3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25" i="1">
                <a:solidFill>
                  <a:srgbClr val="7E7E7E"/>
                </a:solidFill>
                <a:latin typeface="Calibri"/>
                <a:cs typeface="Calibri"/>
              </a:rPr>
              <a:t>r.</a:t>
            </a:r>
            <a:r>
              <a:rPr dirty="0" sz="900" spc="50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7E7E7E"/>
                </a:solidFill>
                <a:latin typeface="Calibri"/>
                <a:cs typeface="Calibri"/>
              </a:rPr>
              <a:t>(NZE)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296143" y="1800224"/>
            <a:ext cx="120967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Calibri"/>
                <a:cs typeface="Calibri"/>
              </a:rPr>
              <a:t>Zielony</a:t>
            </a:r>
            <a:r>
              <a:rPr dirty="0" sz="1000" spc="-5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popyt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w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2040</a:t>
            </a:r>
            <a:r>
              <a:rPr dirty="0" sz="1000" spc="-5" i="1">
                <a:latin typeface="Calibri"/>
                <a:cs typeface="Calibri"/>
              </a:rPr>
              <a:t> </a:t>
            </a:r>
            <a:r>
              <a:rPr dirty="0" sz="1000" spc="-25" i="1">
                <a:latin typeface="Calibri"/>
                <a:cs typeface="Calibri"/>
              </a:rPr>
              <a:t>r.</a:t>
            </a:r>
            <a:r>
              <a:rPr dirty="0" sz="1000" i="1">
                <a:latin typeface="Calibri"/>
                <a:cs typeface="Calibri"/>
              </a:rPr>
              <a:t> jako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%</a:t>
            </a:r>
            <a:r>
              <a:rPr dirty="0" sz="1000" spc="-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globalnego </a:t>
            </a:r>
            <a:r>
              <a:rPr dirty="0" sz="1000" i="1">
                <a:latin typeface="Calibri"/>
                <a:cs typeface="Calibri"/>
              </a:rPr>
              <a:t>zużycia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w</a:t>
            </a:r>
            <a:r>
              <a:rPr dirty="0" sz="1000" spc="-2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2022 </a:t>
            </a:r>
            <a:r>
              <a:rPr dirty="0" sz="1000" spc="-25" i="1">
                <a:latin typeface="Calibri"/>
                <a:cs typeface="Calibri"/>
              </a:rPr>
              <a:t>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877557" y="1780793"/>
            <a:ext cx="26416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Calibri"/>
                <a:cs typeface="Calibri"/>
              </a:rPr>
              <a:t>Popyt</a:t>
            </a:r>
            <a:r>
              <a:rPr dirty="0" sz="1000" spc="-2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na</a:t>
            </a:r>
            <a:r>
              <a:rPr dirty="0" sz="1000" spc="-1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metale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generowany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przez</a:t>
            </a:r>
            <a:r>
              <a:rPr dirty="0" sz="1000" spc="-1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rozwój</a:t>
            </a:r>
            <a:r>
              <a:rPr dirty="0" sz="1000" spc="-10" i="1">
                <a:latin typeface="Calibri"/>
                <a:cs typeface="Calibri"/>
              </a:rPr>
              <a:t> czystych </a:t>
            </a:r>
            <a:r>
              <a:rPr dirty="0" sz="1000" i="1">
                <a:latin typeface="Calibri"/>
                <a:cs typeface="Calibri"/>
              </a:rPr>
              <a:t>źródeł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energii</a:t>
            </a:r>
            <a:r>
              <a:rPr dirty="0" sz="1000" spc="-4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(scenariusz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APS),</a:t>
            </a:r>
            <a:r>
              <a:rPr dirty="0" sz="1000" spc="-4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2022-</a:t>
            </a:r>
            <a:r>
              <a:rPr dirty="0" sz="1000" spc="-20" i="1">
                <a:latin typeface="Calibri"/>
                <a:cs typeface="Calibri"/>
              </a:rPr>
              <a:t>2040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341229" y="2524759"/>
            <a:ext cx="2978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C55A11"/>
                </a:solidFill>
                <a:latin typeface="Calibri"/>
                <a:cs typeface="Calibri"/>
              </a:rPr>
              <a:t>miedź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408284" y="2910966"/>
            <a:ext cx="2305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843B0C"/>
                </a:solidFill>
                <a:latin typeface="Calibri"/>
                <a:cs typeface="Calibri"/>
              </a:rPr>
              <a:t>cynk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0370184" y="3303270"/>
            <a:ext cx="2698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1F4E79"/>
                </a:solidFill>
                <a:latin typeface="Calibri"/>
                <a:cs typeface="Calibri"/>
              </a:rPr>
              <a:t>nikiel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775825" y="2446147"/>
            <a:ext cx="173355" cy="1444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4.0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00" spc="-25">
                <a:latin typeface="Calibri"/>
                <a:cs typeface="Calibri"/>
              </a:rPr>
              <a:t>3.5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000" spc="-25">
                <a:latin typeface="Calibri"/>
                <a:cs typeface="Calibri"/>
              </a:rPr>
              <a:t>3.0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00" spc="-25">
                <a:latin typeface="Calibri"/>
                <a:cs typeface="Calibri"/>
              </a:rPr>
              <a:t>2.5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000" spc="-25">
                <a:latin typeface="Calibri"/>
                <a:cs typeface="Calibri"/>
              </a:rPr>
              <a:t>2.0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00" spc="-25">
                <a:latin typeface="Calibri"/>
                <a:cs typeface="Calibri"/>
              </a:rPr>
              <a:t>1.5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000" spc="-25">
                <a:latin typeface="Calibri"/>
                <a:cs typeface="Calibri"/>
              </a:rPr>
              <a:t>1.0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00" spc="-25">
                <a:latin typeface="Calibri"/>
                <a:cs typeface="Calibri"/>
              </a:rPr>
              <a:t>0.5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dirty="0" sz="1000" spc="-25">
                <a:latin typeface="Calibri"/>
                <a:cs typeface="Calibri"/>
              </a:rPr>
              <a:t>0.0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755381" y="3878707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2025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262239" y="3878707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2030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768842" y="3878707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2035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275698" y="3878707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910194" y="2234945"/>
            <a:ext cx="462280" cy="32004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miedź</a:t>
            </a:r>
            <a:r>
              <a:rPr dirty="0" sz="900" spc="-4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l.o.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lit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p.o.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8600693" y="248640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2225">
            <a:solidFill>
              <a:srgbClr val="843B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8871457" y="2234945"/>
            <a:ext cx="463550" cy="320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73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nikiel</a:t>
            </a: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p.o.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cynk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p.o.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877177" y="2209063"/>
            <a:ext cx="641985" cy="1847214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430"/>
              </a:spcBef>
            </a:pPr>
            <a:r>
              <a:rPr dirty="0" sz="1000" i="1">
                <a:solidFill>
                  <a:srgbClr val="AEABAB"/>
                </a:solidFill>
                <a:latin typeface="Calibri"/>
                <a:cs typeface="Calibri"/>
              </a:rPr>
              <a:t>mln</a:t>
            </a:r>
            <a:r>
              <a:rPr dirty="0" sz="1000" spc="-25" i="1">
                <a:solidFill>
                  <a:srgbClr val="AEABAB"/>
                </a:solidFill>
                <a:latin typeface="Calibri"/>
                <a:cs typeface="Calibri"/>
              </a:rPr>
              <a:t> ton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r>
              <a:rPr dirty="0" sz="1000" spc="-25">
                <a:latin typeface="Calibri"/>
                <a:cs typeface="Calibri"/>
              </a:rPr>
              <a:t>18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r>
              <a:rPr dirty="0" sz="1000" spc="-25">
                <a:latin typeface="Calibri"/>
                <a:cs typeface="Calibri"/>
              </a:rPr>
              <a:t>15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9"/>
              </a:spcBef>
            </a:pPr>
            <a:r>
              <a:rPr dirty="0" sz="1000" spc="-25">
                <a:latin typeface="Calibri"/>
                <a:cs typeface="Calibri"/>
              </a:rPr>
              <a:t>12</a:t>
            </a:r>
            <a:endParaRPr sz="10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465"/>
              </a:spcBef>
            </a:pPr>
            <a:r>
              <a:rPr dirty="0" sz="1000" spc="-5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465"/>
              </a:spcBef>
            </a:pPr>
            <a:r>
              <a:rPr dirty="0" sz="1000" spc="-5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459"/>
              </a:spcBef>
            </a:pPr>
            <a:r>
              <a:rPr dirty="0" sz="1000" spc="-50"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465"/>
              </a:spcBef>
            </a:pPr>
            <a:r>
              <a:rPr dirty="0" sz="1000" spc="-50"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  <a:p>
            <a:pPr marL="37084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531729" y="3726307"/>
            <a:ext cx="1066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A6A6A6"/>
                </a:solidFill>
                <a:latin typeface="Calibri"/>
                <a:cs typeface="Calibri"/>
              </a:rPr>
              <a:t>lit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1166982" y="3711066"/>
            <a:ext cx="1346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7x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1166982" y="3303270"/>
            <a:ext cx="2971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128%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1166982" y="2895345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27%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1166982" y="2509266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58%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1550777" y="6457899"/>
            <a:ext cx="1809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351521" y="5542279"/>
            <a:ext cx="2978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C55A11"/>
                </a:solidFill>
                <a:latin typeface="Calibri"/>
                <a:cs typeface="Calibri"/>
              </a:rPr>
              <a:t>miedź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346950" y="5216397"/>
            <a:ext cx="5219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7E7E7E"/>
                </a:solidFill>
                <a:latin typeface="Calibri"/>
                <a:cs typeface="Calibri"/>
              </a:rPr>
              <a:t>aluminium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9351898" y="4627879"/>
            <a:ext cx="326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 i="1">
                <a:solidFill>
                  <a:srgbClr val="7E7E7E"/>
                </a:solidFill>
                <a:latin typeface="Calibri"/>
                <a:cs typeface="Calibri"/>
              </a:rPr>
              <a:t>+155%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351898" y="4948504"/>
            <a:ext cx="268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 b="1" i="1">
                <a:solidFill>
                  <a:srgbClr val="7E7E7E"/>
                </a:solidFill>
                <a:latin typeface="Calibri"/>
                <a:cs typeface="Calibri"/>
              </a:rPr>
              <a:t>+78%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351898" y="5220716"/>
            <a:ext cx="326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 i="1">
                <a:solidFill>
                  <a:srgbClr val="C65F18"/>
                </a:solidFill>
                <a:latin typeface="Calibri"/>
                <a:cs typeface="Calibri"/>
              </a:rPr>
              <a:t>+188%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351898" y="5569407"/>
            <a:ext cx="326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 i="1">
                <a:solidFill>
                  <a:srgbClr val="C65F18"/>
                </a:solidFill>
                <a:latin typeface="Calibri"/>
                <a:cs typeface="Calibri"/>
              </a:rPr>
              <a:t>+109%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5.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252118" y="382650"/>
            <a:ext cx="18554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538235"/>
                </a:solidFill>
                <a:latin typeface="Tahoma"/>
                <a:cs typeface="Tahoma"/>
              </a:rPr>
              <a:t>Gorączka</a:t>
            </a:r>
            <a:r>
              <a:rPr dirty="0" sz="1600" spc="215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surowców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52118" y="626490"/>
            <a:ext cx="91173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latin typeface="Tahoma"/>
                <a:cs typeface="Tahoma"/>
              </a:rPr>
              <a:t>Duże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zasoby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surowców w regionach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wrażliwych </a:t>
            </a:r>
            <a:r>
              <a:rPr dirty="0" sz="1400" spc="10">
                <a:latin typeface="Tahoma"/>
                <a:cs typeface="Tahoma"/>
              </a:rPr>
              <a:t>na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zmiany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klimatu,</a:t>
            </a:r>
            <a:r>
              <a:rPr dirty="0" sz="1400" spc="-55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będzie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kolejnym</a:t>
            </a:r>
            <a:r>
              <a:rPr dirty="0" sz="140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źródłem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napięć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podażowych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1744" y="6500876"/>
            <a:ext cx="6010910" cy="2559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</a:t>
            </a:r>
            <a:r>
              <a:rPr dirty="0" sz="750" spc="-10">
                <a:latin typeface="Calibri"/>
                <a:cs typeface="Calibri"/>
              </a:rPr>
              <a:t> przeanalizowanych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przez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S&amp;P Global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Market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Inteligence w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2022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r.</a:t>
            </a:r>
            <a:r>
              <a:rPr dirty="0" sz="750" spc="36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IEA: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World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Energy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Outlook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2023.</a:t>
            </a:r>
            <a:r>
              <a:rPr dirty="0" sz="750" spc="3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3)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Skarn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Associates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The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Japan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Times.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IEA,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S&amp;P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Global,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Reuters,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Bloomberg,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USGS,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USDA,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IMF,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FAO,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 </a:t>
            </a:r>
            <a:r>
              <a:rPr dirty="0" sz="750" spc="-10">
                <a:latin typeface="Calibri"/>
                <a:cs typeface="Calibri"/>
              </a:rPr>
              <a:t>Pekao.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86556" y="6500876"/>
            <a:ext cx="4600575" cy="141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4)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raportów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rocznych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(2023)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United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States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Geological Survey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dla miedzi,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niklu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litu w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oparciu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stan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2022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 spc="-25">
                <a:latin typeface="Calibri"/>
                <a:cs typeface="Calibri"/>
              </a:rPr>
              <a:t>r.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708647" y="1252727"/>
            <a:ext cx="5003800" cy="2425065"/>
          </a:xfrm>
          <a:custGeom>
            <a:avLst/>
            <a:gdLst/>
            <a:ahLst/>
            <a:cxnLst/>
            <a:rect l="l" t="t" r="r" b="b"/>
            <a:pathLst>
              <a:path w="5003800" h="2425065">
                <a:moveTo>
                  <a:pt x="0" y="2424684"/>
                </a:moveTo>
                <a:lnTo>
                  <a:pt x="5003292" y="2424684"/>
                </a:lnTo>
                <a:lnTo>
                  <a:pt x="5003292" y="0"/>
                </a:lnTo>
                <a:lnTo>
                  <a:pt x="0" y="0"/>
                </a:lnTo>
                <a:lnTo>
                  <a:pt x="0" y="2424684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708647" y="3838955"/>
            <a:ext cx="5003800" cy="2571115"/>
          </a:xfrm>
          <a:custGeom>
            <a:avLst/>
            <a:gdLst/>
            <a:ahLst/>
            <a:cxnLst/>
            <a:rect l="l" t="t" r="r" b="b"/>
            <a:pathLst>
              <a:path w="5003800" h="2571115">
                <a:moveTo>
                  <a:pt x="0" y="2570988"/>
                </a:moveTo>
                <a:lnTo>
                  <a:pt x="5003292" y="2570988"/>
                </a:lnTo>
                <a:lnTo>
                  <a:pt x="5003292" y="0"/>
                </a:lnTo>
                <a:lnTo>
                  <a:pt x="0" y="0"/>
                </a:lnTo>
                <a:lnTo>
                  <a:pt x="0" y="2570988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80059" y="1196339"/>
            <a:ext cx="5834380" cy="5213985"/>
          </a:xfrm>
          <a:custGeom>
            <a:avLst/>
            <a:gdLst/>
            <a:ahLst/>
            <a:cxnLst/>
            <a:rect l="l" t="t" r="r" b="b"/>
            <a:pathLst>
              <a:path w="5834380" h="5213985">
                <a:moveTo>
                  <a:pt x="0" y="5213604"/>
                </a:moveTo>
                <a:lnTo>
                  <a:pt x="5833872" y="5213604"/>
                </a:lnTo>
                <a:lnTo>
                  <a:pt x="5833872" y="0"/>
                </a:lnTo>
                <a:lnTo>
                  <a:pt x="0" y="0"/>
                </a:lnTo>
                <a:lnTo>
                  <a:pt x="0" y="5213604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33450" y="1281395"/>
            <a:ext cx="5327650" cy="38036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Rozkład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geograficzny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miejsc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wydobycia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lub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zasobów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surowców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kluczowych</a:t>
            </a:r>
            <a:r>
              <a:rPr dirty="0" sz="11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1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transformacji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energetycznej,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wykazuje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dużą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koncentrację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1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regionach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wrażliwych</a:t>
            </a:r>
            <a:r>
              <a:rPr dirty="0" sz="11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klimatycznie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82650" y="1720723"/>
            <a:ext cx="5487670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35585" marR="69215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235585" algn="l"/>
              </a:tabLst>
            </a:pPr>
            <a:r>
              <a:rPr dirty="0" sz="1000" b="1">
                <a:latin typeface="Calibri"/>
                <a:cs typeface="Calibri"/>
              </a:rPr>
              <a:t>Ponad</a:t>
            </a:r>
            <a:r>
              <a:rPr dirty="0" sz="1000" spc="3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1/3</a:t>
            </a:r>
            <a:r>
              <a:rPr dirty="0" sz="1000" spc="3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globalnego</a:t>
            </a:r>
            <a:r>
              <a:rPr dirty="0" sz="1000" spc="3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wydobycia</a:t>
            </a:r>
            <a:r>
              <a:rPr dirty="0" sz="1000" spc="3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miedzi</a:t>
            </a:r>
            <a:r>
              <a:rPr dirty="0" sz="1000" spc="3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przypada</a:t>
            </a:r>
            <a:r>
              <a:rPr dirty="0" sz="1000" spc="3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3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Chile</a:t>
            </a:r>
            <a:r>
              <a:rPr dirty="0" sz="1000" spc="3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</a:t>
            </a:r>
            <a:r>
              <a:rPr dirty="0" sz="1000" spc="3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Peru,</a:t>
            </a:r>
            <a:r>
              <a:rPr dirty="0" sz="1000" spc="3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3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których</a:t>
            </a:r>
            <a:r>
              <a:rPr dirty="0" sz="1000" spc="35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występuje </a:t>
            </a:r>
            <a:r>
              <a:rPr dirty="0" sz="1000" b="1">
                <a:latin typeface="Calibri"/>
                <a:cs typeface="Calibri"/>
              </a:rPr>
              <a:t>chroniczny</a:t>
            </a:r>
            <a:r>
              <a:rPr dirty="0" sz="1000" spc="1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niedobór</a:t>
            </a:r>
            <a:r>
              <a:rPr dirty="0" sz="1000" spc="1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wody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pogłębiony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zmiany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klimatu.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Wydobycie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rudy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obróbka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jest </a:t>
            </a:r>
            <a:r>
              <a:rPr dirty="0" sz="1000">
                <a:latin typeface="Calibri"/>
                <a:cs typeface="Calibri"/>
              </a:rPr>
              <a:t>procesem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wymagającym znaczącej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ilości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szczególnie przy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obniżonej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jakości rudy.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Produkcja </a:t>
            </a:r>
            <a:r>
              <a:rPr dirty="0" sz="1000" spc="-50">
                <a:latin typeface="Calibri"/>
                <a:cs typeface="Calibri"/>
              </a:rPr>
              <a:t>1</a:t>
            </a:r>
            <a:r>
              <a:rPr dirty="0" sz="1000">
                <a:latin typeface="Calibri"/>
                <a:cs typeface="Calibri"/>
              </a:rPr>
              <a:t> tony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metalu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wymaga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90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</a:t>
            </a:r>
            <a:r>
              <a:rPr dirty="0" baseline="25641" sz="975">
                <a:latin typeface="Calibri"/>
                <a:cs typeface="Calibri"/>
              </a:rPr>
              <a:t>3</a:t>
            </a:r>
            <a:r>
              <a:rPr dirty="0" baseline="25641" sz="975" spc="1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Polsce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osobę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lata.</a:t>
            </a:r>
            <a:endParaRPr sz="1000">
              <a:latin typeface="Calibri"/>
              <a:cs typeface="Calibri"/>
            </a:endParaRPr>
          </a:p>
          <a:p>
            <a:pPr algn="just" marL="235585" marR="68580" indent="-172720">
              <a:lnSpc>
                <a:spcPct val="100000"/>
              </a:lnSpc>
              <a:spcBef>
                <a:spcPts val="600"/>
              </a:spcBef>
              <a:buClr>
                <a:srgbClr val="538235"/>
              </a:buClr>
              <a:buFont typeface="Wingdings"/>
              <a:buChar char=""/>
              <a:tabLst>
                <a:tab pos="235585" algn="l"/>
              </a:tabLst>
            </a:pP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43%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aktywnych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projektów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wydobycia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litu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</a:t>
            </a:r>
            <a:r>
              <a:rPr dirty="0" baseline="25641" sz="975">
                <a:latin typeface="Calibri"/>
                <a:cs typeface="Calibri"/>
              </a:rPr>
              <a:t>1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zlokalizowane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terenach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zag- </a:t>
            </a:r>
            <a:r>
              <a:rPr dirty="0" sz="1000">
                <a:latin typeface="Calibri"/>
                <a:cs typeface="Calibri"/>
              </a:rPr>
              <a:t>rożonych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niedoborem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wody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2030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Największe</a:t>
            </a:r>
            <a:r>
              <a:rPr dirty="0" sz="1000" spc="1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zasoby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litu</a:t>
            </a:r>
            <a:r>
              <a:rPr dirty="0" sz="1000" spc="1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(52%)</a:t>
            </a:r>
            <a:r>
              <a:rPr dirty="0" sz="1000" spc="1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zgromadzone</a:t>
            </a:r>
            <a:r>
              <a:rPr dirty="0" sz="1000" spc="1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są</a:t>
            </a:r>
            <a:r>
              <a:rPr dirty="0" sz="1000" spc="1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jednym</a:t>
            </a:r>
            <a:r>
              <a:rPr dirty="0" sz="1000" spc="5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najbardziej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suchych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regionów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świecie tj.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pograniczu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Boliwii,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Argentyny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Chile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1</a:t>
            </a:r>
            <a:r>
              <a:rPr dirty="0" sz="1000">
                <a:latin typeface="Calibri"/>
                <a:cs typeface="Calibri"/>
              </a:rPr>
              <a:t> tony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litu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poprzez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odparowanie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solanki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rozpuszczonym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minerałem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wymaga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2000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</a:t>
            </a:r>
            <a:r>
              <a:rPr dirty="0" baseline="25641" sz="975">
                <a:latin typeface="Calibri"/>
                <a:cs typeface="Calibri"/>
              </a:rPr>
              <a:t>3</a:t>
            </a:r>
            <a:r>
              <a:rPr dirty="0" baseline="25641" sz="975" spc="82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wody.</a:t>
            </a:r>
            <a:endParaRPr sz="1000">
              <a:latin typeface="Calibri"/>
              <a:cs typeface="Calibri"/>
            </a:endParaRPr>
          </a:p>
          <a:p>
            <a:pPr algn="just" marL="235585" marR="68580" indent="-172720">
              <a:lnSpc>
                <a:spcPct val="100000"/>
              </a:lnSpc>
              <a:spcBef>
                <a:spcPts val="600"/>
              </a:spcBef>
              <a:buClr>
                <a:srgbClr val="538235"/>
              </a:buClr>
              <a:buFont typeface="Wingdings"/>
              <a:buChar char=""/>
              <a:tabLst>
                <a:tab pos="235585" algn="l"/>
              </a:tabLst>
            </a:pPr>
            <a:r>
              <a:rPr dirty="0" sz="1000" b="1">
                <a:latin typeface="Calibri"/>
                <a:cs typeface="Calibri"/>
              </a:rPr>
              <a:t>Indonezja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odpowiada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za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niemal</a:t>
            </a:r>
            <a:r>
              <a:rPr dirty="0" sz="1000" spc="1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połowę</a:t>
            </a:r>
            <a:r>
              <a:rPr dirty="0" sz="1000" spc="1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globalnego</a:t>
            </a:r>
            <a:r>
              <a:rPr dirty="0" sz="1000" spc="1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wydobycia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niklu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(48%</a:t>
            </a:r>
            <a:r>
              <a:rPr dirty="0" sz="1000" spc="1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2022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r.),</a:t>
            </a:r>
            <a:r>
              <a:rPr dirty="0" sz="1000" spc="11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prawie </a:t>
            </a:r>
            <a:r>
              <a:rPr dirty="0" sz="1000">
                <a:latin typeface="Calibri"/>
                <a:cs typeface="Calibri"/>
              </a:rPr>
              <a:t>90%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planowanych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2023-</a:t>
            </a:r>
            <a:r>
              <a:rPr dirty="0" sz="1000">
                <a:latin typeface="Calibri"/>
                <a:cs typeface="Calibri"/>
              </a:rPr>
              <a:t>30,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projektów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inwestycyjnych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rafinacji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metalu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zlokalizowane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jest </a:t>
            </a:r>
            <a:r>
              <a:rPr dirty="0" sz="1000">
                <a:latin typeface="Calibri"/>
                <a:cs typeface="Calibri"/>
              </a:rPr>
              <a:t>właśnie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kraju</a:t>
            </a:r>
            <a:r>
              <a:rPr dirty="0" baseline="25641" sz="975">
                <a:latin typeface="Calibri"/>
                <a:cs typeface="Calibri"/>
              </a:rPr>
              <a:t>2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Wydobycie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rudy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kopalniach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odkrywkowych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wymaga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deforestacji,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cza- </a:t>
            </a:r>
            <a:r>
              <a:rPr dirty="0" sz="1000">
                <a:latin typeface="Calibri"/>
                <a:cs typeface="Calibri"/>
              </a:rPr>
              <a:t>sie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częstszych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powodzi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(21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2022r.)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powoduje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lawiny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błotne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zatruwa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rzeki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osadami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kopalni.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Produkcja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tony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niklu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Indonezji to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emisja ok.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58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baseline="-21367" sz="975">
                <a:latin typeface="Calibri"/>
                <a:cs typeface="Calibri"/>
              </a:rPr>
              <a:t>2</a:t>
            </a:r>
            <a:r>
              <a:rPr dirty="0" sz="1000">
                <a:latin typeface="Calibri"/>
                <a:cs typeface="Calibri"/>
              </a:rPr>
              <a:t>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(vs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48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baseline="-21367" sz="975">
                <a:latin typeface="Calibri"/>
                <a:cs typeface="Calibri"/>
              </a:rPr>
              <a:t>2</a:t>
            </a:r>
            <a:r>
              <a:rPr dirty="0" sz="1000">
                <a:latin typeface="Calibri"/>
                <a:cs typeface="Calibri"/>
              </a:rPr>
              <a:t>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średnia</a:t>
            </a:r>
            <a:r>
              <a:rPr dirty="0" sz="1000" spc="-10">
                <a:latin typeface="Calibri"/>
                <a:cs typeface="Calibri"/>
              </a:rPr>
              <a:t> globalna)</a:t>
            </a:r>
            <a:r>
              <a:rPr dirty="0" baseline="25641" sz="975" spc="-15">
                <a:latin typeface="Calibri"/>
                <a:cs typeface="Calibri"/>
              </a:rPr>
              <a:t>3</a:t>
            </a:r>
            <a:r>
              <a:rPr dirty="0" sz="1000" spc="-1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3450" y="3921595"/>
            <a:ext cx="5372735" cy="38354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Produkcja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żywności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jest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bardziej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zdywersyfikowana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geograficznie,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choć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i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tu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widzimy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znaczną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koncentrację,</a:t>
            </a:r>
            <a:r>
              <a:rPr dirty="0" sz="1100" spc="-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kluczowi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producenci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mierzą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się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coraz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częstszymi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klęskami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żywiołowymi.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3450" y="4363973"/>
            <a:ext cx="5373370" cy="1930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strukturze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światowej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produkcji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surowców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rolnych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ważną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rolę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odgrywa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kilka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państw,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które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de-</a:t>
            </a:r>
            <a:r>
              <a:rPr dirty="0" sz="1000" b="1">
                <a:latin typeface="Calibri"/>
                <a:cs typeface="Calibri"/>
              </a:rPr>
              <a:t> cydują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praktyce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potencjale</a:t>
            </a:r>
            <a:r>
              <a:rPr dirty="0" sz="1000" spc="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całego</a:t>
            </a:r>
            <a:r>
              <a:rPr dirty="0" sz="1000" spc="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globu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Ameryce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Północnej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Zjednoczone.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Ana- </a:t>
            </a:r>
            <a:r>
              <a:rPr dirty="0" sz="1000">
                <a:latin typeface="Calibri"/>
                <a:cs typeface="Calibri"/>
              </a:rPr>
              <a:t>logiczną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rolę 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Ameryce Południowej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Brazylia, 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Europejskiej.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rolę </a:t>
            </a:r>
            <a:r>
              <a:rPr dirty="0" sz="1000">
                <a:latin typeface="Calibri"/>
                <a:cs typeface="Calibri"/>
              </a:rPr>
              <a:t>wzmacnia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duzi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producenci,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eksporterzy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żywności.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konty- </a:t>
            </a:r>
            <a:r>
              <a:rPr dirty="0" sz="1000">
                <a:latin typeface="Calibri"/>
                <a:cs typeface="Calibri"/>
              </a:rPr>
              <a:t>nencie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azjatyckim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wskazać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Chiny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(2.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wymieniony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jednocześnie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jednym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naj- </a:t>
            </a:r>
            <a:r>
              <a:rPr dirty="0" sz="1000">
                <a:latin typeface="Calibri"/>
                <a:cs typeface="Calibri"/>
              </a:rPr>
              <a:t>większych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importerów).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Łączny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udział</a:t>
            </a:r>
            <a:r>
              <a:rPr dirty="0" sz="1000" spc="10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4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największych</a:t>
            </a:r>
            <a:r>
              <a:rPr dirty="0" sz="1000" spc="1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graczy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globalnej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produkcji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2022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roku </a:t>
            </a:r>
            <a:r>
              <a:rPr dirty="0" sz="1000" b="1">
                <a:latin typeface="Calibri"/>
                <a:cs typeface="Calibri"/>
              </a:rPr>
              <a:t>wynosił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od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56%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przypadku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zbóż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70%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sektorze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produkcji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mięsa</a:t>
            </a:r>
            <a:r>
              <a:rPr dirty="0" sz="1000" spc="-1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algn="just" marL="184785" marR="5715" indent="-172720">
              <a:lnSpc>
                <a:spcPct val="100000"/>
              </a:lnSpc>
              <a:spcBef>
                <a:spcPts val="600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Produkcja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rolnicza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większym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stopniu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podlega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negatywnym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wpływom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klimatycznych.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latach</a:t>
            </a:r>
            <a:r>
              <a:rPr dirty="0" sz="1000" spc="12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2013-</a:t>
            </a:r>
            <a:r>
              <a:rPr dirty="0" sz="1000" b="1">
                <a:latin typeface="Calibri"/>
                <a:cs typeface="Calibri"/>
              </a:rPr>
              <a:t>22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1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świecie</a:t>
            </a:r>
            <a:r>
              <a:rPr dirty="0" sz="1000" spc="1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zarejestrowano</a:t>
            </a:r>
            <a:r>
              <a:rPr dirty="0" sz="1000" spc="1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ok.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3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tys.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ekstremalnych</a:t>
            </a:r>
            <a:r>
              <a:rPr dirty="0" sz="1000" spc="1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zjawisk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pogodowych,</a:t>
            </a:r>
            <a:r>
              <a:rPr dirty="0" sz="1000" spc="120" b="1">
                <a:latin typeface="Calibri"/>
                <a:cs typeface="Calibri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co</a:t>
            </a:r>
            <a:r>
              <a:rPr dirty="0" sz="1000" b="1">
                <a:latin typeface="Calibri"/>
                <a:cs typeface="Calibri"/>
              </a:rPr>
              <a:t> oznacza</a:t>
            </a:r>
            <a:r>
              <a:rPr dirty="0" sz="1000" spc="2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wzrost</a:t>
            </a:r>
            <a:r>
              <a:rPr dirty="0" sz="1000" spc="30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</a:t>
            </a:r>
            <a:r>
              <a:rPr dirty="0" sz="1000" spc="30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5%</a:t>
            </a:r>
            <a:r>
              <a:rPr dirty="0" sz="1000" spc="3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2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porównaniu</a:t>
            </a:r>
            <a:r>
              <a:rPr dirty="0" sz="1000" spc="3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</a:t>
            </a:r>
            <a:r>
              <a:rPr dirty="0" sz="1000" spc="30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dekadą</a:t>
            </a:r>
            <a:r>
              <a:rPr dirty="0" sz="1000" spc="29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1993-</a:t>
            </a:r>
            <a:r>
              <a:rPr dirty="0" sz="1000" b="1">
                <a:latin typeface="Calibri"/>
                <a:cs typeface="Calibri"/>
              </a:rPr>
              <a:t>2002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Problemy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omijają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państw </a:t>
            </a:r>
            <a:r>
              <a:rPr dirty="0" sz="1000">
                <a:latin typeface="Calibri"/>
                <a:cs typeface="Calibri"/>
              </a:rPr>
              <a:t>kluczowych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globalnej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podaży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żywności.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analizowanych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okresach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klęsk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żywiołowych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zwiększyła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5%,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Brazylii,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Chinach,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Indiach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dynamiki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były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dwucyfrowe.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862191" y="1329309"/>
            <a:ext cx="40176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Rozkład</a:t>
            </a:r>
            <a:r>
              <a:rPr dirty="0" sz="1000" spc="-3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geograficzny</a:t>
            </a:r>
            <a:r>
              <a:rPr dirty="0" sz="1000" spc="-2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miejsc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wydobycia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lub</a:t>
            </a:r>
            <a:r>
              <a:rPr dirty="0" sz="1000" spc="-2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zasobów</a:t>
            </a:r>
            <a:r>
              <a:rPr dirty="0" sz="1000" spc="-2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surowców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 kluczowych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dla</a:t>
            </a:r>
            <a:r>
              <a:rPr dirty="0" sz="1000" spc="-3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procesu</a:t>
            </a:r>
            <a:r>
              <a:rPr dirty="0" sz="1000" spc="-2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transformacji</a:t>
            </a:r>
            <a:r>
              <a:rPr dirty="0" sz="1000" spc="-3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energetycznej</a:t>
            </a:r>
            <a:r>
              <a:rPr dirty="0" baseline="25641" sz="975" spc="-15" b="1" i="1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endParaRPr baseline="25641" sz="975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871716" y="1696211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887591" y="3955796"/>
            <a:ext cx="37388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Rozkład</a:t>
            </a:r>
            <a:r>
              <a:rPr dirty="0" sz="1000" spc="-3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geograficzny</a:t>
            </a:r>
            <a:r>
              <a:rPr dirty="0" sz="1000" spc="-2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światowej</a:t>
            </a:r>
            <a:r>
              <a:rPr dirty="0" sz="1000" spc="-1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produkcji</a:t>
            </a:r>
            <a:r>
              <a:rPr dirty="0" sz="1000" spc="-3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głównych</a:t>
            </a:r>
            <a:r>
              <a:rPr dirty="0" sz="1000" spc="-2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surowców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 rolnych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868541" y="4175633"/>
            <a:ext cx="4650740" cy="1490980"/>
            <a:chOff x="6868541" y="4175633"/>
            <a:chExt cx="4650740" cy="1490980"/>
          </a:xfrm>
        </p:grpSpPr>
        <p:sp>
          <p:nvSpPr>
            <p:cNvPr id="22" name="object 22" descr=""/>
            <p:cNvSpPr/>
            <p:nvPr/>
          </p:nvSpPr>
          <p:spPr>
            <a:xfrm>
              <a:off x="6871716" y="4178808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258935" y="4595876"/>
              <a:ext cx="530860" cy="553085"/>
            </a:xfrm>
            <a:custGeom>
              <a:avLst/>
              <a:gdLst/>
              <a:ahLst/>
              <a:cxnLst/>
              <a:rect l="l" t="t" r="r" b="b"/>
              <a:pathLst>
                <a:path w="530859" h="553085">
                  <a:moveTo>
                    <a:pt x="0" y="0"/>
                  </a:moveTo>
                  <a:lnTo>
                    <a:pt x="0" y="530606"/>
                  </a:lnTo>
                  <a:lnTo>
                    <a:pt x="530098" y="552957"/>
                  </a:lnTo>
                  <a:lnTo>
                    <a:pt x="530479" y="545465"/>
                  </a:lnTo>
                  <a:lnTo>
                    <a:pt x="530606" y="530606"/>
                  </a:lnTo>
                  <a:lnTo>
                    <a:pt x="528437" y="482318"/>
                  </a:lnTo>
                  <a:lnTo>
                    <a:pt x="522055" y="435243"/>
                  </a:lnTo>
                  <a:lnTo>
                    <a:pt x="511648" y="389569"/>
                  </a:lnTo>
                  <a:lnTo>
                    <a:pt x="497403" y="345483"/>
                  </a:lnTo>
                  <a:lnTo>
                    <a:pt x="479508" y="303172"/>
                  </a:lnTo>
                  <a:lnTo>
                    <a:pt x="458150" y="262824"/>
                  </a:lnTo>
                  <a:lnTo>
                    <a:pt x="433516" y="224626"/>
                  </a:lnTo>
                  <a:lnTo>
                    <a:pt x="405795" y="188766"/>
                  </a:lnTo>
                  <a:lnTo>
                    <a:pt x="375173" y="155432"/>
                  </a:lnTo>
                  <a:lnTo>
                    <a:pt x="341839" y="124810"/>
                  </a:lnTo>
                  <a:lnTo>
                    <a:pt x="305979" y="97089"/>
                  </a:lnTo>
                  <a:lnTo>
                    <a:pt x="267781" y="72455"/>
                  </a:lnTo>
                  <a:lnTo>
                    <a:pt x="227433" y="51097"/>
                  </a:lnTo>
                  <a:lnTo>
                    <a:pt x="185122" y="33202"/>
                  </a:lnTo>
                  <a:lnTo>
                    <a:pt x="141036" y="18957"/>
                  </a:lnTo>
                  <a:lnTo>
                    <a:pt x="95362" y="8550"/>
                  </a:lnTo>
                  <a:lnTo>
                    <a:pt x="48287" y="2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258935" y="5126482"/>
              <a:ext cx="530225" cy="507365"/>
            </a:xfrm>
            <a:custGeom>
              <a:avLst/>
              <a:gdLst/>
              <a:ahLst/>
              <a:cxnLst/>
              <a:rect l="l" t="t" r="r" b="b"/>
              <a:pathLst>
                <a:path w="530225" h="507364">
                  <a:moveTo>
                    <a:pt x="0" y="0"/>
                  </a:moveTo>
                  <a:lnTo>
                    <a:pt x="156591" y="506958"/>
                  </a:lnTo>
                  <a:lnTo>
                    <a:pt x="201535" y="490837"/>
                  </a:lnTo>
                  <a:lnTo>
                    <a:pt x="244328" y="471018"/>
                  </a:lnTo>
                  <a:lnTo>
                    <a:pt x="284804" y="447713"/>
                  </a:lnTo>
                  <a:lnTo>
                    <a:pt x="322801" y="421137"/>
                  </a:lnTo>
                  <a:lnTo>
                    <a:pt x="358151" y="391502"/>
                  </a:lnTo>
                  <a:lnTo>
                    <a:pt x="390692" y="359022"/>
                  </a:lnTo>
                  <a:lnTo>
                    <a:pt x="420258" y="323910"/>
                  </a:lnTo>
                  <a:lnTo>
                    <a:pt x="446685" y="286379"/>
                  </a:lnTo>
                  <a:lnTo>
                    <a:pt x="469808" y="246643"/>
                  </a:lnTo>
                  <a:lnTo>
                    <a:pt x="489462" y="204915"/>
                  </a:lnTo>
                  <a:lnTo>
                    <a:pt x="505483" y="161409"/>
                  </a:lnTo>
                  <a:lnTo>
                    <a:pt x="517705" y="116337"/>
                  </a:lnTo>
                  <a:lnTo>
                    <a:pt x="525965" y="69914"/>
                  </a:lnTo>
                  <a:lnTo>
                    <a:pt x="530098" y="22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8235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58935" y="5126482"/>
              <a:ext cx="530225" cy="507365"/>
            </a:xfrm>
            <a:custGeom>
              <a:avLst/>
              <a:gdLst/>
              <a:ahLst/>
              <a:cxnLst/>
              <a:rect l="l" t="t" r="r" b="b"/>
              <a:pathLst>
                <a:path w="530225" h="507364">
                  <a:moveTo>
                    <a:pt x="530098" y="22352"/>
                  </a:moveTo>
                  <a:lnTo>
                    <a:pt x="525965" y="69914"/>
                  </a:lnTo>
                  <a:lnTo>
                    <a:pt x="517705" y="116337"/>
                  </a:lnTo>
                  <a:lnTo>
                    <a:pt x="505483" y="161409"/>
                  </a:lnTo>
                  <a:lnTo>
                    <a:pt x="489462" y="204915"/>
                  </a:lnTo>
                  <a:lnTo>
                    <a:pt x="469808" y="246643"/>
                  </a:lnTo>
                  <a:lnTo>
                    <a:pt x="446685" y="286379"/>
                  </a:lnTo>
                  <a:lnTo>
                    <a:pt x="420258" y="323910"/>
                  </a:lnTo>
                  <a:lnTo>
                    <a:pt x="390692" y="359022"/>
                  </a:lnTo>
                  <a:lnTo>
                    <a:pt x="358151" y="391502"/>
                  </a:lnTo>
                  <a:lnTo>
                    <a:pt x="322801" y="421137"/>
                  </a:lnTo>
                  <a:lnTo>
                    <a:pt x="284804" y="447713"/>
                  </a:lnTo>
                  <a:lnTo>
                    <a:pt x="244328" y="471018"/>
                  </a:lnTo>
                  <a:lnTo>
                    <a:pt x="201535" y="490837"/>
                  </a:lnTo>
                  <a:lnTo>
                    <a:pt x="156591" y="506958"/>
                  </a:lnTo>
                  <a:lnTo>
                    <a:pt x="0" y="0"/>
                  </a:lnTo>
                  <a:lnTo>
                    <a:pt x="530098" y="2235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069070" y="5126482"/>
              <a:ext cx="346710" cy="530860"/>
            </a:xfrm>
            <a:custGeom>
              <a:avLst/>
              <a:gdLst/>
              <a:ahLst/>
              <a:cxnLst/>
              <a:rect l="l" t="t" r="r" b="b"/>
              <a:pathLst>
                <a:path w="346709" h="530860">
                  <a:moveTo>
                    <a:pt x="189864" y="0"/>
                  </a:moveTo>
                  <a:lnTo>
                    <a:pt x="0" y="495465"/>
                  </a:lnTo>
                  <a:lnTo>
                    <a:pt x="48182" y="511321"/>
                  </a:lnTo>
                  <a:lnTo>
                    <a:pt x="97365" y="522458"/>
                  </a:lnTo>
                  <a:lnTo>
                    <a:pt x="147210" y="528865"/>
                  </a:lnTo>
                  <a:lnTo>
                    <a:pt x="197379" y="530530"/>
                  </a:lnTo>
                  <a:lnTo>
                    <a:pt x="247535" y="527442"/>
                  </a:lnTo>
                  <a:lnTo>
                    <a:pt x="297339" y="519588"/>
                  </a:lnTo>
                  <a:lnTo>
                    <a:pt x="346455" y="506958"/>
                  </a:lnTo>
                  <a:lnTo>
                    <a:pt x="189864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069070" y="5126482"/>
              <a:ext cx="346710" cy="530860"/>
            </a:xfrm>
            <a:custGeom>
              <a:avLst/>
              <a:gdLst/>
              <a:ahLst/>
              <a:cxnLst/>
              <a:rect l="l" t="t" r="r" b="b"/>
              <a:pathLst>
                <a:path w="346709" h="530860">
                  <a:moveTo>
                    <a:pt x="346455" y="506958"/>
                  </a:moveTo>
                  <a:lnTo>
                    <a:pt x="297339" y="519588"/>
                  </a:lnTo>
                  <a:lnTo>
                    <a:pt x="247535" y="527442"/>
                  </a:lnTo>
                  <a:lnTo>
                    <a:pt x="197379" y="530530"/>
                  </a:lnTo>
                  <a:lnTo>
                    <a:pt x="147210" y="528865"/>
                  </a:lnTo>
                  <a:lnTo>
                    <a:pt x="97365" y="522458"/>
                  </a:lnTo>
                  <a:lnTo>
                    <a:pt x="48182" y="511321"/>
                  </a:lnTo>
                  <a:lnTo>
                    <a:pt x="0" y="495465"/>
                  </a:lnTo>
                  <a:lnTo>
                    <a:pt x="189864" y="0"/>
                  </a:lnTo>
                  <a:lnTo>
                    <a:pt x="346455" y="50695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885555" y="5126482"/>
              <a:ext cx="373380" cy="495934"/>
            </a:xfrm>
            <a:custGeom>
              <a:avLst/>
              <a:gdLst/>
              <a:ahLst/>
              <a:cxnLst/>
              <a:rect l="l" t="t" r="r" b="b"/>
              <a:pathLst>
                <a:path w="373379" h="495935">
                  <a:moveTo>
                    <a:pt x="373379" y="0"/>
                  </a:moveTo>
                  <a:lnTo>
                    <a:pt x="0" y="377063"/>
                  </a:lnTo>
                  <a:lnTo>
                    <a:pt x="41086" y="413665"/>
                  </a:lnTo>
                  <a:lnTo>
                    <a:pt x="85613" y="445770"/>
                  </a:lnTo>
                  <a:lnTo>
                    <a:pt x="133213" y="473121"/>
                  </a:lnTo>
                  <a:lnTo>
                    <a:pt x="183515" y="495465"/>
                  </a:lnTo>
                  <a:lnTo>
                    <a:pt x="373379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885555" y="5126482"/>
              <a:ext cx="373380" cy="495934"/>
            </a:xfrm>
            <a:custGeom>
              <a:avLst/>
              <a:gdLst/>
              <a:ahLst/>
              <a:cxnLst/>
              <a:rect l="l" t="t" r="r" b="b"/>
              <a:pathLst>
                <a:path w="373379" h="495935">
                  <a:moveTo>
                    <a:pt x="183515" y="495465"/>
                  </a:moveTo>
                  <a:lnTo>
                    <a:pt x="133213" y="473121"/>
                  </a:lnTo>
                  <a:lnTo>
                    <a:pt x="85613" y="445770"/>
                  </a:lnTo>
                  <a:lnTo>
                    <a:pt x="41086" y="413665"/>
                  </a:lnTo>
                  <a:lnTo>
                    <a:pt x="0" y="377063"/>
                  </a:lnTo>
                  <a:lnTo>
                    <a:pt x="373379" y="0"/>
                  </a:lnTo>
                  <a:lnTo>
                    <a:pt x="183515" y="495465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728376" y="4595876"/>
              <a:ext cx="530860" cy="908050"/>
            </a:xfrm>
            <a:custGeom>
              <a:avLst/>
              <a:gdLst/>
              <a:ahLst/>
              <a:cxnLst/>
              <a:rect l="l" t="t" r="r" b="b"/>
              <a:pathLst>
                <a:path w="530859" h="908050">
                  <a:moveTo>
                    <a:pt x="530558" y="0"/>
                  </a:moveTo>
                  <a:lnTo>
                    <a:pt x="477789" y="2630"/>
                  </a:lnTo>
                  <a:lnTo>
                    <a:pt x="425924" y="10421"/>
                  </a:lnTo>
                  <a:lnTo>
                    <a:pt x="375317" y="23226"/>
                  </a:lnTo>
                  <a:lnTo>
                    <a:pt x="326326" y="40893"/>
                  </a:lnTo>
                  <a:lnTo>
                    <a:pt x="279305" y="63276"/>
                  </a:lnTo>
                  <a:lnTo>
                    <a:pt x="234610" y="90225"/>
                  </a:lnTo>
                  <a:lnTo>
                    <a:pt x="192597" y="121591"/>
                  </a:lnTo>
                  <a:lnTo>
                    <a:pt x="153622" y="157225"/>
                  </a:lnTo>
                  <a:lnTo>
                    <a:pt x="121172" y="193077"/>
                  </a:lnTo>
                  <a:lnTo>
                    <a:pt x="92571" y="231026"/>
                  </a:lnTo>
                  <a:lnTo>
                    <a:pt x="67816" y="270811"/>
                  </a:lnTo>
                  <a:lnTo>
                    <a:pt x="46908" y="312164"/>
                  </a:lnTo>
                  <a:lnTo>
                    <a:pt x="29843" y="354822"/>
                  </a:lnTo>
                  <a:lnTo>
                    <a:pt x="16622" y="398521"/>
                  </a:lnTo>
                  <a:lnTo>
                    <a:pt x="7242" y="442994"/>
                  </a:lnTo>
                  <a:lnTo>
                    <a:pt x="1701" y="487979"/>
                  </a:lnTo>
                  <a:lnTo>
                    <a:pt x="0" y="533209"/>
                  </a:lnTo>
                  <a:lnTo>
                    <a:pt x="2135" y="578420"/>
                  </a:lnTo>
                  <a:lnTo>
                    <a:pt x="8106" y="623348"/>
                  </a:lnTo>
                  <a:lnTo>
                    <a:pt x="17911" y="667728"/>
                  </a:lnTo>
                  <a:lnTo>
                    <a:pt x="31548" y="711295"/>
                  </a:lnTo>
                  <a:lnTo>
                    <a:pt x="49017" y="753784"/>
                  </a:lnTo>
                  <a:lnTo>
                    <a:pt x="70316" y="794930"/>
                  </a:lnTo>
                  <a:lnTo>
                    <a:pt x="95444" y="834470"/>
                  </a:lnTo>
                  <a:lnTo>
                    <a:pt x="124398" y="872137"/>
                  </a:lnTo>
                  <a:lnTo>
                    <a:pt x="157178" y="907669"/>
                  </a:lnTo>
                  <a:lnTo>
                    <a:pt x="530558" y="530606"/>
                  </a:lnTo>
                  <a:lnTo>
                    <a:pt x="530558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728376" y="4595876"/>
              <a:ext cx="530860" cy="908050"/>
            </a:xfrm>
            <a:custGeom>
              <a:avLst/>
              <a:gdLst/>
              <a:ahLst/>
              <a:cxnLst/>
              <a:rect l="l" t="t" r="r" b="b"/>
              <a:pathLst>
                <a:path w="530859" h="908050">
                  <a:moveTo>
                    <a:pt x="157178" y="907669"/>
                  </a:moveTo>
                  <a:lnTo>
                    <a:pt x="124398" y="872137"/>
                  </a:lnTo>
                  <a:lnTo>
                    <a:pt x="95444" y="834470"/>
                  </a:lnTo>
                  <a:lnTo>
                    <a:pt x="70316" y="794930"/>
                  </a:lnTo>
                  <a:lnTo>
                    <a:pt x="49017" y="753784"/>
                  </a:lnTo>
                  <a:lnTo>
                    <a:pt x="31548" y="711295"/>
                  </a:lnTo>
                  <a:lnTo>
                    <a:pt x="17911" y="667728"/>
                  </a:lnTo>
                  <a:lnTo>
                    <a:pt x="8106" y="623348"/>
                  </a:lnTo>
                  <a:lnTo>
                    <a:pt x="2135" y="578420"/>
                  </a:lnTo>
                  <a:lnTo>
                    <a:pt x="0" y="533209"/>
                  </a:lnTo>
                  <a:lnTo>
                    <a:pt x="1701" y="487979"/>
                  </a:lnTo>
                  <a:lnTo>
                    <a:pt x="7242" y="442994"/>
                  </a:lnTo>
                  <a:lnTo>
                    <a:pt x="16622" y="398521"/>
                  </a:lnTo>
                  <a:lnTo>
                    <a:pt x="29843" y="354822"/>
                  </a:lnTo>
                  <a:lnTo>
                    <a:pt x="46908" y="312164"/>
                  </a:lnTo>
                  <a:lnTo>
                    <a:pt x="67816" y="270811"/>
                  </a:lnTo>
                  <a:lnTo>
                    <a:pt x="92571" y="231026"/>
                  </a:lnTo>
                  <a:lnTo>
                    <a:pt x="121172" y="193077"/>
                  </a:lnTo>
                  <a:lnTo>
                    <a:pt x="153622" y="157225"/>
                  </a:lnTo>
                  <a:lnTo>
                    <a:pt x="192597" y="121591"/>
                  </a:lnTo>
                  <a:lnTo>
                    <a:pt x="234610" y="90225"/>
                  </a:lnTo>
                  <a:lnTo>
                    <a:pt x="279305" y="63276"/>
                  </a:lnTo>
                  <a:lnTo>
                    <a:pt x="326326" y="40893"/>
                  </a:lnTo>
                  <a:lnTo>
                    <a:pt x="375317" y="23226"/>
                  </a:lnTo>
                  <a:lnTo>
                    <a:pt x="425924" y="10421"/>
                  </a:lnTo>
                  <a:lnTo>
                    <a:pt x="477789" y="2630"/>
                  </a:lnTo>
                  <a:lnTo>
                    <a:pt x="530558" y="0"/>
                  </a:lnTo>
                  <a:lnTo>
                    <a:pt x="530558" y="530606"/>
                  </a:lnTo>
                  <a:lnTo>
                    <a:pt x="157178" y="90766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7110856" y="1821306"/>
            <a:ext cx="393255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1733550" algn="l"/>
                <a:tab pos="3339465" algn="l"/>
              </a:tabLst>
            </a:pPr>
            <a:r>
              <a:rPr dirty="0" baseline="2777" sz="1500" spc="-15" i="1">
                <a:latin typeface="Calibri"/>
                <a:cs typeface="Calibri"/>
              </a:rPr>
              <a:t>Wydobycie</a:t>
            </a:r>
            <a:r>
              <a:rPr dirty="0" baseline="2777" sz="1500" spc="44" i="1">
                <a:latin typeface="Calibri"/>
                <a:cs typeface="Calibri"/>
              </a:rPr>
              <a:t> </a:t>
            </a:r>
            <a:r>
              <a:rPr dirty="0" baseline="2777" sz="1500" spc="-15" i="1">
                <a:latin typeface="Calibri"/>
                <a:cs typeface="Calibri"/>
              </a:rPr>
              <a:t>miedzi</a:t>
            </a:r>
            <a:r>
              <a:rPr dirty="0" baseline="2777" sz="1500" i="1">
                <a:latin typeface="Calibri"/>
                <a:cs typeface="Calibri"/>
              </a:rPr>
              <a:t>	</a:t>
            </a:r>
            <a:r>
              <a:rPr dirty="0" baseline="5555" sz="1500" spc="-15" i="1">
                <a:latin typeface="Calibri"/>
                <a:cs typeface="Calibri"/>
              </a:rPr>
              <a:t>Wydobycie</a:t>
            </a:r>
            <a:r>
              <a:rPr dirty="0" baseline="5555" sz="1500" spc="44" i="1">
                <a:latin typeface="Calibri"/>
                <a:cs typeface="Calibri"/>
              </a:rPr>
              <a:t> </a:t>
            </a:r>
            <a:r>
              <a:rPr dirty="0" baseline="5555" sz="1500" spc="-15" i="1">
                <a:latin typeface="Calibri"/>
                <a:cs typeface="Calibri"/>
              </a:rPr>
              <a:t>niklu</a:t>
            </a:r>
            <a:r>
              <a:rPr dirty="0" baseline="5555" sz="1500" i="1">
                <a:latin typeface="Calibri"/>
                <a:cs typeface="Calibri"/>
              </a:rPr>
              <a:t>	</a:t>
            </a:r>
            <a:r>
              <a:rPr dirty="0" sz="1000" i="1">
                <a:latin typeface="Calibri"/>
                <a:cs typeface="Calibri"/>
              </a:rPr>
              <a:t>Zasoby</a:t>
            </a:r>
            <a:r>
              <a:rPr dirty="0" sz="1000" spc="-45" i="1">
                <a:latin typeface="Calibri"/>
                <a:cs typeface="Calibri"/>
              </a:rPr>
              <a:t> </a:t>
            </a:r>
            <a:r>
              <a:rPr dirty="0" sz="1000" spc="-20" i="1">
                <a:latin typeface="Calibri"/>
                <a:cs typeface="Calibri"/>
              </a:rPr>
              <a:t>litu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7078329" y="2058542"/>
            <a:ext cx="1097915" cy="1099820"/>
            <a:chOff x="7078329" y="2058542"/>
            <a:chExt cx="1097915" cy="1099820"/>
          </a:xfrm>
        </p:grpSpPr>
        <p:sp>
          <p:nvSpPr>
            <p:cNvPr id="34" name="object 34" descr=""/>
            <p:cNvSpPr/>
            <p:nvPr/>
          </p:nvSpPr>
          <p:spPr>
            <a:xfrm>
              <a:off x="7628128" y="2068067"/>
              <a:ext cx="540385" cy="586740"/>
            </a:xfrm>
            <a:custGeom>
              <a:avLst/>
              <a:gdLst/>
              <a:ahLst/>
              <a:cxnLst/>
              <a:rect l="l" t="t" r="r" b="b"/>
              <a:pathLst>
                <a:path w="540384" h="586739">
                  <a:moveTo>
                    <a:pt x="0" y="0"/>
                  </a:moveTo>
                  <a:lnTo>
                    <a:pt x="0" y="540385"/>
                  </a:lnTo>
                  <a:lnTo>
                    <a:pt x="538352" y="586740"/>
                  </a:lnTo>
                  <a:lnTo>
                    <a:pt x="539259" y="575192"/>
                  </a:lnTo>
                  <a:lnTo>
                    <a:pt x="539892" y="563610"/>
                  </a:lnTo>
                  <a:lnTo>
                    <a:pt x="540385" y="540385"/>
                  </a:lnTo>
                  <a:lnTo>
                    <a:pt x="538176" y="491198"/>
                  </a:lnTo>
                  <a:lnTo>
                    <a:pt x="531678" y="443249"/>
                  </a:lnTo>
                  <a:lnTo>
                    <a:pt x="521082" y="396728"/>
                  </a:lnTo>
                  <a:lnTo>
                    <a:pt x="506577" y="351825"/>
                  </a:lnTo>
                  <a:lnTo>
                    <a:pt x="488355" y="308733"/>
                  </a:lnTo>
                  <a:lnTo>
                    <a:pt x="466607" y="267640"/>
                  </a:lnTo>
                  <a:lnTo>
                    <a:pt x="441523" y="228739"/>
                  </a:lnTo>
                  <a:lnTo>
                    <a:pt x="413294" y="192220"/>
                  </a:lnTo>
                  <a:lnTo>
                    <a:pt x="382111" y="158273"/>
                  </a:lnTo>
                  <a:lnTo>
                    <a:pt x="348164" y="127090"/>
                  </a:lnTo>
                  <a:lnTo>
                    <a:pt x="311645" y="98861"/>
                  </a:lnTo>
                  <a:lnTo>
                    <a:pt x="272744" y="73777"/>
                  </a:lnTo>
                  <a:lnTo>
                    <a:pt x="231651" y="52029"/>
                  </a:lnTo>
                  <a:lnTo>
                    <a:pt x="188559" y="33807"/>
                  </a:lnTo>
                  <a:lnTo>
                    <a:pt x="143656" y="19302"/>
                  </a:lnTo>
                  <a:lnTo>
                    <a:pt x="97135" y="8706"/>
                  </a:lnTo>
                  <a:lnTo>
                    <a:pt x="49186" y="2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3B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628128" y="2608452"/>
              <a:ext cx="538480" cy="382905"/>
            </a:xfrm>
            <a:custGeom>
              <a:avLst/>
              <a:gdLst/>
              <a:ahLst/>
              <a:cxnLst/>
              <a:rect l="l" t="t" r="r" b="b"/>
              <a:pathLst>
                <a:path w="538479" h="382905">
                  <a:moveTo>
                    <a:pt x="0" y="0"/>
                  </a:moveTo>
                  <a:lnTo>
                    <a:pt x="381507" y="382650"/>
                  </a:lnTo>
                  <a:lnTo>
                    <a:pt x="413724" y="347562"/>
                  </a:lnTo>
                  <a:lnTo>
                    <a:pt x="442573" y="309995"/>
                  </a:lnTo>
                  <a:lnTo>
                    <a:pt x="467936" y="270194"/>
                  </a:lnTo>
                  <a:lnTo>
                    <a:pt x="489696" y="228409"/>
                  </a:lnTo>
                  <a:lnTo>
                    <a:pt x="507735" y="184885"/>
                  </a:lnTo>
                  <a:lnTo>
                    <a:pt x="521936" y="139870"/>
                  </a:lnTo>
                  <a:lnTo>
                    <a:pt x="532181" y="93611"/>
                  </a:lnTo>
                  <a:lnTo>
                    <a:pt x="538352" y="46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3B0C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628128" y="2608452"/>
              <a:ext cx="538480" cy="382905"/>
            </a:xfrm>
            <a:custGeom>
              <a:avLst/>
              <a:gdLst/>
              <a:ahLst/>
              <a:cxnLst/>
              <a:rect l="l" t="t" r="r" b="b"/>
              <a:pathLst>
                <a:path w="538479" h="382905">
                  <a:moveTo>
                    <a:pt x="538352" y="46355"/>
                  </a:moveTo>
                  <a:lnTo>
                    <a:pt x="532181" y="93611"/>
                  </a:lnTo>
                  <a:lnTo>
                    <a:pt x="521936" y="139870"/>
                  </a:lnTo>
                  <a:lnTo>
                    <a:pt x="507735" y="184885"/>
                  </a:lnTo>
                  <a:lnTo>
                    <a:pt x="489696" y="228409"/>
                  </a:lnTo>
                  <a:lnTo>
                    <a:pt x="467936" y="270194"/>
                  </a:lnTo>
                  <a:lnTo>
                    <a:pt x="442573" y="309995"/>
                  </a:lnTo>
                  <a:lnTo>
                    <a:pt x="413724" y="347562"/>
                  </a:lnTo>
                  <a:lnTo>
                    <a:pt x="381507" y="382650"/>
                  </a:lnTo>
                  <a:lnTo>
                    <a:pt x="0" y="0"/>
                  </a:lnTo>
                  <a:lnTo>
                    <a:pt x="538352" y="4635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087854" y="2068067"/>
              <a:ext cx="922019" cy="1080770"/>
            </a:xfrm>
            <a:custGeom>
              <a:avLst/>
              <a:gdLst/>
              <a:ahLst/>
              <a:cxnLst/>
              <a:rect l="l" t="t" r="r" b="b"/>
              <a:pathLst>
                <a:path w="922020" h="1080770">
                  <a:moveTo>
                    <a:pt x="540273" y="0"/>
                  </a:moveTo>
                  <a:lnTo>
                    <a:pt x="492864" y="2085"/>
                  </a:lnTo>
                  <a:lnTo>
                    <a:pt x="446134" y="8272"/>
                  </a:lnTo>
                  <a:lnTo>
                    <a:pt x="400333" y="18457"/>
                  </a:lnTo>
                  <a:lnTo>
                    <a:pt x="355708" y="32537"/>
                  </a:lnTo>
                  <a:lnTo>
                    <a:pt x="312507" y="50408"/>
                  </a:lnTo>
                  <a:lnTo>
                    <a:pt x="270977" y="71966"/>
                  </a:lnTo>
                  <a:lnTo>
                    <a:pt x="231366" y="97109"/>
                  </a:lnTo>
                  <a:lnTo>
                    <a:pt x="193922" y="125733"/>
                  </a:lnTo>
                  <a:lnTo>
                    <a:pt x="158892" y="157734"/>
                  </a:lnTo>
                  <a:lnTo>
                    <a:pt x="125622" y="194001"/>
                  </a:lnTo>
                  <a:lnTo>
                    <a:pt x="96254" y="232435"/>
                  </a:lnTo>
                  <a:lnTo>
                    <a:pt x="70789" y="272766"/>
                  </a:lnTo>
                  <a:lnTo>
                    <a:pt x="49228" y="314724"/>
                  </a:lnTo>
                  <a:lnTo>
                    <a:pt x="31571" y="358038"/>
                  </a:lnTo>
                  <a:lnTo>
                    <a:pt x="17819" y="402439"/>
                  </a:lnTo>
                  <a:lnTo>
                    <a:pt x="7973" y="447657"/>
                  </a:lnTo>
                  <a:lnTo>
                    <a:pt x="2033" y="493422"/>
                  </a:lnTo>
                  <a:lnTo>
                    <a:pt x="0" y="539464"/>
                  </a:lnTo>
                  <a:lnTo>
                    <a:pt x="1874" y="585513"/>
                  </a:lnTo>
                  <a:lnTo>
                    <a:pt x="7657" y="631299"/>
                  </a:lnTo>
                  <a:lnTo>
                    <a:pt x="17349" y="676552"/>
                  </a:lnTo>
                  <a:lnTo>
                    <a:pt x="30950" y="721002"/>
                  </a:lnTo>
                  <a:lnTo>
                    <a:pt x="48461" y="764380"/>
                  </a:lnTo>
                  <a:lnTo>
                    <a:pt x="69884" y="806415"/>
                  </a:lnTo>
                  <a:lnTo>
                    <a:pt x="95217" y="846838"/>
                  </a:lnTo>
                  <a:lnTo>
                    <a:pt x="124464" y="885378"/>
                  </a:lnTo>
                  <a:lnTo>
                    <a:pt x="157622" y="921766"/>
                  </a:lnTo>
                  <a:lnTo>
                    <a:pt x="193910" y="955036"/>
                  </a:lnTo>
                  <a:lnTo>
                    <a:pt x="232362" y="984404"/>
                  </a:lnTo>
                  <a:lnTo>
                    <a:pt x="272708" y="1009869"/>
                  </a:lnTo>
                  <a:lnTo>
                    <a:pt x="314680" y="1031430"/>
                  </a:lnTo>
                  <a:lnTo>
                    <a:pt x="358006" y="1049087"/>
                  </a:lnTo>
                  <a:lnTo>
                    <a:pt x="402417" y="1062839"/>
                  </a:lnTo>
                  <a:lnTo>
                    <a:pt x="447644" y="1072685"/>
                  </a:lnTo>
                  <a:lnTo>
                    <a:pt x="493416" y="1078625"/>
                  </a:lnTo>
                  <a:lnTo>
                    <a:pt x="539464" y="1080658"/>
                  </a:lnTo>
                  <a:lnTo>
                    <a:pt x="585517" y="1078784"/>
                  </a:lnTo>
                  <a:lnTo>
                    <a:pt x="631307" y="1073001"/>
                  </a:lnTo>
                  <a:lnTo>
                    <a:pt x="676563" y="1063309"/>
                  </a:lnTo>
                  <a:lnTo>
                    <a:pt x="721016" y="1049708"/>
                  </a:lnTo>
                  <a:lnTo>
                    <a:pt x="764395" y="1032197"/>
                  </a:lnTo>
                  <a:lnTo>
                    <a:pt x="806431" y="1010774"/>
                  </a:lnTo>
                  <a:lnTo>
                    <a:pt x="846854" y="985440"/>
                  </a:lnTo>
                  <a:lnTo>
                    <a:pt x="885394" y="956194"/>
                  </a:lnTo>
                  <a:lnTo>
                    <a:pt x="921781" y="923036"/>
                  </a:lnTo>
                  <a:lnTo>
                    <a:pt x="540273" y="540385"/>
                  </a:lnTo>
                  <a:lnTo>
                    <a:pt x="540273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087854" y="2068067"/>
              <a:ext cx="922019" cy="1080770"/>
            </a:xfrm>
            <a:custGeom>
              <a:avLst/>
              <a:gdLst/>
              <a:ahLst/>
              <a:cxnLst/>
              <a:rect l="l" t="t" r="r" b="b"/>
              <a:pathLst>
                <a:path w="922020" h="1080770">
                  <a:moveTo>
                    <a:pt x="921781" y="923036"/>
                  </a:moveTo>
                  <a:lnTo>
                    <a:pt x="885394" y="956194"/>
                  </a:lnTo>
                  <a:lnTo>
                    <a:pt x="846854" y="985440"/>
                  </a:lnTo>
                  <a:lnTo>
                    <a:pt x="806431" y="1010774"/>
                  </a:lnTo>
                  <a:lnTo>
                    <a:pt x="764395" y="1032197"/>
                  </a:lnTo>
                  <a:lnTo>
                    <a:pt x="721016" y="1049708"/>
                  </a:lnTo>
                  <a:lnTo>
                    <a:pt x="676563" y="1063309"/>
                  </a:lnTo>
                  <a:lnTo>
                    <a:pt x="631307" y="1073001"/>
                  </a:lnTo>
                  <a:lnTo>
                    <a:pt x="585517" y="1078784"/>
                  </a:lnTo>
                  <a:lnTo>
                    <a:pt x="539464" y="1080658"/>
                  </a:lnTo>
                  <a:lnTo>
                    <a:pt x="493416" y="1078625"/>
                  </a:lnTo>
                  <a:lnTo>
                    <a:pt x="447644" y="1072685"/>
                  </a:lnTo>
                  <a:lnTo>
                    <a:pt x="402417" y="1062839"/>
                  </a:lnTo>
                  <a:lnTo>
                    <a:pt x="358006" y="1049087"/>
                  </a:lnTo>
                  <a:lnTo>
                    <a:pt x="314680" y="1031430"/>
                  </a:lnTo>
                  <a:lnTo>
                    <a:pt x="272708" y="1009869"/>
                  </a:lnTo>
                  <a:lnTo>
                    <a:pt x="232362" y="984404"/>
                  </a:lnTo>
                  <a:lnTo>
                    <a:pt x="193910" y="955036"/>
                  </a:lnTo>
                  <a:lnTo>
                    <a:pt x="157622" y="921766"/>
                  </a:lnTo>
                  <a:lnTo>
                    <a:pt x="124464" y="885378"/>
                  </a:lnTo>
                  <a:lnTo>
                    <a:pt x="95217" y="846838"/>
                  </a:lnTo>
                  <a:lnTo>
                    <a:pt x="69884" y="806415"/>
                  </a:lnTo>
                  <a:lnTo>
                    <a:pt x="48461" y="764380"/>
                  </a:lnTo>
                  <a:lnTo>
                    <a:pt x="30950" y="721002"/>
                  </a:lnTo>
                  <a:lnTo>
                    <a:pt x="17349" y="676552"/>
                  </a:lnTo>
                  <a:lnTo>
                    <a:pt x="7657" y="631299"/>
                  </a:lnTo>
                  <a:lnTo>
                    <a:pt x="1874" y="585513"/>
                  </a:lnTo>
                  <a:lnTo>
                    <a:pt x="0" y="539464"/>
                  </a:lnTo>
                  <a:lnTo>
                    <a:pt x="2033" y="493422"/>
                  </a:lnTo>
                  <a:lnTo>
                    <a:pt x="7973" y="447657"/>
                  </a:lnTo>
                  <a:lnTo>
                    <a:pt x="17819" y="402439"/>
                  </a:lnTo>
                  <a:lnTo>
                    <a:pt x="31571" y="358038"/>
                  </a:lnTo>
                  <a:lnTo>
                    <a:pt x="49228" y="314724"/>
                  </a:lnTo>
                  <a:lnTo>
                    <a:pt x="70789" y="272766"/>
                  </a:lnTo>
                  <a:lnTo>
                    <a:pt x="96254" y="232435"/>
                  </a:lnTo>
                  <a:lnTo>
                    <a:pt x="125622" y="194001"/>
                  </a:lnTo>
                  <a:lnTo>
                    <a:pt x="158892" y="157734"/>
                  </a:lnTo>
                  <a:lnTo>
                    <a:pt x="193922" y="125733"/>
                  </a:lnTo>
                  <a:lnTo>
                    <a:pt x="231366" y="97109"/>
                  </a:lnTo>
                  <a:lnTo>
                    <a:pt x="270977" y="71966"/>
                  </a:lnTo>
                  <a:lnTo>
                    <a:pt x="312507" y="50408"/>
                  </a:lnTo>
                  <a:lnTo>
                    <a:pt x="355708" y="32537"/>
                  </a:lnTo>
                  <a:lnTo>
                    <a:pt x="400333" y="18457"/>
                  </a:lnTo>
                  <a:lnTo>
                    <a:pt x="446134" y="8272"/>
                  </a:lnTo>
                  <a:lnTo>
                    <a:pt x="492864" y="2085"/>
                  </a:lnTo>
                  <a:lnTo>
                    <a:pt x="540273" y="0"/>
                  </a:lnTo>
                  <a:lnTo>
                    <a:pt x="540273" y="540385"/>
                  </a:lnTo>
                  <a:lnTo>
                    <a:pt x="921781" y="92303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7798943" y="2342768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24%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850378" y="2643631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7200138" y="2044700"/>
            <a:ext cx="2580640" cy="1332230"/>
            <a:chOff x="7200138" y="2044700"/>
            <a:chExt cx="2580640" cy="1332230"/>
          </a:xfrm>
        </p:grpSpPr>
        <p:sp>
          <p:nvSpPr>
            <p:cNvPr id="42" name="object 42" descr=""/>
            <p:cNvSpPr/>
            <p:nvPr/>
          </p:nvSpPr>
          <p:spPr>
            <a:xfrm>
              <a:off x="7200138" y="3307841"/>
              <a:ext cx="70485" cy="68580"/>
            </a:xfrm>
            <a:custGeom>
              <a:avLst/>
              <a:gdLst/>
              <a:ahLst/>
              <a:cxnLst/>
              <a:rect l="l" t="t" r="r" b="b"/>
              <a:pathLst>
                <a:path w="70484" h="68579">
                  <a:moveTo>
                    <a:pt x="70103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70103" y="68579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843B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706106" y="3307841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79" h="68579">
                  <a:moveTo>
                    <a:pt x="68579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68579" y="68579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843B0C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249791" y="2054225"/>
              <a:ext cx="530860" cy="1057910"/>
            </a:xfrm>
            <a:custGeom>
              <a:avLst/>
              <a:gdLst/>
              <a:ahLst/>
              <a:cxnLst/>
              <a:rect l="l" t="t" r="r" b="b"/>
              <a:pathLst>
                <a:path w="530859" h="1057910">
                  <a:moveTo>
                    <a:pt x="0" y="0"/>
                  </a:moveTo>
                  <a:lnTo>
                    <a:pt x="0" y="530478"/>
                  </a:lnTo>
                  <a:lnTo>
                    <a:pt x="58165" y="1057910"/>
                  </a:lnTo>
                  <a:lnTo>
                    <a:pt x="104905" y="1050647"/>
                  </a:lnTo>
                  <a:lnTo>
                    <a:pt x="150121" y="1039472"/>
                  </a:lnTo>
                  <a:lnTo>
                    <a:pt x="193644" y="1024574"/>
                  </a:lnTo>
                  <a:lnTo>
                    <a:pt x="235305" y="1006140"/>
                  </a:lnTo>
                  <a:lnTo>
                    <a:pt x="274935" y="984360"/>
                  </a:lnTo>
                  <a:lnTo>
                    <a:pt x="312365" y="959421"/>
                  </a:lnTo>
                  <a:lnTo>
                    <a:pt x="347426" y="931512"/>
                  </a:lnTo>
                  <a:lnTo>
                    <a:pt x="379950" y="900821"/>
                  </a:lnTo>
                  <a:lnTo>
                    <a:pt x="409767" y="867536"/>
                  </a:lnTo>
                  <a:lnTo>
                    <a:pt x="436710" y="831846"/>
                  </a:lnTo>
                  <a:lnTo>
                    <a:pt x="460607" y="793938"/>
                  </a:lnTo>
                  <a:lnTo>
                    <a:pt x="481292" y="754002"/>
                  </a:lnTo>
                  <a:lnTo>
                    <a:pt x="498594" y="712225"/>
                  </a:lnTo>
                  <a:lnTo>
                    <a:pt x="512346" y="668796"/>
                  </a:lnTo>
                  <a:lnTo>
                    <a:pt x="522378" y="623903"/>
                  </a:lnTo>
                  <a:lnTo>
                    <a:pt x="528520" y="577735"/>
                  </a:lnTo>
                  <a:lnTo>
                    <a:pt x="530605" y="530478"/>
                  </a:lnTo>
                  <a:lnTo>
                    <a:pt x="528437" y="482192"/>
                  </a:lnTo>
                  <a:lnTo>
                    <a:pt x="522055" y="435121"/>
                  </a:lnTo>
                  <a:lnTo>
                    <a:pt x="511648" y="389451"/>
                  </a:lnTo>
                  <a:lnTo>
                    <a:pt x="497403" y="345372"/>
                  </a:lnTo>
                  <a:lnTo>
                    <a:pt x="479508" y="303069"/>
                  </a:lnTo>
                  <a:lnTo>
                    <a:pt x="458150" y="262730"/>
                  </a:lnTo>
                  <a:lnTo>
                    <a:pt x="433516" y="224542"/>
                  </a:lnTo>
                  <a:lnTo>
                    <a:pt x="405795" y="188692"/>
                  </a:lnTo>
                  <a:lnTo>
                    <a:pt x="375173" y="155368"/>
                  </a:lnTo>
                  <a:lnTo>
                    <a:pt x="341839" y="124757"/>
                  </a:lnTo>
                  <a:lnTo>
                    <a:pt x="305979" y="97046"/>
                  </a:lnTo>
                  <a:lnTo>
                    <a:pt x="267781" y="72422"/>
                  </a:lnTo>
                  <a:lnTo>
                    <a:pt x="227433" y="51073"/>
                  </a:lnTo>
                  <a:lnTo>
                    <a:pt x="185122" y="33186"/>
                  </a:lnTo>
                  <a:lnTo>
                    <a:pt x="141036" y="18948"/>
                  </a:lnTo>
                  <a:lnTo>
                    <a:pt x="95362" y="8546"/>
                  </a:lnTo>
                  <a:lnTo>
                    <a:pt x="48287" y="2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988298" y="2584704"/>
              <a:ext cx="320040" cy="530860"/>
            </a:xfrm>
            <a:custGeom>
              <a:avLst/>
              <a:gdLst/>
              <a:ahLst/>
              <a:cxnLst/>
              <a:rect l="l" t="t" r="r" b="b"/>
              <a:pathLst>
                <a:path w="320040" h="530860">
                  <a:moveTo>
                    <a:pt x="261493" y="0"/>
                  </a:moveTo>
                  <a:lnTo>
                    <a:pt x="0" y="461645"/>
                  </a:lnTo>
                  <a:lnTo>
                    <a:pt x="42446" y="483243"/>
                  </a:lnTo>
                  <a:lnTo>
                    <a:pt x="86432" y="500868"/>
                  </a:lnTo>
                  <a:lnTo>
                    <a:pt x="131678" y="514462"/>
                  </a:lnTo>
                  <a:lnTo>
                    <a:pt x="177903" y="523972"/>
                  </a:lnTo>
                  <a:lnTo>
                    <a:pt x="224828" y="529340"/>
                  </a:lnTo>
                  <a:lnTo>
                    <a:pt x="272173" y="530511"/>
                  </a:lnTo>
                  <a:lnTo>
                    <a:pt x="319658" y="527431"/>
                  </a:lnTo>
                  <a:lnTo>
                    <a:pt x="261493" y="0"/>
                  </a:lnTo>
                  <a:close/>
                </a:path>
              </a:pathLst>
            </a:custGeom>
            <a:solidFill>
              <a:srgbClr val="001F5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988298" y="2584704"/>
              <a:ext cx="320040" cy="530860"/>
            </a:xfrm>
            <a:custGeom>
              <a:avLst/>
              <a:gdLst/>
              <a:ahLst/>
              <a:cxnLst/>
              <a:rect l="l" t="t" r="r" b="b"/>
              <a:pathLst>
                <a:path w="320040" h="530860">
                  <a:moveTo>
                    <a:pt x="319658" y="527431"/>
                  </a:moveTo>
                  <a:lnTo>
                    <a:pt x="272173" y="530511"/>
                  </a:lnTo>
                  <a:lnTo>
                    <a:pt x="224828" y="529340"/>
                  </a:lnTo>
                  <a:lnTo>
                    <a:pt x="177903" y="523972"/>
                  </a:lnTo>
                  <a:lnTo>
                    <a:pt x="131678" y="514462"/>
                  </a:lnTo>
                  <a:lnTo>
                    <a:pt x="86432" y="500868"/>
                  </a:lnTo>
                  <a:lnTo>
                    <a:pt x="42446" y="483243"/>
                  </a:lnTo>
                  <a:lnTo>
                    <a:pt x="0" y="461645"/>
                  </a:lnTo>
                  <a:lnTo>
                    <a:pt x="261493" y="0"/>
                  </a:lnTo>
                  <a:lnTo>
                    <a:pt x="319658" y="52743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719189" y="2054225"/>
              <a:ext cx="530860" cy="992505"/>
            </a:xfrm>
            <a:custGeom>
              <a:avLst/>
              <a:gdLst/>
              <a:ahLst/>
              <a:cxnLst/>
              <a:rect l="l" t="t" r="r" b="b"/>
              <a:pathLst>
                <a:path w="530859" h="992505">
                  <a:moveTo>
                    <a:pt x="530601" y="0"/>
                  </a:moveTo>
                  <a:lnTo>
                    <a:pt x="483165" y="2117"/>
                  </a:lnTo>
                  <a:lnTo>
                    <a:pt x="436583" y="8380"/>
                  </a:lnTo>
                  <a:lnTo>
                    <a:pt x="391085" y="18651"/>
                  </a:lnTo>
                  <a:lnTo>
                    <a:pt x="346907" y="32794"/>
                  </a:lnTo>
                  <a:lnTo>
                    <a:pt x="304281" y="50673"/>
                  </a:lnTo>
                  <a:lnTo>
                    <a:pt x="263440" y="72151"/>
                  </a:lnTo>
                  <a:lnTo>
                    <a:pt x="224619" y="97093"/>
                  </a:lnTo>
                  <a:lnTo>
                    <a:pt x="188049" y="125363"/>
                  </a:lnTo>
                  <a:lnTo>
                    <a:pt x="153964" y="156823"/>
                  </a:lnTo>
                  <a:lnTo>
                    <a:pt x="122599" y="191337"/>
                  </a:lnTo>
                  <a:lnTo>
                    <a:pt x="94185" y="228770"/>
                  </a:lnTo>
                  <a:lnTo>
                    <a:pt x="68956" y="268986"/>
                  </a:lnTo>
                  <a:lnTo>
                    <a:pt x="47044" y="312082"/>
                  </a:lnTo>
                  <a:lnTo>
                    <a:pt x="29393" y="356195"/>
                  </a:lnTo>
                  <a:lnTo>
                    <a:pt x="15934" y="401071"/>
                  </a:lnTo>
                  <a:lnTo>
                    <a:pt x="6595" y="446453"/>
                  </a:lnTo>
                  <a:lnTo>
                    <a:pt x="1307" y="492087"/>
                  </a:lnTo>
                  <a:lnTo>
                    <a:pt x="0" y="537717"/>
                  </a:lnTo>
                  <a:lnTo>
                    <a:pt x="2601" y="583089"/>
                  </a:lnTo>
                  <a:lnTo>
                    <a:pt x="9042" y="627947"/>
                  </a:lnTo>
                  <a:lnTo>
                    <a:pt x="19251" y="672036"/>
                  </a:lnTo>
                  <a:lnTo>
                    <a:pt x="33159" y="715100"/>
                  </a:lnTo>
                  <a:lnTo>
                    <a:pt x="50694" y="756886"/>
                  </a:lnTo>
                  <a:lnTo>
                    <a:pt x="71787" y="797136"/>
                  </a:lnTo>
                  <a:lnTo>
                    <a:pt x="96367" y="835597"/>
                  </a:lnTo>
                  <a:lnTo>
                    <a:pt x="124364" y="872013"/>
                  </a:lnTo>
                  <a:lnTo>
                    <a:pt x="155707" y="906129"/>
                  </a:lnTo>
                  <a:lnTo>
                    <a:pt x="190325" y="937689"/>
                  </a:lnTo>
                  <a:lnTo>
                    <a:pt x="228149" y="966439"/>
                  </a:lnTo>
                  <a:lnTo>
                    <a:pt x="269108" y="992124"/>
                  </a:lnTo>
                  <a:lnTo>
                    <a:pt x="530601" y="530478"/>
                  </a:lnTo>
                  <a:lnTo>
                    <a:pt x="530601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719189" y="2054225"/>
              <a:ext cx="530860" cy="992505"/>
            </a:xfrm>
            <a:custGeom>
              <a:avLst/>
              <a:gdLst/>
              <a:ahLst/>
              <a:cxnLst/>
              <a:rect l="l" t="t" r="r" b="b"/>
              <a:pathLst>
                <a:path w="530859" h="992505">
                  <a:moveTo>
                    <a:pt x="269108" y="992124"/>
                  </a:moveTo>
                  <a:lnTo>
                    <a:pt x="228149" y="966439"/>
                  </a:lnTo>
                  <a:lnTo>
                    <a:pt x="190325" y="937689"/>
                  </a:lnTo>
                  <a:lnTo>
                    <a:pt x="155707" y="906129"/>
                  </a:lnTo>
                  <a:lnTo>
                    <a:pt x="124364" y="872013"/>
                  </a:lnTo>
                  <a:lnTo>
                    <a:pt x="96367" y="835597"/>
                  </a:lnTo>
                  <a:lnTo>
                    <a:pt x="71787" y="797136"/>
                  </a:lnTo>
                  <a:lnTo>
                    <a:pt x="50694" y="756886"/>
                  </a:lnTo>
                  <a:lnTo>
                    <a:pt x="33159" y="715100"/>
                  </a:lnTo>
                  <a:lnTo>
                    <a:pt x="19251" y="672036"/>
                  </a:lnTo>
                  <a:lnTo>
                    <a:pt x="9042" y="627947"/>
                  </a:lnTo>
                  <a:lnTo>
                    <a:pt x="2601" y="583089"/>
                  </a:lnTo>
                  <a:lnTo>
                    <a:pt x="0" y="537717"/>
                  </a:lnTo>
                  <a:lnTo>
                    <a:pt x="1307" y="492087"/>
                  </a:lnTo>
                  <a:lnTo>
                    <a:pt x="6595" y="446453"/>
                  </a:lnTo>
                  <a:lnTo>
                    <a:pt x="15934" y="401071"/>
                  </a:lnTo>
                  <a:lnTo>
                    <a:pt x="29393" y="356195"/>
                  </a:lnTo>
                  <a:lnTo>
                    <a:pt x="47044" y="312082"/>
                  </a:lnTo>
                  <a:lnTo>
                    <a:pt x="68956" y="268986"/>
                  </a:lnTo>
                  <a:lnTo>
                    <a:pt x="94185" y="228770"/>
                  </a:lnTo>
                  <a:lnTo>
                    <a:pt x="122599" y="191337"/>
                  </a:lnTo>
                  <a:lnTo>
                    <a:pt x="153964" y="156823"/>
                  </a:lnTo>
                  <a:lnTo>
                    <a:pt x="188049" y="125363"/>
                  </a:lnTo>
                  <a:lnTo>
                    <a:pt x="224619" y="97093"/>
                  </a:lnTo>
                  <a:lnTo>
                    <a:pt x="263440" y="72151"/>
                  </a:lnTo>
                  <a:lnTo>
                    <a:pt x="304281" y="50673"/>
                  </a:lnTo>
                  <a:lnTo>
                    <a:pt x="346907" y="32794"/>
                  </a:lnTo>
                  <a:lnTo>
                    <a:pt x="391085" y="18651"/>
                  </a:lnTo>
                  <a:lnTo>
                    <a:pt x="436583" y="8380"/>
                  </a:lnTo>
                  <a:lnTo>
                    <a:pt x="483165" y="2117"/>
                  </a:lnTo>
                  <a:lnTo>
                    <a:pt x="530601" y="0"/>
                  </a:lnTo>
                  <a:lnTo>
                    <a:pt x="530601" y="530478"/>
                  </a:lnTo>
                  <a:lnTo>
                    <a:pt x="269108" y="99212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9439402" y="2487548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48%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058402" y="2901518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8585454" y="3307841"/>
            <a:ext cx="759460" cy="70485"/>
            <a:chOff x="8585454" y="3307841"/>
            <a:chExt cx="759460" cy="70485"/>
          </a:xfrm>
        </p:grpSpPr>
        <p:sp>
          <p:nvSpPr>
            <p:cNvPr id="52" name="object 52" descr=""/>
            <p:cNvSpPr/>
            <p:nvPr/>
          </p:nvSpPr>
          <p:spPr>
            <a:xfrm>
              <a:off x="8585454" y="3307841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275826" y="3307841"/>
              <a:ext cx="68580" cy="70485"/>
            </a:xfrm>
            <a:custGeom>
              <a:avLst/>
              <a:gdLst/>
              <a:ahLst/>
              <a:cxnLst/>
              <a:rect l="l" t="t" r="r" b="b"/>
              <a:pathLst>
                <a:path w="68579" h="70485">
                  <a:moveTo>
                    <a:pt x="68579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68579" y="70103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001F5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6895845" y="1728597"/>
            <a:ext cx="1035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7E7E7E"/>
                </a:solidFill>
                <a:latin typeface="Calibri"/>
                <a:cs typeface="Calibri"/>
              </a:rPr>
              <a:t>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686165" y="3191408"/>
            <a:ext cx="1068070" cy="426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0205" marR="5080" indent="-370840">
              <a:lnSpc>
                <a:spcPct val="131600"/>
              </a:lnSpc>
              <a:spcBef>
                <a:spcPts val="100"/>
              </a:spcBef>
              <a:tabLst>
                <a:tab pos="689610" algn="l"/>
              </a:tabLst>
            </a:pPr>
            <a:r>
              <a:rPr dirty="0" sz="1000" spc="-10">
                <a:latin typeface="Calibri"/>
                <a:cs typeface="Calibri"/>
              </a:rPr>
              <a:t>Indonezja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Filipiny </a:t>
            </a: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(2022)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10232624" y="2034920"/>
            <a:ext cx="1083945" cy="1083310"/>
            <a:chOff x="10232624" y="2034920"/>
            <a:chExt cx="1083945" cy="1083310"/>
          </a:xfrm>
        </p:grpSpPr>
        <p:sp>
          <p:nvSpPr>
            <p:cNvPr id="57" name="object 57" descr=""/>
            <p:cNvSpPr/>
            <p:nvPr/>
          </p:nvSpPr>
          <p:spPr>
            <a:xfrm>
              <a:off x="10774552" y="2044445"/>
              <a:ext cx="517525" cy="532765"/>
            </a:xfrm>
            <a:custGeom>
              <a:avLst/>
              <a:gdLst/>
              <a:ahLst/>
              <a:cxnLst/>
              <a:rect l="l" t="t" r="r" b="b"/>
              <a:pathLst>
                <a:path w="517525" h="532764">
                  <a:moveTo>
                    <a:pt x="0" y="0"/>
                  </a:moveTo>
                  <a:lnTo>
                    <a:pt x="0" y="532383"/>
                  </a:lnTo>
                  <a:lnTo>
                    <a:pt x="517271" y="406526"/>
                  </a:lnTo>
                  <a:lnTo>
                    <a:pt x="503623" y="359772"/>
                  </a:lnTo>
                  <a:lnTo>
                    <a:pt x="486045" y="315076"/>
                  </a:lnTo>
                  <a:lnTo>
                    <a:pt x="464754" y="272613"/>
                  </a:lnTo>
                  <a:lnTo>
                    <a:pt x="439973" y="232553"/>
                  </a:lnTo>
                  <a:lnTo>
                    <a:pt x="411922" y="195071"/>
                  </a:lnTo>
                  <a:lnTo>
                    <a:pt x="380820" y="160340"/>
                  </a:lnTo>
                  <a:lnTo>
                    <a:pt x="346888" y="128530"/>
                  </a:lnTo>
                  <a:lnTo>
                    <a:pt x="310346" y="99816"/>
                  </a:lnTo>
                  <a:lnTo>
                    <a:pt x="271416" y="74371"/>
                  </a:lnTo>
                  <a:lnTo>
                    <a:pt x="230316" y="52366"/>
                  </a:lnTo>
                  <a:lnTo>
                    <a:pt x="187268" y="33975"/>
                  </a:lnTo>
                  <a:lnTo>
                    <a:pt x="142492" y="19370"/>
                  </a:lnTo>
                  <a:lnTo>
                    <a:pt x="96209" y="8724"/>
                  </a:lnTo>
                  <a:lnTo>
                    <a:pt x="48638" y="2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774552" y="2450972"/>
              <a:ext cx="532130" cy="582295"/>
            </a:xfrm>
            <a:custGeom>
              <a:avLst/>
              <a:gdLst/>
              <a:ahLst/>
              <a:cxnLst/>
              <a:rect l="l" t="t" r="r" b="b"/>
              <a:pathLst>
                <a:path w="532129" h="582294">
                  <a:moveTo>
                    <a:pt x="517271" y="0"/>
                  </a:moveTo>
                  <a:lnTo>
                    <a:pt x="0" y="125856"/>
                  </a:lnTo>
                  <a:lnTo>
                    <a:pt x="273939" y="582294"/>
                  </a:lnTo>
                  <a:lnTo>
                    <a:pt x="315180" y="554873"/>
                  </a:lnTo>
                  <a:lnTo>
                    <a:pt x="353212" y="524173"/>
                  </a:lnTo>
                  <a:lnTo>
                    <a:pt x="387918" y="490469"/>
                  </a:lnTo>
                  <a:lnTo>
                    <a:pt x="419184" y="454036"/>
                  </a:lnTo>
                  <a:lnTo>
                    <a:pt x="446895" y="415147"/>
                  </a:lnTo>
                  <a:lnTo>
                    <a:pt x="470934" y="374079"/>
                  </a:lnTo>
                  <a:lnTo>
                    <a:pt x="491188" y="331104"/>
                  </a:lnTo>
                  <a:lnTo>
                    <a:pt x="507540" y="286499"/>
                  </a:lnTo>
                  <a:lnTo>
                    <a:pt x="519876" y="240538"/>
                  </a:lnTo>
                  <a:lnTo>
                    <a:pt x="528079" y="193495"/>
                  </a:lnTo>
                  <a:lnTo>
                    <a:pt x="532036" y="145645"/>
                  </a:lnTo>
                  <a:lnTo>
                    <a:pt x="531630" y="97263"/>
                  </a:lnTo>
                  <a:lnTo>
                    <a:pt x="526747" y="48623"/>
                  </a:lnTo>
                  <a:lnTo>
                    <a:pt x="517271" y="0"/>
                  </a:lnTo>
                  <a:close/>
                </a:path>
              </a:pathLst>
            </a:custGeom>
            <a:solidFill>
              <a:srgbClr val="BE9000">
                <a:alpha val="5686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774552" y="2450972"/>
              <a:ext cx="532130" cy="582295"/>
            </a:xfrm>
            <a:custGeom>
              <a:avLst/>
              <a:gdLst/>
              <a:ahLst/>
              <a:cxnLst/>
              <a:rect l="l" t="t" r="r" b="b"/>
              <a:pathLst>
                <a:path w="532129" h="582294">
                  <a:moveTo>
                    <a:pt x="517271" y="0"/>
                  </a:moveTo>
                  <a:lnTo>
                    <a:pt x="526747" y="48623"/>
                  </a:lnTo>
                  <a:lnTo>
                    <a:pt x="531630" y="97263"/>
                  </a:lnTo>
                  <a:lnTo>
                    <a:pt x="532036" y="145645"/>
                  </a:lnTo>
                  <a:lnTo>
                    <a:pt x="528079" y="193495"/>
                  </a:lnTo>
                  <a:lnTo>
                    <a:pt x="519876" y="240538"/>
                  </a:lnTo>
                  <a:lnTo>
                    <a:pt x="507540" y="286499"/>
                  </a:lnTo>
                  <a:lnTo>
                    <a:pt x="491188" y="331104"/>
                  </a:lnTo>
                  <a:lnTo>
                    <a:pt x="470934" y="374079"/>
                  </a:lnTo>
                  <a:lnTo>
                    <a:pt x="446895" y="415147"/>
                  </a:lnTo>
                  <a:lnTo>
                    <a:pt x="419184" y="454036"/>
                  </a:lnTo>
                  <a:lnTo>
                    <a:pt x="387918" y="490469"/>
                  </a:lnTo>
                  <a:lnTo>
                    <a:pt x="353212" y="524173"/>
                  </a:lnTo>
                  <a:lnTo>
                    <a:pt x="315180" y="554873"/>
                  </a:lnTo>
                  <a:lnTo>
                    <a:pt x="273939" y="582294"/>
                  </a:lnTo>
                  <a:lnTo>
                    <a:pt x="0" y="125856"/>
                  </a:lnTo>
                  <a:lnTo>
                    <a:pt x="517271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0691113" y="2576829"/>
              <a:ext cx="357505" cy="532130"/>
            </a:xfrm>
            <a:custGeom>
              <a:avLst/>
              <a:gdLst/>
              <a:ahLst/>
              <a:cxnLst/>
              <a:rect l="l" t="t" r="r" b="b"/>
              <a:pathLst>
                <a:path w="357504" h="532130">
                  <a:moveTo>
                    <a:pt x="83438" y="0"/>
                  </a:moveTo>
                  <a:lnTo>
                    <a:pt x="0" y="525780"/>
                  </a:lnTo>
                  <a:lnTo>
                    <a:pt x="53073" y="531476"/>
                  </a:lnTo>
                  <a:lnTo>
                    <a:pt x="106117" y="531849"/>
                  </a:lnTo>
                  <a:lnTo>
                    <a:pt x="158747" y="526972"/>
                  </a:lnTo>
                  <a:lnTo>
                    <a:pt x="210574" y="516920"/>
                  </a:lnTo>
                  <a:lnTo>
                    <a:pt x="261212" y="501764"/>
                  </a:lnTo>
                  <a:lnTo>
                    <a:pt x="310276" y="481579"/>
                  </a:lnTo>
                  <a:lnTo>
                    <a:pt x="357377" y="456438"/>
                  </a:lnTo>
                  <a:lnTo>
                    <a:pt x="83438" y="0"/>
                  </a:lnTo>
                  <a:close/>
                </a:path>
              </a:pathLst>
            </a:custGeom>
            <a:solidFill>
              <a:srgbClr val="BE9000">
                <a:alpha val="3411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691113" y="2576829"/>
              <a:ext cx="357505" cy="532130"/>
            </a:xfrm>
            <a:custGeom>
              <a:avLst/>
              <a:gdLst/>
              <a:ahLst/>
              <a:cxnLst/>
              <a:rect l="l" t="t" r="r" b="b"/>
              <a:pathLst>
                <a:path w="357504" h="532130">
                  <a:moveTo>
                    <a:pt x="357377" y="456438"/>
                  </a:moveTo>
                  <a:lnTo>
                    <a:pt x="310276" y="481579"/>
                  </a:lnTo>
                  <a:lnTo>
                    <a:pt x="261212" y="501764"/>
                  </a:lnTo>
                  <a:lnTo>
                    <a:pt x="210574" y="516920"/>
                  </a:lnTo>
                  <a:lnTo>
                    <a:pt x="158747" y="526972"/>
                  </a:lnTo>
                  <a:lnTo>
                    <a:pt x="106117" y="531849"/>
                  </a:lnTo>
                  <a:lnTo>
                    <a:pt x="53073" y="531476"/>
                  </a:lnTo>
                  <a:lnTo>
                    <a:pt x="0" y="525780"/>
                  </a:lnTo>
                  <a:lnTo>
                    <a:pt x="83438" y="0"/>
                  </a:lnTo>
                  <a:lnTo>
                    <a:pt x="357377" y="45643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242149" y="2044445"/>
              <a:ext cx="532765" cy="1058545"/>
            </a:xfrm>
            <a:custGeom>
              <a:avLst/>
              <a:gdLst/>
              <a:ahLst/>
              <a:cxnLst/>
              <a:rect l="l" t="t" r="r" b="b"/>
              <a:pathLst>
                <a:path w="532765" h="1058545">
                  <a:moveTo>
                    <a:pt x="532403" y="0"/>
                  </a:moveTo>
                  <a:lnTo>
                    <a:pt x="483792" y="2201"/>
                  </a:lnTo>
                  <a:lnTo>
                    <a:pt x="436302" y="8685"/>
                  </a:lnTo>
                  <a:lnTo>
                    <a:pt x="390141" y="19273"/>
                  </a:lnTo>
                  <a:lnTo>
                    <a:pt x="345521" y="33785"/>
                  </a:lnTo>
                  <a:lnTo>
                    <a:pt x="302650" y="52044"/>
                  </a:lnTo>
                  <a:lnTo>
                    <a:pt x="261738" y="73870"/>
                  </a:lnTo>
                  <a:lnTo>
                    <a:pt x="222995" y="99084"/>
                  </a:lnTo>
                  <a:lnTo>
                    <a:pt x="186630" y="127508"/>
                  </a:lnTo>
                  <a:lnTo>
                    <a:pt x="152853" y="158961"/>
                  </a:lnTo>
                  <a:lnTo>
                    <a:pt x="121874" y="193265"/>
                  </a:lnTo>
                  <a:lnTo>
                    <a:pt x="93903" y="230242"/>
                  </a:lnTo>
                  <a:lnTo>
                    <a:pt x="69149" y="269712"/>
                  </a:lnTo>
                  <a:lnTo>
                    <a:pt x="47821" y="311496"/>
                  </a:lnTo>
                  <a:lnTo>
                    <a:pt x="30130" y="355415"/>
                  </a:lnTo>
                  <a:lnTo>
                    <a:pt x="16285" y="401291"/>
                  </a:lnTo>
                  <a:lnTo>
                    <a:pt x="6496" y="448944"/>
                  </a:lnTo>
                  <a:lnTo>
                    <a:pt x="1067" y="497152"/>
                  </a:lnTo>
                  <a:lnTo>
                    <a:pt x="0" y="544816"/>
                  </a:lnTo>
                  <a:lnTo>
                    <a:pt x="3138" y="591721"/>
                  </a:lnTo>
                  <a:lnTo>
                    <a:pt x="10327" y="637652"/>
                  </a:lnTo>
                  <a:lnTo>
                    <a:pt x="21411" y="682395"/>
                  </a:lnTo>
                  <a:lnTo>
                    <a:pt x="36233" y="725734"/>
                  </a:lnTo>
                  <a:lnTo>
                    <a:pt x="54638" y="767455"/>
                  </a:lnTo>
                  <a:lnTo>
                    <a:pt x="76469" y="807344"/>
                  </a:lnTo>
                  <a:lnTo>
                    <a:pt x="101572" y="845184"/>
                  </a:lnTo>
                  <a:lnTo>
                    <a:pt x="129789" y="880763"/>
                  </a:lnTo>
                  <a:lnTo>
                    <a:pt x="160966" y="913864"/>
                  </a:lnTo>
                  <a:lnTo>
                    <a:pt x="194945" y="944273"/>
                  </a:lnTo>
                  <a:lnTo>
                    <a:pt x="231573" y="971775"/>
                  </a:lnTo>
                  <a:lnTo>
                    <a:pt x="270691" y="996155"/>
                  </a:lnTo>
                  <a:lnTo>
                    <a:pt x="312146" y="1017199"/>
                  </a:lnTo>
                  <a:lnTo>
                    <a:pt x="355780" y="1034691"/>
                  </a:lnTo>
                  <a:lnTo>
                    <a:pt x="401438" y="1048418"/>
                  </a:lnTo>
                  <a:lnTo>
                    <a:pt x="448964" y="1058164"/>
                  </a:lnTo>
                  <a:lnTo>
                    <a:pt x="532403" y="532383"/>
                  </a:lnTo>
                  <a:lnTo>
                    <a:pt x="532403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242149" y="2044445"/>
              <a:ext cx="532765" cy="1058545"/>
            </a:xfrm>
            <a:custGeom>
              <a:avLst/>
              <a:gdLst/>
              <a:ahLst/>
              <a:cxnLst/>
              <a:rect l="l" t="t" r="r" b="b"/>
              <a:pathLst>
                <a:path w="532765" h="1058545">
                  <a:moveTo>
                    <a:pt x="448964" y="1058164"/>
                  </a:moveTo>
                  <a:lnTo>
                    <a:pt x="401438" y="1048418"/>
                  </a:lnTo>
                  <a:lnTo>
                    <a:pt x="355780" y="1034691"/>
                  </a:lnTo>
                  <a:lnTo>
                    <a:pt x="312146" y="1017199"/>
                  </a:lnTo>
                  <a:lnTo>
                    <a:pt x="270691" y="996155"/>
                  </a:lnTo>
                  <a:lnTo>
                    <a:pt x="231573" y="971775"/>
                  </a:lnTo>
                  <a:lnTo>
                    <a:pt x="194945" y="944273"/>
                  </a:lnTo>
                  <a:lnTo>
                    <a:pt x="160966" y="913864"/>
                  </a:lnTo>
                  <a:lnTo>
                    <a:pt x="129789" y="880763"/>
                  </a:lnTo>
                  <a:lnTo>
                    <a:pt x="101572" y="845184"/>
                  </a:lnTo>
                  <a:lnTo>
                    <a:pt x="76469" y="807344"/>
                  </a:lnTo>
                  <a:lnTo>
                    <a:pt x="54638" y="767455"/>
                  </a:lnTo>
                  <a:lnTo>
                    <a:pt x="36233" y="725734"/>
                  </a:lnTo>
                  <a:lnTo>
                    <a:pt x="21411" y="682395"/>
                  </a:lnTo>
                  <a:lnTo>
                    <a:pt x="10327" y="637652"/>
                  </a:lnTo>
                  <a:lnTo>
                    <a:pt x="3138" y="591721"/>
                  </a:lnTo>
                  <a:lnTo>
                    <a:pt x="0" y="544816"/>
                  </a:lnTo>
                  <a:lnTo>
                    <a:pt x="1067" y="497152"/>
                  </a:lnTo>
                  <a:lnTo>
                    <a:pt x="6496" y="448944"/>
                  </a:lnTo>
                  <a:lnTo>
                    <a:pt x="16285" y="401291"/>
                  </a:lnTo>
                  <a:lnTo>
                    <a:pt x="30130" y="355415"/>
                  </a:lnTo>
                  <a:lnTo>
                    <a:pt x="47821" y="311496"/>
                  </a:lnTo>
                  <a:lnTo>
                    <a:pt x="69149" y="269712"/>
                  </a:lnTo>
                  <a:lnTo>
                    <a:pt x="93903" y="230242"/>
                  </a:lnTo>
                  <a:lnTo>
                    <a:pt x="121874" y="193265"/>
                  </a:lnTo>
                  <a:lnTo>
                    <a:pt x="152853" y="158961"/>
                  </a:lnTo>
                  <a:lnTo>
                    <a:pt x="186630" y="127508"/>
                  </a:lnTo>
                  <a:lnTo>
                    <a:pt x="222995" y="99084"/>
                  </a:lnTo>
                  <a:lnTo>
                    <a:pt x="261738" y="73870"/>
                  </a:lnTo>
                  <a:lnTo>
                    <a:pt x="302650" y="52044"/>
                  </a:lnTo>
                  <a:lnTo>
                    <a:pt x="345521" y="33785"/>
                  </a:lnTo>
                  <a:lnTo>
                    <a:pt x="390141" y="19273"/>
                  </a:lnTo>
                  <a:lnTo>
                    <a:pt x="436302" y="8685"/>
                  </a:lnTo>
                  <a:lnTo>
                    <a:pt x="483792" y="2201"/>
                  </a:lnTo>
                  <a:lnTo>
                    <a:pt x="532403" y="0"/>
                  </a:lnTo>
                  <a:lnTo>
                    <a:pt x="532403" y="532383"/>
                  </a:lnTo>
                  <a:lnTo>
                    <a:pt x="448964" y="105816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10886567" y="2210180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21%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0991342" y="2600960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0743310" y="2898139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11%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9986009" y="3321558"/>
            <a:ext cx="1301750" cy="70485"/>
            <a:chOff x="9986009" y="3321558"/>
            <a:chExt cx="1301750" cy="70485"/>
          </a:xfrm>
        </p:grpSpPr>
        <p:sp>
          <p:nvSpPr>
            <p:cNvPr id="68" name="object 68" descr=""/>
            <p:cNvSpPr/>
            <p:nvPr/>
          </p:nvSpPr>
          <p:spPr>
            <a:xfrm>
              <a:off x="9986009" y="3321558"/>
              <a:ext cx="68580" cy="70485"/>
            </a:xfrm>
            <a:custGeom>
              <a:avLst/>
              <a:gdLst/>
              <a:ahLst/>
              <a:cxnLst/>
              <a:rect l="l" t="t" r="r" b="b"/>
              <a:pathLst>
                <a:path w="68579" h="70485">
                  <a:moveTo>
                    <a:pt x="68579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68579" y="70103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0507217" y="3321558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BE9000">
                <a:alpha val="5686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1217401" y="3321558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BE9000">
                <a:alpha val="3411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7300848" y="3189775"/>
            <a:ext cx="758825" cy="42862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84"/>
              </a:spcBef>
              <a:tabLst>
                <a:tab pos="504825" algn="l"/>
              </a:tabLst>
            </a:pPr>
            <a:r>
              <a:rPr dirty="0" sz="1000" spc="-10">
                <a:latin typeface="Calibri"/>
                <a:cs typeface="Calibri"/>
              </a:rPr>
              <a:t>Chile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Peru</a:t>
            </a:r>
            <a:endParaRPr sz="1000">
              <a:latin typeface="Calibri"/>
              <a:cs typeface="Calibri"/>
            </a:endParaRPr>
          </a:p>
          <a:p>
            <a:pPr marL="128270">
              <a:lnSpc>
                <a:spcPct val="100000"/>
              </a:lnSpc>
              <a:spcBef>
                <a:spcPts val="385"/>
              </a:spcBef>
            </a:pP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(2022)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0086720" y="3218840"/>
            <a:ext cx="1499870" cy="399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895" marR="5080" indent="-49530">
              <a:lnSpc>
                <a:spcPct val="122600"/>
              </a:lnSpc>
              <a:spcBef>
                <a:spcPts val="100"/>
              </a:spcBef>
              <a:tabLst>
                <a:tab pos="521334" algn="l"/>
                <a:tab pos="1231265" algn="l"/>
              </a:tabLst>
            </a:pPr>
            <a:r>
              <a:rPr dirty="0" sz="1000" spc="-10">
                <a:latin typeface="Calibri"/>
                <a:cs typeface="Calibri"/>
              </a:rPr>
              <a:t>Boliwia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Argentyna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Chile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(szacunek</a:t>
            </a:r>
            <a:r>
              <a:rPr dirty="0" sz="1000" spc="-2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na</a:t>
            </a:r>
            <a:r>
              <a:rPr dirty="0" sz="1000" spc="-3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rok</a:t>
            </a:r>
            <a:r>
              <a:rPr dirty="0" sz="10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7E7E7E"/>
                </a:solidFill>
                <a:latin typeface="Calibri"/>
                <a:cs typeface="Calibri"/>
              </a:rPr>
              <a:t>2022)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383268" y="4806822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26%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9425305" y="5225288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939021" y="5403596"/>
            <a:ext cx="4629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16666" sz="1500" spc="-15" b="1">
                <a:latin typeface="Calibri"/>
                <a:cs typeface="Calibri"/>
              </a:rPr>
              <a:t>7%</a:t>
            </a:r>
            <a:r>
              <a:rPr dirty="0" baseline="16666" sz="1500" spc="-67" b="1">
                <a:latin typeface="Calibri"/>
                <a:cs typeface="Calibri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11%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7087885" y="4586604"/>
            <a:ext cx="2379980" cy="1434465"/>
            <a:chOff x="7087885" y="4586604"/>
            <a:chExt cx="2379980" cy="1434465"/>
          </a:xfrm>
        </p:grpSpPr>
        <p:sp>
          <p:nvSpPr>
            <p:cNvPr id="77" name="object 77" descr=""/>
            <p:cNvSpPr/>
            <p:nvPr/>
          </p:nvSpPr>
          <p:spPr>
            <a:xfrm>
              <a:off x="8708898" y="5750813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70103" y="7010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399270" y="5750813"/>
              <a:ext cx="68580" cy="70485"/>
            </a:xfrm>
            <a:custGeom>
              <a:avLst/>
              <a:gdLst/>
              <a:ahLst/>
              <a:cxnLst/>
              <a:rect l="l" t="t" r="r" b="b"/>
              <a:pathLst>
                <a:path w="68579" h="70485">
                  <a:moveTo>
                    <a:pt x="68579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68579" y="70104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538235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708898" y="5950457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399270" y="5950457"/>
              <a:ext cx="68580" cy="70485"/>
            </a:xfrm>
            <a:custGeom>
              <a:avLst/>
              <a:gdLst/>
              <a:ahLst/>
              <a:cxnLst/>
              <a:rect l="l" t="t" r="r" b="b"/>
              <a:pathLst>
                <a:path w="68579" h="70485">
                  <a:moveTo>
                    <a:pt x="68579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68579" y="70103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7637272" y="4596129"/>
              <a:ext cx="520700" cy="540385"/>
            </a:xfrm>
            <a:custGeom>
              <a:avLst/>
              <a:gdLst/>
              <a:ahLst/>
              <a:cxnLst/>
              <a:rect l="l" t="t" r="r" b="b"/>
              <a:pathLst>
                <a:path w="520700" h="540385">
                  <a:moveTo>
                    <a:pt x="0" y="0"/>
                  </a:moveTo>
                  <a:lnTo>
                    <a:pt x="0" y="540258"/>
                  </a:lnTo>
                  <a:lnTo>
                    <a:pt x="520700" y="395986"/>
                  </a:lnTo>
                  <a:lnTo>
                    <a:pt x="505803" y="350162"/>
                  </a:lnTo>
                  <a:lnTo>
                    <a:pt x="487161" y="306421"/>
                  </a:lnTo>
                  <a:lnTo>
                    <a:pt x="464986" y="264924"/>
                  </a:lnTo>
                  <a:lnTo>
                    <a:pt x="439488" y="225828"/>
                  </a:lnTo>
                  <a:lnTo>
                    <a:pt x="410877" y="189295"/>
                  </a:lnTo>
                  <a:lnTo>
                    <a:pt x="379366" y="155484"/>
                  </a:lnTo>
                  <a:lnTo>
                    <a:pt x="345164" y="124554"/>
                  </a:lnTo>
                  <a:lnTo>
                    <a:pt x="308482" y="96665"/>
                  </a:lnTo>
                  <a:lnTo>
                    <a:pt x="269532" y="71977"/>
                  </a:lnTo>
                  <a:lnTo>
                    <a:pt x="228524" y="50649"/>
                  </a:lnTo>
                  <a:lnTo>
                    <a:pt x="185670" y="32841"/>
                  </a:lnTo>
                  <a:lnTo>
                    <a:pt x="141179" y="18712"/>
                  </a:lnTo>
                  <a:lnTo>
                    <a:pt x="95263" y="8423"/>
                  </a:lnTo>
                  <a:lnTo>
                    <a:pt x="48133" y="2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7637272" y="4992115"/>
              <a:ext cx="540385" cy="476884"/>
            </a:xfrm>
            <a:custGeom>
              <a:avLst/>
              <a:gdLst/>
              <a:ahLst/>
              <a:cxnLst/>
              <a:rect l="l" t="t" r="r" b="b"/>
              <a:pathLst>
                <a:path w="540384" h="476885">
                  <a:moveTo>
                    <a:pt x="520700" y="0"/>
                  </a:moveTo>
                  <a:lnTo>
                    <a:pt x="0" y="144271"/>
                  </a:lnTo>
                  <a:lnTo>
                    <a:pt x="426211" y="476376"/>
                  </a:lnTo>
                  <a:lnTo>
                    <a:pt x="455645" y="434711"/>
                  </a:lnTo>
                  <a:lnTo>
                    <a:pt x="480807" y="390855"/>
                  </a:lnTo>
                  <a:lnTo>
                    <a:pt x="501636" y="345132"/>
                  </a:lnTo>
                  <a:lnTo>
                    <a:pt x="518066" y="297865"/>
                  </a:lnTo>
                  <a:lnTo>
                    <a:pt x="530034" y="249380"/>
                  </a:lnTo>
                  <a:lnTo>
                    <a:pt x="537476" y="199999"/>
                  </a:lnTo>
                  <a:lnTo>
                    <a:pt x="540327" y="150047"/>
                  </a:lnTo>
                  <a:lnTo>
                    <a:pt x="538524" y="99847"/>
                  </a:lnTo>
                  <a:lnTo>
                    <a:pt x="532003" y="49723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BE9000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7637272" y="4992115"/>
              <a:ext cx="540385" cy="476884"/>
            </a:xfrm>
            <a:custGeom>
              <a:avLst/>
              <a:gdLst/>
              <a:ahLst/>
              <a:cxnLst/>
              <a:rect l="l" t="t" r="r" b="b"/>
              <a:pathLst>
                <a:path w="540384" h="476885">
                  <a:moveTo>
                    <a:pt x="520700" y="0"/>
                  </a:moveTo>
                  <a:lnTo>
                    <a:pt x="532003" y="49723"/>
                  </a:lnTo>
                  <a:lnTo>
                    <a:pt x="538524" y="99847"/>
                  </a:lnTo>
                  <a:lnTo>
                    <a:pt x="540327" y="150047"/>
                  </a:lnTo>
                  <a:lnTo>
                    <a:pt x="537476" y="199999"/>
                  </a:lnTo>
                  <a:lnTo>
                    <a:pt x="530034" y="249380"/>
                  </a:lnTo>
                  <a:lnTo>
                    <a:pt x="518066" y="297865"/>
                  </a:lnTo>
                  <a:lnTo>
                    <a:pt x="501636" y="345132"/>
                  </a:lnTo>
                  <a:lnTo>
                    <a:pt x="480807" y="390855"/>
                  </a:lnTo>
                  <a:lnTo>
                    <a:pt x="455645" y="434711"/>
                  </a:lnTo>
                  <a:lnTo>
                    <a:pt x="426211" y="476376"/>
                  </a:lnTo>
                  <a:lnTo>
                    <a:pt x="0" y="144271"/>
                  </a:lnTo>
                  <a:lnTo>
                    <a:pt x="52070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7637272" y="5136387"/>
              <a:ext cx="426720" cy="526415"/>
            </a:xfrm>
            <a:custGeom>
              <a:avLst/>
              <a:gdLst/>
              <a:ahLst/>
              <a:cxnLst/>
              <a:rect l="l" t="t" r="r" b="b"/>
              <a:pathLst>
                <a:path w="426720" h="526414">
                  <a:moveTo>
                    <a:pt x="0" y="0"/>
                  </a:moveTo>
                  <a:lnTo>
                    <a:pt x="123951" y="525945"/>
                  </a:lnTo>
                  <a:lnTo>
                    <a:pt x="174472" y="511412"/>
                  </a:lnTo>
                  <a:lnTo>
                    <a:pt x="223063" y="492159"/>
                  </a:lnTo>
                  <a:lnTo>
                    <a:pt x="269416" y="468385"/>
                  </a:lnTo>
                  <a:lnTo>
                    <a:pt x="313218" y="440292"/>
                  </a:lnTo>
                  <a:lnTo>
                    <a:pt x="354158" y="408080"/>
                  </a:lnTo>
                  <a:lnTo>
                    <a:pt x="391927" y="371951"/>
                  </a:lnTo>
                  <a:lnTo>
                    <a:pt x="426211" y="332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7637272" y="5136387"/>
              <a:ext cx="426720" cy="526415"/>
            </a:xfrm>
            <a:custGeom>
              <a:avLst/>
              <a:gdLst/>
              <a:ahLst/>
              <a:cxnLst/>
              <a:rect l="l" t="t" r="r" b="b"/>
              <a:pathLst>
                <a:path w="426720" h="526414">
                  <a:moveTo>
                    <a:pt x="426211" y="332105"/>
                  </a:moveTo>
                  <a:lnTo>
                    <a:pt x="391927" y="371951"/>
                  </a:lnTo>
                  <a:lnTo>
                    <a:pt x="354158" y="408080"/>
                  </a:lnTo>
                  <a:lnTo>
                    <a:pt x="313218" y="440292"/>
                  </a:lnTo>
                  <a:lnTo>
                    <a:pt x="269416" y="468385"/>
                  </a:lnTo>
                  <a:lnTo>
                    <a:pt x="223063" y="492159"/>
                  </a:lnTo>
                  <a:lnTo>
                    <a:pt x="174472" y="511412"/>
                  </a:lnTo>
                  <a:lnTo>
                    <a:pt x="123951" y="525945"/>
                  </a:lnTo>
                  <a:lnTo>
                    <a:pt x="0" y="0"/>
                  </a:lnTo>
                  <a:lnTo>
                    <a:pt x="426211" y="33210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7435723" y="5136387"/>
              <a:ext cx="325755" cy="540385"/>
            </a:xfrm>
            <a:custGeom>
              <a:avLst/>
              <a:gdLst/>
              <a:ahLst/>
              <a:cxnLst/>
              <a:rect l="l" t="t" r="r" b="b"/>
              <a:pathLst>
                <a:path w="325754" h="540385">
                  <a:moveTo>
                    <a:pt x="201549" y="0"/>
                  </a:moveTo>
                  <a:lnTo>
                    <a:pt x="0" y="501332"/>
                  </a:lnTo>
                  <a:lnTo>
                    <a:pt x="44889" y="517120"/>
                  </a:lnTo>
                  <a:lnTo>
                    <a:pt x="90767" y="528852"/>
                  </a:lnTo>
                  <a:lnTo>
                    <a:pt x="137363" y="536506"/>
                  </a:lnTo>
                  <a:lnTo>
                    <a:pt x="184405" y="540064"/>
                  </a:lnTo>
                  <a:lnTo>
                    <a:pt x="231623" y="539503"/>
                  </a:lnTo>
                  <a:lnTo>
                    <a:pt x="278745" y="534804"/>
                  </a:lnTo>
                  <a:lnTo>
                    <a:pt x="325500" y="525945"/>
                  </a:lnTo>
                  <a:lnTo>
                    <a:pt x="20154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7435723" y="5136387"/>
              <a:ext cx="325755" cy="540385"/>
            </a:xfrm>
            <a:custGeom>
              <a:avLst/>
              <a:gdLst/>
              <a:ahLst/>
              <a:cxnLst/>
              <a:rect l="l" t="t" r="r" b="b"/>
              <a:pathLst>
                <a:path w="325754" h="540385">
                  <a:moveTo>
                    <a:pt x="325500" y="525945"/>
                  </a:moveTo>
                  <a:lnTo>
                    <a:pt x="278745" y="534804"/>
                  </a:lnTo>
                  <a:lnTo>
                    <a:pt x="231623" y="539503"/>
                  </a:lnTo>
                  <a:lnTo>
                    <a:pt x="184405" y="540064"/>
                  </a:lnTo>
                  <a:lnTo>
                    <a:pt x="137363" y="536506"/>
                  </a:lnTo>
                  <a:lnTo>
                    <a:pt x="90767" y="528852"/>
                  </a:lnTo>
                  <a:lnTo>
                    <a:pt x="44889" y="517120"/>
                  </a:lnTo>
                  <a:lnTo>
                    <a:pt x="0" y="501332"/>
                  </a:lnTo>
                  <a:lnTo>
                    <a:pt x="201549" y="0"/>
                  </a:lnTo>
                  <a:lnTo>
                    <a:pt x="325500" y="52594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7270623" y="5136387"/>
              <a:ext cx="367030" cy="501650"/>
            </a:xfrm>
            <a:custGeom>
              <a:avLst/>
              <a:gdLst/>
              <a:ahLst/>
              <a:cxnLst/>
              <a:rect l="l" t="t" r="r" b="b"/>
              <a:pathLst>
                <a:path w="367029" h="501650">
                  <a:moveTo>
                    <a:pt x="366649" y="0"/>
                  </a:moveTo>
                  <a:lnTo>
                    <a:pt x="0" y="396875"/>
                  </a:lnTo>
                  <a:lnTo>
                    <a:pt x="37584" y="428557"/>
                  </a:lnTo>
                  <a:lnTo>
                    <a:pt x="77787" y="456633"/>
                  </a:lnTo>
                  <a:lnTo>
                    <a:pt x="120372" y="480944"/>
                  </a:lnTo>
                  <a:lnTo>
                    <a:pt x="165100" y="501332"/>
                  </a:lnTo>
                  <a:lnTo>
                    <a:pt x="366649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7270623" y="5136387"/>
              <a:ext cx="367030" cy="501650"/>
            </a:xfrm>
            <a:custGeom>
              <a:avLst/>
              <a:gdLst/>
              <a:ahLst/>
              <a:cxnLst/>
              <a:rect l="l" t="t" r="r" b="b"/>
              <a:pathLst>
                <a:path w="367029" h="501650">
                  <a:moveTo>
                    <a:pt x="165100" y="501332"/>
                  </a:moveTo>
                  <a:lnTo>
                    <a:pt x="120372" y="480944"/>
                  </a:lnTo>
                  <a:lnTo>
                    <a:pt x="77787" y="456633"/>
                  </a:lnTo>
                  <a:lnTo>
                    <a:pt x="37584" y="428557"/>
                  </a:lnTo>
                  <a:lnTo>
                    <a:pt x="0" y="396875"/>
                  </a:lnTo>
                  <a:lnTo>
                    <a:pt x="366649" y="0"/>
                  </a:lnTo>
                  <a:lnTo>
                    <a:pt x="165100" y="50133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7097410" y="4596129"/>
              <a:ext cx="540385" cy="937260"/>
            </a:xfrm>
            <a:custGeom>
              <a:avLst/>
              <a:gdLst/>
              <a:ahLst/>
              <a:cxnLst/>
              <a:rect l="l" t="t" r="r" b="b"/>
              <a:pathLst>
                <a:path w="540384" h="937260">
                  <a:moveTo>
                    <a:pt x="539861" y="0"/>
                  </a:moveTo>
                  <a:lnTo>
                    <a:pt x="489950" y="2307"/>
                  </a:lnTo>
                  <a:lnTo>
                    <a:pt x="440826" y="9148"/>
                  </a:lnTo>
                  <a:lnTo>
                    <a:pt x="392776" y="20399"/>
                  </a:lnTo>
                  <a:lnTo>
                    <a:pt x="346086" y="35937"/>
                  </a:lnTo>
                  <a:lnTo>
                    <a:pt x="301045" y="55638"/>
                  </a:lnTo>
                  <a:lnTo>
                    <a:pt x="257939" y="79379"/>
                  </a:lnTo>
                  <a:lnTo>
                    <a:pt x="217057" y="107037"/>
                  </a:lnTo>
                  <a:lnTo>
                    <a:pt x="178686" y="138488"/>
                  </a:lnTo>
                  <a:lnTo>
                    <a:pt x="143113" y="173609"/>
                  </a:lnTo>
                  <a:lnTo>
                    <a:pt x="111350" y="211213"/>
                  </a:lnTo>
                  <a:lnTo>
                    <a:pt x="83578" y="250822"/>
                  </a:lnTo>
                  <a:lnTo>
                    <a:pt x="59785" y="292167"/>
                  </a:lnTo>
                  <a:lnTo>
                    <a:pt x="39960" y="334976"/>
                  </a:lnTo>
                  <a:lnTo>
                    <a:pt x="24094" y="378981"/>
                  </a:lnTo>
                  <a:lnTo>
                    <a:pt x="12176" y="423911"/>
                  </a:lnTo>
                  <a:lnTo>
                    <a:pt x="4194" y="469498"/>
                  </a:lnTo>
                  <a:lnTo>
                    <a:pt x="139" y="515472"/>
                  </a:lnTo>
                  <a:lnTo>
                    <a:pt x="0" y="561562"/>
                  </a:lnTo>
                  <a:lnTo>
                    <a:pt x="3765" y="607499"/>
                  </a:lnTo>
                  <a:lnTo>
                    <a:pt x="11426" y="653014"/>
                  </a:lnTo>
                  <a:lnTo>
                    <a:pt x="22971" y="697836"/>
                  </a:lnTo>
                  <a:lnTo>
                    <a:pt x="38389" y="741697"/>
                  </a:lnTo>
                  <a:lnTo>
                    <a:pt x="57670" y="784326"/>
                  </a:lnTo>
                  <a:lnTo>
                    <a:pt x="80803" y="825454"/>
                  </a:lnTo>
                  <a:lnTo>
                    <a:pt x="107778" y="864810"/>
                  </a:lnTo>
                  <a:lnTo>
                    <a:pt x="138585" y="902127"/>
                  </a:lnTo>
                  <a:lnTo>
                    <a:pt x="173212" y="937133"/>
                  </a:lnTo>
                  <a:lnTo>
                    <a:pt x="539861" y="540258"/>
                  </a:lnTo>
                  <a:lnTo>
                    <a:pt x="539861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7097410" y="4596129"/>
              <a:ext cx="540385" cy="937260"/>
            </a:xfrm>
            <a:custGeom>
              <a:avLst/>
              <a:gdLst/>
              <a:ahLst/>
              <a:cxnLst/>
              <a:rect l="l" t="t" r="r" b="b"/>
              <a:pathLst>
                <a:path w="540384" h="937260">
                  <a:moveTo>
                    <a:pt x="173212" y="937133"/>
                  </a:moveTo>
                  <a:lnTo>
                    <a:pt x="138585" y="902127"/>
                  </a:lnTo>
                  <a:lnTo>
                    <a:pt x="107778" y="864810"/>
                  </a:lnTo>
                  <a:lnTo>
                    <a:pt x="80803" y="825454"/>
                  </a:lnTo>
                  <a:lnTo>
                    <a:pt x="57670" y="784326"/>
                  </a:lnTo>
                  <a:lnTo>
                    <a:pt x="38389" y="741697"/>
                  </a:lnTo>
                  <a:lnTo>
                    <a:pt x="22971" y="697836"/>
                  </a:lnTo>
                  <a:lnTo>
                    <a:pt x="11426" y="653014"/>
                  </a:lnTo>
                  <a:lnTo>
                    <a:pt x="3765" y="607499"/>
                  </a:lnTo>
                  <a:lnTo>
                    <a:pt x="0" y="561562"/>
                  </a:lnTo>
                  <a:lnTo>
                    <a:pt x="139" y="515472"/>
                  </a:lnTo>
                  <a:lnTo>
                    <a:pt x="4194" y="469498"/>
                  </a:lnTo>
                  <a:lnTo>
                    <a:pt x="12176" y="423911"/>
                  </a:lnTo>
                  <a:lnTo>
                    <a:pt x="24094" y="378981"/>
                  </a:lnTo>
                  <a:lnTo>
                    <a:pt x="39960" y="334976"/>
                  </a:lnTo>
                  <a:lnTo>
                    <a:pt x="59785" y="292167"/>
                  </a:lnTo>
                  <a:lnTo>
                    <a:pt x="83578" y="250822"/>
                  </a:lnTo>
                  <a:lnTo>
                    <a:pt x="111350" y="211213"/>
                  </a:lnTo>
                  <a:lnTo>
                    <a:pt x="143113" y="173609"/>
                  </a:lnTo>
                  <a:lnTo>
                    <a:pt x="178686" y="138488"/>
                  </a:lnTo>
                  <a:lnTo>
                    <a:pt x="217057" y="107037"/>
                  </a:lnTo>
                  <a:lnTo>
                    <a:pt x="257939" y="79379"/>
                  </a:lnTo>
                  <a:lnTo>
                    <a:pt x="301045" y="55638"/>
                  </a:lnTo>
                  <a:lnTo>
                    <a:pt x="346086" y="35937"/>
                  </a:lnTo>
                  <a:lnTo>
                    <a:pt x="392776" y="20399"/>
                  </a:lnTo>
                  <a:lnTo>
                    <a:pt x="440826" y="9148"/>
                  </a:lnTo>
                  <a:lnTo>
                    <a:pt x="489950" y="2307"/>
                  </a:lnTo>
                  <a:lnTo>
                    <a:pt x="539861" y="0"/>
                  </a:lnTo>
                  <a:lnTo>
                    <a:pt x="539861" y="540258"/>
                  </a:lnTo>
                  <a:lnTo>
                    <a:pt x="173212" y="93713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7733410" y="4796154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21%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7888223" y="5105527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15%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7732521" y="5321553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Calibri"/>
                <a:cs typeface="Calibri"/>
              </a:rPr>
              <a:t>11%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337170" y="5385053"/>
            <a:ext cx="1689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Calibri"/>
                <a:cs typeface="Calibri"/>
              </a:rPr>
              <a:t>6%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6875526" y="5758434"/>
            <a:ext cx="1242060" cy="264160"/>
            <a:chOff x="6875526" y="5758434"/>
            <a:chExt cx="1242060" cy="264160"/>
          </a:xfrm>
        </p:grpSpPr>
        <p:sp>
          <p:nvSpPr>
            <p:cNvPr id="97" name="object 97" descr=""/>
            <p:cNvSpPr/>
            <p:nvPr/>
          </p:nvSpPr>
          <p:spPr>
            <a:xfrm>
              <a:off x="6875526" y="5758434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462266" y="5758434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BE9000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8049006" y="5758434"/>
              <a:ext cx="68580" cy="70485"/>
            </a:xfrm>
            <a:custGeom>
              <a:avLst/>
              <a:gdLst/>
              <a:ahLst/>
              <a:cxnLst/>
              <a:rect l="l" t="t" r="r" b="b"/>
              <a:pathLst>
                <a:path w="68579" h="70485">
                  <a:moveTo>
                    <a:pt x="68579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68579" y="70103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6875526" y="5951982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 descr=""/>
          <p:cNvSpPr txBox="1"/>
          <p:nvPr/>
        </p:nvSpPr>
        <p:spPr>
          <a:xfrm>
            <a:off x="6976236" y="5648614"/>
            <a:ext cx="300355" cy="41402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30"/>
              </a:spcBef>
            </a:pPr>
            <a:r>
              <a:rPr dirty="0" sz="1000" spc="-10">
                <a:latin typeface="Calibri"/>
                <a:cs typeface="Calibri"/>
              </a:rPr>
              <a:t>Chiny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dirty="0" sz="1000" spc="-25">
                <a:latin typeface="Calibri"/>
                <a:cs typeface="Calibri"/>
              </a:rPr>
              <a:t>UE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7462266" y="4589526"/>
            <a:ext cx="3879850" cy="1432560"/>
            <a:chOff x="7462266" y="4589526"/>
            <a:chExt cx="3879850" cy="1432560"/>
          </a:xfrm>
        </p:grpSpPr>
        <p:sp>
          <p:nvSpPr>
            <p:cNvPr id="103" name="object 103" descr=""/>
            <p:cNvSpPr/>
            <p:nvPr/>
          </p:nvSpPr>
          <p:spPr>
            <a:xfrm>
              <a:off x="7462266" y="5951982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0808589" y="4599051"/>
              <a:ext cx="532765" cy="628650"/>
            </a:xfrm>
            <a:custGeom>
              <a:avLst/>
              <a:gdLst/>
              <a:ahLst/>
              <a:cxnLst/>
              <a:rect l="l" t="t" r="r" b="b"/>
              <a:pathLst>
                <a:path w="532765" h="628650">
                  <a:moveTo>
                    <a:pt x="0" y="0"/>
                  </a:moveTo>
                  <a:lnTo>
                    <a:pt x="0" y="532384"/>
                  </a:lnTo>
                  <a:lnTo>
                    <a:pt x="523620" y="628650"/>
                  </a:lnTo>
                  <a:lnTo>
                    <a:pt x="527474" y="604750"/>
                  </a:lnTo>
                  <a:lnTo>
                    <a:pt x="530256" y="580707"/>
                  </a:lnTo>
                  <a:lnTo>
                    <a:pt x="531943" y="556569"/>
                  </a:lnTo>
                  <a:lnTo>
                    <a:pt x="532510" y="532384"/>
                  </a:lnTo>
                  <a:lnTo>
                    <a:pt x="530335" y="483910"/>
                  </a:lnTo>
                  <a:lnTo>
                    <a:pt x="523932" y="436659"/>
                  </a:lnTo>
                  <a:lnTo>
                    <a:pt x="513491" y="390818"/>
                  </a:lnTo>
                  <a:lnTo>
                    <a:pt x="499199" y="346575"/>
                  </a:lnTo>
                  <a:lnTo>
                    <a:pt x="481244" y="304118"/>
                  </a:lnTo>
                  <a:lnTo>
                    <a:pt x="459815" y="263633"/>
                  </a:lnTo>
                  <a:lnTo>
                    <a:pt x="435098" y="225308"/>
                  </a:lnTo>
                  <a:lnTo>
                    <a:pt x="407282" y="189332"/>
                  </a:lnTo>
                  <a:lnTo>
                    <a:pt x="376554" y="155892"/>
                  </a:lnTo>
                  <a:lnTo>
                    <a:pt x="343104" y="125175"/>
                  </a:lnTo>
                  <a:lnTo>
                    <a:pt x="307117" y="97369"/>
                  </a:lnTo>
                  <a:lnTo>
                    <a:pt x="268783" y="72662"/>
                  </a:lnTo>
                  <a:lnTo>
                    <a:pt x="228289" y="51242"/>
                  </a:lnTo>
                  <a:lnTo>
                    <a:pt x="185824" y="33295"/>
                  </a:lnTo>
                  <a:lnTo>
                    <a:pt x="141574" y="19010"/>
                  </a:lnTo>
                  <a:lnTo>
                    <a:pt x="95728" y="8573"/>
                  </a:lnTo>
                  <a:lnTo>
                    <a:pt x="48474" y="2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10808589" y="5131435"/>
              <a:ext cx="523875" cy="502920"/>
            </a:xfrm>
            <a:custGeom>
              <a:avLst/>
              <a:gdLst/>
              <a:ahLst/>
              <a:cxnLst/>
              <a:rect l="l" t="t" r="r" b="b"/>
              <a:pathLst>
                <a:path w="523875" h="502920">
                  <a:moveTo>
                    <a:pt x="0" y="0"/>
                  </a:moveTo>
                  <a:lnTo>
                    <a:pt x="176149" y="502386"/>
                  </a:lnTo>
                  <a:lnTo>
                    <a:pt x="220210" y="484704"/>
                  </a:lnTo>
                  <a:lnTo>
                    <a:pt x="262106" y="463404"/>
                  </a:lnTo>
                  <a:lnTo>
                    <a:pt x="301664" y="438690"/>
                  </a:lnTo>
                  <a:lnTo>
                    <a:pt x="338709" y="410766"/>
                  </a:lnTo>
                  <a:lnTo>
                    <a:pt x="373065" y="379836"/>
                  </a:lnTo>
                  <a:lnTo>
                    <a:pt x="404558" y="346103"/>
                  </a:lnTo>
                  <a:lnTo>
                    <a:pt x="433014" y="309771"/>
                  </a:lnTo>
                  <a:lnTo>
                    <a:pt x="458258" y="271045"/>
                  </a:lnTo>
                  <a:lnTo>
                    <a:pt x="480115" y="230127"/>
                  </a:lnTo>
                  <a:lnTo>
                    <a:pt x="498411" y="187222"/>
                  </a:lnTo>
                  <a:lnTo>
                    <a:pt x="512971" y="142534"/>
                  </a:lnTo>
                  <a:lnTo>
                    <a:pt x="523620" y="96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75B6">
                <a:alpha val="5686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10808589" y="5131435"/>
              <a:ext cx="523875" cy="502920"/>
            </a:xfrm>
            <a:custGeom>
              <a:avLst/>
              <a:gdLst/>
              <a:ahLst/>
              <a:cxnLst/>
              <a:rect l="l" t="t" r="r" b="b"/>
              <a:pathLst>
                <a:path w="523875" h="502920">
                  <a:moveTo>
                    <a:pt x="523620" y="96265"/>
                  </a:moveTo>
                  <a:lnTo>
                    <a:pt x="512971" y="142534"/>
                  </a:lnTo>
                  <a:lnTo>
                    <a:pt x="498411" y="187222"/>
                  </a:lnTo>
                  <a:lnTo>
                    <a:pt x="480115" y="230127"/>
                  </a:lnTo>
                  <a:lnTo>
                    <a:pt x="458258" y="271045"/>
                  </a:lnTo>
                  <a:lnTo>
                    <a:pt x="433014" y="309771"/>
                  </a:lnTo>
                  <a:lnTo>
                    <a:pt x="404558" y="346103"/>
                  </a:lnTo>
                  <a:lnTo>
                    <a:pt x="373065" y="379836"/>
                  </a:lnTo>
                  <a:lnTo>
                    <a:pt x="338709" y="410766"/>
                  </a:lnTo>
                  <a:lnTo>
                    <a:pt x="301664" y="438690"/>
                  </a:lnTo>
                  <a:lnTo>
                    <a:pt x="262106" y="463404"/>
                  </a:lnTo>
                  <a:lnTo>
                    <a:pt x="220210" y="484704"/>
                  </a:lnTo>
                  <a:lnTo>
                    <a:pt x="176149" y="502386"/>
                  </a:lnTo>
                  <a:lnTo>
                    <a:pt x="0" y="0"/>
                  </a:lnTo>
                  <a:lnTo>
                    <a:pt x="523620" y="96265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0520553" y="5131435"/>
              <a:ext cx="464184" cy="532765"/>
            </a:xfrm>
            <a:custGeom>
              <a:avLst/>
              <a:gdLst/>
              <a:ahLst/>
              <a:cxnLst/>
              <a:rect l="l" t="t" r="r" b="b"/>
              <a:pathLst>
                <a:path w="464184" h="532764">
                  <a:moveTo>
                    <a:pt x="288036" y="0"/>
                  </a:moveTo>
                  <a:lnTo>
                    <a:pt x="0" y="447674"/>
                  </a:lnTo>
                  <a:lnTo>
                    <a:pt x="42363" y="472260"/>
                  </a:lnTo>
                  <a:lnTo>
                    <a:pt x="86424" y="492690"/>
                  </a:lnTo>
                  <a:lnTo>
                    <a:pt x="131883" y="508930"/>
                  </a:lnTo>
                  <a:lnTo>
                    <a:pt x="178444" y="520947"/>
                  </a:lnTo>
                  <a:lnTo>
                    <a:pt x="225806" y="528704"/>
                  </a:lnTo>
                  <a:lnTo>
                    <a:pt x="273670" y="532167"/>
                  </a:lnTo>
                  <a:lnTo>
                    <a:pt x="321739" y="531301"/>
                  </a:lnTo>
                  <a:lnTo>
                    <a:pt x="369714" y="526073"/>
                  </a:lnTo>
                  <a:lnTo>
                    <a:pt x="417295" y="516446"/>
                  </a:lnTo>
                  <a:lnTo>
                    <a:pt x="464185" y="502386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0520553" y="5131435"/>
              <a:ext cx="464184" cy="532765"/>
            </a:xfrm>
            <a:custGeom>
              <a:avLst/>
              <a:gdLst/>
              <a:ahLst/>
              <a:cxnLst/>
              <a:rect l="l" t="t" r="r" b="b"/>
              <a:pathLst>
                <a:path w="464184" h="532764">
                  <a:moveTo>
                    <a:pt x="464185" y="502386"/>
                  </a:moveTo>
                  <a:lnTo>
                    <a:pt x="417295" y="516446"/>
                  </a:lnTo>
                  <a:lnTo>
                    <a:pt x="369714" y="526073"/>
                  </a:lnTo>
                  <a:lnTo>
                    <a:pt x="321739" y="531301"/>
                  </a:lnTo>
                  <a:lnTo>
                    <a:pt x="273670" y="532167"/>
                  </a:lnTo>
                  <a:lnTo>
                    <a:pt x="225806" y="528704"/>
                  </a:lnTo>
                  <a:lnTo>
                    <a:pt x="178444" y="520947"/>
                  </a:lnTo>
                  <a:lnTo>
                    <a:pt x="131883" y="508930"/>
                  </a:lnTo>
                  <a:lnTo>
                    <a:pt x="86424" y="492690"/>
                  </a:lnTo>
                  <a:lnTo>
                    <a:pt x="42363" y="472260"/>
                  </a:lnTo>
                  <a:lnTo>
                    <a:pt x="0" y="447674"/>
                  </a:lnTo>
                  <a:lnTo>
                    <a:pt x="288036" y="0"/>
                  </a:lnTo>
                  <a:lnTo>
                    <a:pt x="464185" y="502386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0305669" y="5131435"/>
              <a:ext cx="502920" cy="447675"/>
            </a:xfrm>
            <a:custGeom>
              <a:avLst/>
              <a:gdLst/>
              <a:ahLst/>
              <a:cxnLst/>
              <a:rect l="l" t="t" r="r" b="b"/>
              <a:pathLst>
                <a:path w="502920" h="447675">
                  <a:moveTo>
                    <a:pt x="502920" y="0"/>
                  </a:moveTo>
                  <a:lnTo>
                    <a:pt x="0" y="174624"/>
                  </a:lnTo>
                  <a:lnTo>
                    <a:pt x="18967" y="221800"/>
                  </a:lnTo>
                  <a:lnTo>
                    <a:pt x="42201" y="266701"/>
                  </a:lnTo>
                  <a:lnTo>
                    <a:pt x="69486" y="309059"/>
                  </a:lnTo>
                  <a:lnTo>
                    <a:pt x="100610" y="348603"/>
                  </a:lnTo>
                  <a:lnTo>
                    <a:pt x="135360" y="385067"/>
                  </a:lnTo>
                  <a:lnTo>
                    <a:pt x="173522" y="418180"/>
                  </a:lnTo>
                  <a:lnTo>
                    <a:pt x="214883" y="447674"/>
                  </a:lnTo>
                  <a:lnTo>
                    <a:pt x="502920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0305669" y="5131435"/>
              <a:ext cx="502920" cy="447675"/>
            </a:xfrm>
            <a:custGeom>
              <a:avLst/>
              <a:gdLst/>
              <a:ahLst/>
              <a:cxnLst/>
              <a:rect l="l" t="t" r="r" b="b"/>
              <a:pathLst>
                <a:path w="502920" h="447675">
                  <a:moveTo>
                    <a:pt x="214883" y="447674"/>
                  </a:moveTo>
                  <a:lnTo>
                    <a:pt x="173522" y="418180"/>
                  </a:lnTo>
                  <a:lnTo>
                    <a:pt x="135360" y="385067"/>
                  </a:lnTo>
                  <a:lnTo>
                    <a:pt x="100610" y="348603"/>
                  </a:lnTo>
                  <a:lnTo>
                    <a:pt x="69486" y="309059"/>
                  </a:lnTo>
                  <a:lnTo>
                    <a:pt x="42201" y="266701"/>
                  </a:lnTo>
                  <a:lnTo>
                    <a:pt x="18967" y="221800"/>
                  </a:lnTo>
                  <a:lnTo>
                    <a:pt x="0" y="174624"/>
                  </a:lnTo>
                  <a:lnTo>
                    <a:pt x="502920" y="0"/>
                  </a:lnTo>
                  <a:lnTo>
                    <a:pt x="214883" y="44767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0276221" y="4599051"/>
              <a:ext cx="532765" cy="707390"/>
            </a:xfrm>
            <a:custGeom>
              <a:avLst/>
              <a:gdLst/>
              <a:ahLst/>
              <a:cxnLst/>
              <a:rect l="l" t="t" r="r" b="b"/>
              <a:pathLst>
                <a:path w="532765" h="707389">
                  <a:moveTo>
                    <a:pt x="532367" y="0"/>
                  </a:moveTo>
                  <a:lnTo>
                    <a:pt x="487901" y="1853"/>
                  </a:lnTo>
                  <a:lnTo>
                    <a:pt x="443816" y="7397"/>
                  </a:lnTo>
                  <a:lnTo>
                    <a:pt x="400351" y="16609"/>
                  </a:lnTo>
                  <a:lnTo>
                    <a:pt x="357742" y="29463"/>
                  </a:lnTo>
                  <a:lnTo>
                    <a:pt x="312681" y="47406"/>
                  </a:lnTo>
                  <a:lnTo>
                    <a:pt x="270158" y="68942"/>
                  </a:lnTo>
                  <a:lnTo>
                    <a:pt x="230289" y="93834"/>
                  </a:lnTo>
                  <a:lnTo>
                    <a:pt x="193190" y="121840"/>
                  </a:lnTo>
                  <a:lnTo>
                    <a:pt x="158976" y="152723"/>
                  </a:lnTo>
                  <a:lnTo>
                    <a:pt x="127764" y="186243"/>
                  </a:lnTo>
                  <a:lnTo>
                    <a:pt x="99668" y="222159"/>
                  </a:lnTo>
                  <a:lnTo>
                    <a:pt x="74806" y="260234"/>
                  </a:lnTo>
                  <a:lnTo>
                    <a:pt x="53291" y="300228"/>
                  </a:lnTo>
                  <a:lnTo>
                    <a:pt x="35241" y="341900"/>
                  </a:lnTo>
                  <a:lnTo>
                    <a:pt x="20771" y="385012"/>
                  </a:lnTo>
                  <a:lnTo>
                    <a:pt x="9997" y="429325"/>
                  </a:lnTo>
                  <a:lnTo>
                    <a:pt x="3035" y="474599"/>
                  </a:lnTo>
                  <a:lnTo>
                    <a:pt x="0" y="520595"/>
                  </a:lnTo>
                  <a:lnTo>
                    <a:pt x="1007" y="567073"/>
                  </a:lnTo>
                  <a:lnTo>
                    <a:pt x="6174" y="613795"/>
                  </a:lnTo>
                  <a:lnTo>
                    <a:pt x="15615" y="660519"/>
                  </a:lnTo>
                  <a:lnTo>
                    <a:pt x="29447" y="707009"/>
                  </a:lnTo>
                  <a:lnTo>
                    <a:pt x="532367" y="532384"/>
                  </a:lnTo>
                  <a:lnTo>
                    <a:pt x="532367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0276221" y="4599051"/>
              <a:ext cx="532765" cy="707390"/>
            </a:xfrm>
            <a:custGeom>
              <a:avLst/>
              <a:gdLst/>
              <a:ahLst/>
              <a:cxnLst/>
              <a:rect l="l" t="t" r="r" b="b"/>
              <a:pathLst>
                <a:path w="532765" h="707389">
                  <a:moveTo>
                    <a:pt x="29447" y="707009"/>
                  </a:moveTo>
                  <a:lnTo>
                    <a:pt x="15615" y="660519"/>
                  </a:lnTo>
                  <a:lnTo>
                    <a:pt x="6174" y="613795"/>
                  </a:lnTo>
                  <a:lnTo>
                    <a:pt x="1007" y="567073"/>
                  </a:lnTo>
                  <a:lnTo>
                    <a:pt x="0" y="520595"/>
                  </a:lnTo>
                  <a:lnTo>
                    <a:pt x="3035" y="474599"/>
                  </a:lnTo>
                  <a:lnTo>
                    <a:pt x="9997" y="429325"/>
                  </a:lnTo>
                  <a:lnTo>
                    <a:pt x="20771" y="385012"/>
                  </a:lnTo>
                  <a:lnTo>
                    <a:pt x="35241" y="341900"/>
                  </a:lnTo>
                  <a:lnTo>
                    <a:pt x="53291" y="300228"/>
                  </a:lnTo>
                  <a:lnTo>
                    <a:pt x="74806" y="260234"/>
                  </a:lnTo>
                  <a:lnTo>
                    <a:pt x="99668" y="222159"/>
                  </a:lnTo>
                  <a:lnTo>
                    <a:pt x="127764" y="186243"/>
                  </a:lnTo>
                  <a:lnTo>
                    <a:pt x="158976" y="152723"/>
                  </a:lnTo>
                  <a:lnTo>
                    <a:pt x="193190" y="121840"/>
                  </a:lnTo>
                  <a:lnTo>
                    <a:pt x="230289" y="93834"/>
                  </a:lnTo>
                  <a:lnTo>
                    <a:pt x="270158" y="68942"/>
                  </a:lnTo>
                  <a:lnTo>
                    <a:pt x="312681" y="47406"/>
                  </a:lnTo>
                  <a:lnTo>
                    <a:pt x="357742" y="29463"/>
                  </a:lnTo>
                  <a:lnTo>
                    <a:pt x="400351" y="16609"/>
                  </a:lnTo>
                  <a:lnTo>
                    <a:pt x="443816" y="7397"/>
                  </a:lnTo>
                  <a:lnTo>
                    <a:pt x="487901" y="1853"/>
                  </a:lnTo>
                  <a:lnTo>
                    <a:pt x="532367" y="0"/>
                  </a:lnTo>
                  <a:lnTo>
                    <a:pt x="532367" y="532384"/>
                  </a:lnTo>
                  <a:lnTo>
                    <a:pt x="29447" y="70700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 txBox="1"/>
          <p:nvPr/>
        </p:nvSpPr>
        <p:spPr>
          <a:xfrm>
            <a:off x="8810243" y="5636576"/>
            <a:ext cx="960119" cy="61976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65"/>
              </a:spcBef>
              <a:tabLst>
                <a:tab pos="688975" algn="l"/>
              </a:tabLst>
            </a:pPr>
            <a:r>
              <a:rPr dirty="0" sz="1000" spc="-10">
                <a:latin typeface="Calibri"/>
                <a:cs typeface="Calibri"/>
              </a:rPr>
              <a:t>Brazylia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5">
                <a:latin typeface="Calibri"/>
                <a:cs typeface="Calibri"/>
              </a:rPr>
              <a:t>USA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  <a:tabLst>
                <a:tab pos="688975" algn="l"/>
              </a:tabLst>
            </a:pPr>
            <a:r>
              <a:rPr dirty="0" sz="1000" spc="-10">
                <a:latin typeface="Calibri"/>
                <a:cs typeface="Calibri"/>
              </a:rPr>
              <a:t>Chiny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Indie</a:t>
            </a:r>
            <a:endParaRPr sz="1000">
              <a:latin typeface="Calibri"/>
              <a:cs typeface="Calibri"/>
            </a:endParaRPr>
          </a:p>
          <a:p>
            <a:pPr marL="255270">
              <a:lnSpc>
                <a:spcPct val="100000"/>
              </a:lnSpc>
              <a:spcBef>
                <a:spcPts val="345"/>
              </a:spcBef>
            </a:pP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(2022)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0968228" y="4822697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28%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10968228" y="5251450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17%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10654030" y="5421629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14%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10409173" y="5270372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Calibri"/>
                <a:cs typeface="Calibri"/>
              </a:rPr>
              <a:t>11%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10149078" y="5746241"/>
            <a:ext cx="829310" cy="268605"/>
            <a:chOff x="10149078" y="5746241"/>
            <a:chExt cx="829310" cy="268605"/>
          </a:xfrm>
        </p:grpSpPr>
        <p:sp>
          <p:nvSpPr>
            <p:cNvPr id="119" name="object 119" descr=""/>
            <p:cNvSpPr/>
            <p:nvPr/>
          </p:nvSpPr>
          <p:spPr>
            <a:xfrm>
              <a:off x="10149078" y="5746241"/>
              <a:ext cx="70485" cy="68580"/>
            </a:xfrm>
            <a:custGeom>
              <a:avLst/>
              <a:gdLst/>
              <a:ahLst/>
              <a:cxnLst/>
              <a:rect l="l" t="t" r="r" b="b"/>
              <a:pathLst>
                <a:path w="70484" h="68579">
                  <a:moveTo>
                    <a:pt x="70103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70103" y="685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908030" y="5746241"/>
              <a:ext cx="70485" cy="68580"/>
            </a:xfrm>
            <a:custGeom>
              <a:avLst/>
              <a:gdLst/>
              <a:ahLst/>
              <a:cxnLst/>
              <a:rect l="l" t="t" r="r" b="b"/>
              <a:pathLst>
                <a:path w="70484" h="68579">
                  <a:moveTo>
                    <a:pt x="70103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70103" y="68580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2D75B6">
                <a:alpha val="5686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0149078" y="5944361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0908030" y="5944361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70103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70103" y="7010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 descr=""/>
          <p:cNvSpPr txBox="1"/>
          <p:nvPr/>
        </p:nvSpPr>
        <p:spPr>
          <a:xfrm>
            <a:off x="7438897" y="5390363"/>
            <a:ext cx="981710" cy="86614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680"/>
              </a:spcBef>
            </a:pPr>
            <a:r>
              <a:rPr dirty="0" sz="1000" spc="-25" b="1"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  <a:p>
            <a:pPr marL="123825">
              <a:lnSpc>
                <a:spcPct val="100000"/>
              </a:lnSpc>
              <a:spcBef>
                <a:spcPts val="580"/>
              </a:spcBef>
              <a:tabLst>
                <a:tab pos="709930" algn="l"/>
              </a:tabLst>
            </a:pPr>
            <a:r>
              <a:rPr dirty="0" sz="1000" spc="-25">
                <a:latin typeface="Calibri"/>
                <a:cs typeface="Calibri"/>
              </a:rPr>
              <a:t>USA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Indie</a:t>
            </a:r>
            <a:endParaRPr sz="1000">
              <a:latin typeface="Calibri"/>
              <a:cs typeface="Calibri"/>
            </a:endParaRPr>
          </a:p>
          <a:p>
            <a:pPr marR="449580" indent="123825">
              <a:lnSpc>
                <a:spcPts val="153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Brazylia </a:t>
            </a: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(2022)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10250423" y="5630671"/>
            <a:ext cx="1172210" cy="62611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  <a:tabLst>
                <a:tab pos="758825" algn="l"/>
              </a:tabLst>
            </a:pPr>
            <a:r>
              <a:rPr dirty="0" sz="1000" spc="-10">
                <a:latin typeface="Calibri"/>
                <a:cs typeface="Calibri"/>
              </a:rPr>
              <a:t>Chiny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5">
                <a:latin typeface="Calibri"/>
                <a:cs typeface="Calibri"/>
              </a:rPr>
              <a:t>USA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  <a:tabLst>
                <a:tab pos="758825" algn="l"/>
              </a:tabLst>
            </a:pPr>
            <a:r>
              <a:rPr dirty="0" sz="1000" spc="-25">
                <a:latin typeface="Calibri"/>
                <a:cs typeface="Calibri"/>
              </a:rPr>
              <a:t>UE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Brazylia</a:t>
            </a:r>
            <a:endParaRPr sz="1000">
              <a:latin typeface="Calibri"/>
              <a:cs typeface="Calibri"/>
            </a:endParaRPr>
          </a:p>
          <a:p>
            <a:pPr marL="453390">
              <a:lnSpc>
                <a:spcPct val="100000"/>
              </a:lnSpc>
              <a:spcBef>
                <a:spcPts val="380"/>
              </a:spcBef>
            </a:pP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(2022)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6896354" y="4212082"/>
            <a:ext cx="1035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7E7E7E"/>
                </a:solidFill>
                <a:latin typeface="Calibri"/>
                <a:cs typeface="Calibri"/>
              </a:rPr>
              <a:t>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7141209" y="4313935"/>
            <a:ext cx="40640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516380" algn="l"/>
                <a:tab pos="3210560" algn="l"/>
              </a:tabLst>
            </a:pPr>
            <a:r>
              <a:rPr dirty="0" baseline="5555" sz="1500" i="1">
                <a:latin typeface="Calibri"/>
                <a:cs typeface="Calibri"/>
              </a:rPr>
              <a:t>Zbiory</a:t>
            </a:r>
            <a:r>
              <a:rPr dirty="0" baseline="5555" sz="1500" spc="-44" i="1">
                <a:latin typeface="Calibri"/>
                <a:cs typeface="Calibri"/>
              </a:rPr>
              <a:t> </a:t>
            </a:r>
            <a:r>
              <a:rPr dirty="0" baseline="5555" sz="1500" i="1">
                <a:latin typeface="Calibri"/>
                <a:cs typeface="Calibri"/>
              </a:rPr>
              <a:t>zbóż</a:t>
            </a:r>
            <a:r>
              <a:rPr dirty="0" baseline="5555" sz="1500" spc="-30" i="1">
                <a:latin typeface="Calibri"/>
                <a:cs typeface="Calibri"/>
              </a:rPr>
              <a:t> </a:t>
            </a:r>
            <a:r>
              <a:rPr dirty="0" baseline="5555" sz="1500" i="1">
                <a:latin typeface="Calibri"/>
                <a:cs typeface="Calibri"/>
              </a:rPr>
              <a:t>i</a:t>
            </a:r>
            <a:r>
              <a:rPr dirty="0" baseline="5555" sz="1500" spc="-44" i="1">
                <a:latin typeface="Calibri"/>
                <a:cs typeface="Calibri"/>
              </a:rPr>
              <a:t> </a:t>
            </a:r>
            <a:r>
              <a:rPr dirty="0" baseline="5555" sz="1500" spc="-30" i="1">
                <a:latin typeface="Calibri"/>
                <a:cs typeface="Calibri"/>
              </a:rPr>
              <a:t>ryżu</a:t>
            </a:r>
            <a:r>
              <a:rPr dirty="0" baseline="5555" sz="1500" i="1">
                <a:latin typeface="Calibri"/>
                <a:cs typeface="Calibri"/>
              </a:rPr>
              <a:t>	</a:t>
            </a:r>
            <a:r>
              <a:rPr dirty="0" baseline="2777" sz="1500" i="1">
                <a:latin typeface="Calibri"/>
                <a:cs typeface="Calibri"/>
              </a:rPr>
              <a:t>Zbiory</a:t>
            </a:r>
            <a:r>
              <a:rPr dirty="0" baseline="2777" sz="1500" spc="-67" i="1">
                <a:latin typeface="Calibri"/>
                <a:cs typeface="Calibri"/>
              </a:rPr>
              <a:t> </a:t>
            </a:r>
            <a:r>
              <a:rPr dirty="0" baseline="2777" sz="1500" i="1">
                <a:latin typeface="Calibri"/>
                <a:cs typeface="Calibri"/>
              </a:rPr>
              <a:t>roślin</a:t>
            </a:r>
            <a:r>
              <a:rPr dirty="0" baseline="2777" sz="1500" spc="-52" i="1">
                <a:latin typeface="Calibri"/>
                <a:cs typeface="Calibri"/>
              </a:rPr>
              <a:t> </a:t>
            </a:r>
            <a:r>
              <a:rPr dirty="0" baseline="2777" sz="1500" spc="-15" i="1">
                <a:latin typeface="Calibri"/>
                <a:cs typeface="Calibri"/>
              </a:rPr>
              <a:t>oleistych</a:t>
            </a:r>
            <a:r>
              <a:rPr dirty="0" baseline="2777" sz="1500" i="1">
                <a:latin typeface="Calibri"/>
                <a:cs typeface="Calibri"/>
              </a:rPr>
              <a:t>	</a:t>
            </a:r>
            <a:r>
              <a:rPr dirty="0" sz="1000" i="1">
                <a:latin typeface="Calibri"/>
                <a:cs typeface="Calibri"/>
              </a:rPr>
              <a:t>Produkcja</a:t>
            </a:r>
            <a:r>
              <a:rPr dirty="0" sz="1000" spc="-5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mięsa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5.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195008"/>
            <a:ext cx="11235055" cy="671195"/>
            <a:chOff x="478472" y="195008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196595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01192" y="6460032"/>
            <a:ext cx="542480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USGS,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Reuters,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Bloomberg,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ING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Research,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Water.org,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Darcy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Partners,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S&amp;P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Global,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International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Aluminium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Institute,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Pekao.</a:t>
            </a:r>
            <a:endParaRPr sz="750">
              <a:latin typeface="Calibri"/>
              <a:cs typeface="Calibri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479425" y="952563"/>
          <a:ext cx="11327765" cy="5426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275"/>
                <a:gridCol w="942975"/>
                <a:gridCol w="3601085"/>
                <a:gridCol w="2952115"/>
                <a:gridCol w="2952115"/>
              </a:tblGrid>
              <a:tr h="395605">
                <a:tc>
                  <a:txBody>
                    <a:bodyPr/>
                    <a:lstStyle/>
                    <a:p>
                      <a:pPr marL="226060" marR="111125" indent="-1085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Surowiec</a:t>
                      </a:r>
                      <a:r>
                        <a:rPr dirty="0" sz="10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/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proces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solidFill>
                      <a:srgbClr val="53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Lokalizacja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3664">
                    <a:solidFill>
                      <a:srgbClr val="5382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Problem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3664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5382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Skutki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3664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538235"/>
                    </a:solidFill>
                  </a:tcPr>
                </a:tc>
                <a:tc>
                  <a:txBody>
                    <a:bodyPr/>
                    <a:lstStyle/>
                    <a:p>
                      <a:pPr marL="83820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Potencjalne</a:t>
                      </a:r>
                      <a:r>
                        <a:rPr dirty="0" sz="10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rozwiązania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3664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538235"/>
                    </a:solidFill>
                  </a:tcPr>
                </a:tc>
              </a:tr>
              <a:tr h="1920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Miedź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0" b="1">
                          <a:latin typeface="Calibri"/>
                          <a:cs typeface="Calibri"/>
                        </a:rPr>
                        <a:t>–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wydobycie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E1EFD9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Chile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Peru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F1F1F1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just" marL="217804" marR="37465" indent="-17272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17804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Chile</a:t>
                      </a:r>
                      <a:r>
                        <a:rPr dirty="0" sz="1000" spc="1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000" spc="1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lider</a:t>
                      </a:r>
                      <a:r>
                        <a:rPr dirty="0" sz="1000" spc="1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górniczej</a:t>
                      </a:r>
                      <a:r>
                        <a:rPr dirty="0" sz="1000" spc="1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produkcji</a:t>
                      </a:r>
                      <a:r>
                        <a:rPr dirty="0" sz="1000" spc="1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miedzi</a:t>
                      </a:r>
                      <a:r>
                        <a:rPr dirty="0" sz="1000" spc="1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(24%),</a:t>
                      </a:r>
                      <a:r>
                        <a:rPr dirty="0" sz="1000" spc="1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posiadający</a:t>
                      </a:r>
                      <a:r>
                        <a:rPr dirty="0" sz="1000" spc="1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jej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 największe</a:t>
                      </a:r>
                      <a:r>
                        <a:rPr dirty="0" sz="10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zasoby</a:t>
                      </a:r>
                      <a:r>
                        <a:rPr dirty="0" sz="10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(200</a:t>
                      </a:r>
                      <a:r>
                        <a:rPr dirty="0" sz="10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mln</a:t>
                      </a:r>
                      <a:r>
                        <a:rPr dirty="0" sz="1000" spc="10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ton)</a:t>
                      </a:r>
                      <a:r>
                        <a:rPr dirty="0" sz="10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zmaga</a:t>
                      </a:r>
                      <a:r>
                        <a:rPr dirty="0" sz="10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się</a:t>
                      </a:r>
                      <a:r>
                        <a:rPr dirty="0" sz="10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od</a:t>
                      </a:r>
                      <a:r>
                        <a:rPr dirty="0" sz="1000" spc="1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14</a:t>
                      </a:r>
                      <a:r>
                        <a:rPr dirty="0" sz="1000" spc="1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lat</a:t>
                      </a:r>
                      <a:r>
                        <a:rPr dirty="0" sz="10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suszą.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Chilijskie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górnictwo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trudności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ze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zwiększeniem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wydobycia,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ponieważ</a:t>
                      </a:r>
                      <a:r>
                        <a:rPr dirty="0" sz="1000" spc="3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ilość</a:t>
                      </a:r>
                      <a:r>
                        <a:rPr dirty="0" sz="1000" spc="3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wody,</a:t>
                      </a:r>
                      <a:r>
                        <a:rPr dirty="0" sz="1000" spc="3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której</a:t>
                      </a:r>
                      <a:r>
                        <a:rPr dirty="0" sz="1000" spc="3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wymaga</a:t>
                      </a:r>
                      <a:r>
                        <a:rPr dirty="0" sz="1000" spc="3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produkcja</a:t>
                      </a:r>
                      <a:r>
                        <a:rPr dirty="0" sz="1000" spc="3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miedzi</a:t>
                      </a:r>
                      <a:r>
                        <a:rPr dirty="0" sz="1000" spc="3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jest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równa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ilości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zaspokojenia</a:t>
                      </a:r>
                      <a:r>
                        <a:rPr dirty="0" sz="10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rocznych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potrzeb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75%</a:t>
                      </a:r>
                      <a:r>
                        <a:rPr dirty="0" sz="10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populacji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tego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kraju.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17804" marR="37465" indent="-17272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17804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Peru</a:t>
                      </a:r>
                      <a:r>
                        <a:rPr dirty="0" sz="1000" spc="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48%</a:t>
                      </a:r>
                      <a:r>
                        <a:rPr dirty="0" sz="1000" spc="8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ludności</a:t>
                      </a:r>
                      <a:r>
                        <a:rPr dirty="0" sz="1000" spc="8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nie</a:t>
                      </a:r>
                      <a:r>
                        <a:rPr dirty="0" sz="1000" spc="8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ma</a:t>
                      </a:r>
                      <a:r>
                        <a:rPr dirty="0" sz="1000" spc="8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bezpiecznego</a:t>
                      </a:r>
                      <a:r>
                        <a:rPr dirty="0" sz="1000" spc="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dostępu</a:t>
                      </a:r>
                      <a:r>
                        <a:rPr dirty="0" sz="1000" spc="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źródła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wody.</a:t>
                      </a:r>
                      <a:r>
                        <a:rPr dirty="0" sz="1000" spc="28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Górnictwo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miedzi</a:t>
                      </a:r>
                      <a:r>
                        <a:rPr dirty="0" sz="10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główny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czynnik</a:t>
                      </a:r>
                      <a:r>
                        <a:rPr dirty="0" sz="10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zanieczyszczenia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wód,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okolicy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kopalń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również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powietrza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(pyły),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wzmaga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protesty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lokalnych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społeczności,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wstrzymując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pracę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kopalni.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244475" indent="-172085">
                        <a:lnSpc>
                          <a:spcPct val="100000"/>
                        </a:lnSpc>
                        <a:spcBef>
                          <a:spcPts val="894"/>
                        </a:spcBef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2%</a:t>
                      </a:r>
                      <a:r>
                        <a:rPr dirty="0" sz="1000" spc="1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spadek</a:t>
                      </a:r>
                      <a:r>
                        <a:rPr dirty="0" sz="1000" spc="1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wydobycia</a:t>
                      </a:r>
                      <a:r>
                        <a:rPr dirty="0" sz="1000" spc="1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czasie</a:t>
                      </a:r>
                      <a:r>
                        <a:rPr dirty="0" sz="1000" spc="1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sty-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wrz</a:t>
                      </a:r>
                      <a:r>
                        <a:rPr dirty="0" sz="1000" spc="1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2023</a:t>
                      </a:r>
                      <a:r>
                        <a:rPr dirty="0" sz="1000" spc="1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0" b="1">
                          <a:latin typeface="Calibri"/>
                          <a:cs typeface="Calibri"/>
                        </a:rPr>
                        <a:t>w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451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Chile</a:t>
                      </a:r>
                      <a:r>
                        <a:rPr dirty="0" sz="10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przez</a:t>
                      </a:r>
                      <a:r>
                        <a:rPr dirty="0" sz="10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suszę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pogorszenie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jakości</a:t>
                      </a:r>
                      <a:r>
                        <a:rPr dirty="0" sz="10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złóż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45110" marR="99060" indent="-17272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wydobycie</a:t>
                      </a:r>
                      <a:r>
                        <a:rPr dirty="0" sz="1000" spc="3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3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kopalniach</a:t>
                      </a:r>
                      <a:r>
                        <a:rPr dirty="0" sz="1000" spc="3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1000" spc="3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Bronces</a:t>
                      </a:r>
                      <a:r>
                        <a:rPr dirty="0" sz="1000" spc="3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3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1Q22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spadło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17%</a:t>
                      </a:r>
                      <a:r>
                        <a:rPr dirty="0" sz="10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r/r,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kopalni</a:t>
                      </a:r>
                      <a:r>
                        <a:rPr dirty="0" sz="10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10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Pelambres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24%,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tylko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sprawą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suszy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(Chile)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45110" marR="97155" indent="-17272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lip’22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zamknięcie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chilijskiej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części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kopalni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miedzi</a:t>
                      </a:r>
                      <a:r>
                        <a:rPr dirty="0" sz="10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złota</a:t>
                      </a:r>
                      <a:r>
                        <a:rPr dirty="0" sz="1000" spc="3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i="1">
                          <a:latin typeface="Calibri"/>
                          <a:cs typeface="Calibri"/>
                        </a:rPr>
                        <a:t>Pascua</a:t>
                      </a:r>
                      <a:r>
                        <a:rPr dirty="0" sz="1000" spc="345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i="1">
                          <a:latin typeface="Calibri"/>
                          <a:cs typeface="Calibri"/>
                        </a:rPr>
                        <a:t>Lama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1000" spc="3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ze</a:t>
                      </a:r>
                      <a:r>
                        <a:rPr dirty="0" sz="1000" spc="3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względu</a:t>
                      </a:r>
                      <a:r>
                        <a:rPr dirty="0" sz="1000" spc="3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3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zbyt</a:t>
                      </a:r>
                      <a:r>
                        <a:rPr dirty="0" sz="1000" spc="3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duże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zużycie</a:t>
                      </a:r>
                      <a:r>
                        <a:rPr dirty="0" sz="1000" spc="1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lokalnych</a:t>
                      </a:r>
                      <a:r>
                        <a:rPr dirty="0" sz="1000" spc="1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zasobów</a:t>
                      </a:r>
                      <a:r>
                        <a:rPr dirty="0" sz="1000" spc="1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wody</a:t>
                      </a:r>
                      <a:r>
                        <a:rPr dirty="0" sz="1000" spc="1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oraz</a:t>
                      </a:r>
                      <a:r>
                        <a:rPr dirty="0" sz="1000" spc="1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zrzucanie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kwaśnych</a:t>
                      </a:r>
                      <a:r>
                        <a:rPr dirty="0" sz="10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wód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lokalnych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rzek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44475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regularne</a:t>
                      </a:r>
                      <a:r>
                        <a:rPr dirty="0" sz="1000" spc="395" b="1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protesty</a:t>
                      </a:r>
                      <a:r>
                        <a:rPr dirty="0" sz="1000" spc="390" b="1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społeczności</a:t>
                      </a:r>
                      <a:r>
                        <a:rPr dirty="0" sz="1000" spc="390" b="1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lokalnych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4511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kompleksie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m.in.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Bambas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Peru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3664"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243840" marR="97790" indent="-171450">
                        <a:lnSpc>
                          <a:spcPct val="100000"/>
                        </a:lnSpc>
                        <a:spcBef>
                          <a:spcPts val="295"/>
                        </a:spcBef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przyspieszenie</a:t>
                      </a:r>
                      <a:r>
                        <a:rPr dirty="0" sz="1000" spc="375" b="1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inwestycji</a:t>
                      </a:r>
                      <a:r>
                        <a:rPr dirty="0" sz="1000" spc="380" b="1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375" b="1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infrastrukturę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odsalania</a:t>
                      </a:r>
                      <a:r>
                        <a:rPr dirty="0" sz="1000" spc="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(aktualnie</a:t>
                      </a:r>
                      <a:r>
                        <a:rPr dirty="0" sz="1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</a:t>
                      </a:r>
                      <a:r>
                        <a:rPr dirty="0" sz="1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firm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Chile</a:t>
                      </a:r>
                      <a:r>
                        <a:rPr dirty="0" sz="1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wykorzystuje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wodę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morską)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45110" indent="-17208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inwestycje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obieg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zamknięty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oczyszczanie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wody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45110" marR="96520" indent="-17272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uruchamianie</a:t>
                      </a:r>
                      <a:r>
                        <a:rPr dirty="0" sz="10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nowych</a:t>
                      </a:r>
                      <a:r>
                        <a:rPr dirty="0" sz="10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mocy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produkcyjnych</a:t>
                      </a:r>
                      <a:r>
                        <a:rPr dirty="0" sz="10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 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re-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 gionach,</a:t>
                      </a:r>
                      <a:r>
                        <a:rPr dirty="0" sz="1000" spc="10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gdzie</a:t>
                      </a:r>
                      <a:r>
                        <a:rPr dirty="0" sz="1000" spc="1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dotychczas</a:t>
                      </a:r>
                      <a:r>
                        <a:rPr dirty="0" sz="1000" spc="114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wydobycie</a:t>
                      </a:r>
                      <a:r>
                        <a:rPr dirty="0" sz="1000" spc="1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uznano</a:t>
                      </a:r>
                      <a:r>
                        <a:rPr dirty="0" sz="1000" spc="114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za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 zbyt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kosztowne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(uwzględniając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nowej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kalkulacji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koszty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społeczne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środowiskowe)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45110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zwiększenie</a:t>
                      </a:r>
                      <a:r>
                        <a:rPr dirty="0" sz="1000" spc="290">
                          <a:latin typeface="Calibri"/>
                          <a:cs typeface="Calibri"/>
                        </a:rPr>
                        <a:t> 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tempa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inwestycji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 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projektów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recyklingu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dialog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władz/inwestorów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 lokalną</a:t>
                      </a:r>
                      <a:r>
                        <a:rPr dirty="0" sz="10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społecznością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(stworzenie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alternatyw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dla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pozbawionych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pracy)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</a:tr>
              <a:tr h="1835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Lit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0" b="1">
                          <a:latin typeface="Calibri"/>
                          <a:cs typeface="Calibri"/>
                        </a:rPr>
                        <a:t>–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wydobycie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E1EFD9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291465" marR="255270" indent="48260">
                        <a:lnSpc>
                          <a:spcPts val="48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Chile 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Peru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Boliwia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F1F1F1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just" marL="280035" marR="97790" indent="-17272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80035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Pozyskanie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litu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długi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proces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wydobycia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solanki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litowej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osa-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dzenia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basenach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odparowujących.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Poza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bezpowrotnym</a:t>
                      </a:r>
                      <a:r>
                        <a:rPr dirty="0" sz="10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od-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 parowaniem</a:t>
                      </a:r>
                      <a:r>
                        <a:rPr dirty="0" sz="1000" spc="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0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mln</a:t>
                      </a:r>
                      <a:r>
                        <a:rPr dirty="0" sz="1000" spc="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litrów</a:t>
                      </a:r>
                      <a:r>
                        <a:rPr dirty="0" sz="1000" spc="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wody</a:t>
                      </a:r>
                      <a:r>
                        <a:rPr dirty="0" sz="10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1t</a:t>
                      </a:r>
                      <a:r>
                        <a:rPr dirty="0" sz="1000" spc="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metalu</a:t>
                      </a:r>
                      <a:r>
                        <a:rPr dirty="0" sz="1000" spc="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(w</a:t>
                      </a:r>
                      <a:r>
                        <a:rPr dirty="0" sz="1000" spc="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najbardziej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suchym</a:t>
                      </a:r>
                      <a:r>
                        <a:rPr dirty="0" sz="1000" spc="204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regionie</a:t>
                      </a:r>
                      <a:r>
                        <a:rPr dirty="0" sz="1000" spc="2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świata),</a:t>
                      </a:r>
                      <a:r>
                        <a:rPr dirty="0" sz="1000" spc="2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naraża</a:t>
                      </a:r>
                      <a:r>
                        <a:rPr dirty="0" sz="1000" spc="204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się</a:t>
                      </a:r>
                      <a:r>
                        <a:rPr dirty="0" sz="1000" spc="204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zasoby</a:t>
                      </a:r>
                      <a:r>
                        <a:rPr dirty="0" sz="1000" spc="2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słodkiej</a:t>
                      </a:r>
                      <a:r>
                        <a:rPr dirty="0" sz="1000" spc="20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wody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podziemnej</a:t>
                      </a:r>
                      <a:r>
                        <a:rPr dirty="0" sz="1000" spc="3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3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zasolenie</a:t>
                      </a:r>
                      <a:r>
                        <a:rPr dirty="0" sz="1000" spc="3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po</a:t>
                      </a:r>
                      <a:r>
                        <a:rPr dirty="0" sz="1000" spc="3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kontakcie</a:t>
                      </a:r>
                      <a:r>
                        <a:rPr dirty="0" sz="1000" spc="3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3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solanką</a:t>
                      </a:r>
                      <a:r>
                        <a:rPr dirty="0" sz="1000" spc="3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litową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.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procesie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dochodzi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wypłukania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cennych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minerałów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za-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solenia</a:t>
                      </a:r>
                      <a:r>
                        <a:rPr dirty="0" sz="1000" spc="2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gleby.</a:t>
                      </a:r>
                      <a:r>
                        <a:rPr dirty="0" sz="1000" spc="2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2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andyjskiego</a:t>
                      </a:r>
                      <a:r>
                        <a:rPr dirty="0" sz="1000" spc="2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regionu</a:t>
                      </a:r>
                      <a:r>
                        <a:rPr dirty="0" sz="1000" spc="2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konieczne</a:t>
                      </a:r>
                      <a:r>
                        <a:rPr dirty="0" sz="1000" spc="2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jest</a:t>
                      </a:r>
                      <a:r>
                        <a:rPr dirty="0" sz="1000" spc="2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albo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dostarczenie</a:t>
                      </a:r>
                      <a:r>
                        <a:rPr dirty="0" sz="10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słodkiej</a:t>
                      </a:r>
                      <a:r>
                        <a:rPr dirty="0" sz="10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wody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(po</a:t>
                      </a:r>
                      <a:r>
                        <a:rPr dirty="0" sz="10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odsalaniu)</a:t>
                      </a:r>
                      <a:r>
                        <a:rPr dirty="0" sz="10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oddalonego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po-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nad</a:t>
                      </a:r>
                      <a:r>
                        <a:rPr dirty="0" sz="10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150</a:t>
                      </a:r>
                      <a:r>
                        <a:rPr dirty="0" sz="10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km</a:t>
                      </a:r>
                      <a:r>
                        <a:rPr dirty="0" sz="10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wybrzeża</a:t>
                      </a:r>
                      <a:r>
                        <a:rPr dirty="0" sz="1000" spc="2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wysokość</a:t>
                      </a:r>
                      <a:r>
                        <a:rPr dirty="0" sz="10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2-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4</a:t>
                      </a:r>
                      <a:r>
                        <a:rPr dirty="0" sz="10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tys.</a:t>
                      </a:r>
                      <a:r>
                        <a:rPr dirty="0" sz="10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0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n.p.m.</a:t>
                      </a:r>
                      <a:r>
                        <a:rPr dirty="0" sz="10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lub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wykorzystanie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lokalnych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zbiorników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słodkiej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wody.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4475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spadek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poziomu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wód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gruntowych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4475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zasolenie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wód</a:t>
                      </a:r>
                      <a:r>
                        <a:rPr dirty="0" sz="10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słodkich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4475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wysychanie</a:t>
                      </a:r>
                      <a:r>
                        <a:rPr dirty="0" sz="10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wód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powierzchniowych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4475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niszczenie</a:t>
                      </a:r>
                      <a:r>
                        <a:rPr dirty="0" sz="10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ekosystemów</a:t>
                      </a:r>
                      <a:r>
                        <a:rPr dirty="0" sz="10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podmokłych</a:t>
                      </a:r>
                      <a:r>
                        <a:rPr dirty="0" sz="1000" spc="3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(bioróżno-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rodności)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4475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uwalnianie</a:t>
                      </a:r>
                      <a:r>
                        <a:rPr dirty="0" sz="1000" spc="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atmosfery</a:t>
                      </a:r>
                      <a:r>
                        <a:rPr dirty="0" sz="1000" spc="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ogromnej</a:t>
                      </a:r>
                      <a:r>
                        <a:rPr dirty="0" sz="1000" spc="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ilości</a:t>
                      </a:r>
                      <a:r>
                        <a:rPr dirty="0" sz="1000" spc="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baseline="-21367" sz="975" b="1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baseline="-21367" sz="975" spc="209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po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odparowaniu</a:t>
                      </a:r>
                      <a:r>
                        <a:rPr dirty="0" sz="1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wody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4475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uniemożliwienie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rolnictwa,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hodowli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okolicy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4475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obawy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lokalnych</a:t>
                      </a:r>
                      <a:r>
                        <a:rPr dirty="0" sz="1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społeczności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blokady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projektów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just" marL="254000" marR="97790" indent="-18161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54000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zwiększenie</a:t>
                      </a:r>
                      <a:r>
                        <a:rPr dirty="0" sz="1000" spc="3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inwestycji</a:t>
                      </a:r>
                      <a:r>
                        <a:rPr dirty="0" sz="1000" spc="3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3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wydobycie</a:t>
                      </a:r>
                      <a:r>
                        <a:rPr dirty="0" sz="1000" spc="3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ze</a:t>
                      </a:r>
                      <a:r>
                        <a:rPr dirty="0" sz="1000" spc="3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skały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litonośnej</a:t>
                      </a:r>
                      <a:r>
                        <a:rPr dirty="0" sz="10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regionach</a:t>
                      </a:r>
                      <a:r>
                        <a:rPr dirty="0" sz="10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0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niższym</a:t>
                      </a:r>
                      <a:r>
                        <a:rPr dirty="0" sz="1000" spc="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deficycie</a:t>
                      </a:r>
                      <a:r>
                        <a:rPr dirty="0" sz="1000" spc="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wody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np.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USA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Australii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54000" marR="96520" indent="-18161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5400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rozpowszechnienie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metody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wydobycia</a:t>
                      </a:r>
                      <a:r>
                        <a:rPr dirty="0" sz="1000" spc="1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proce-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sie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chemicznym</a:t>
                      </a:r>
                      <a:r>
                        <a:rPr dirty="0" sz="100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 i="1">
                          <a:latin typeface="Calibri"/>
                          <a:cs typeface="Calibri"/>
                        </a:rPr>
                        <a:t>Direct</a:t>
                      </a:r>
                      <a:r>
                        <a:rPr dirty="0" sz="1000" spc="-30" b="1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 i="1">
                          <a:latin typeface="Calibri"/>
                          <a:cs typeface="Calibri"/>
                        </a:rPr>
                        <a:t>Lithium</a:t>
                      </a:r>
                      <a:r>
                        <a:rPr dirty="0" sz="1000" spc="-10" b="1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 i="1">
                          <a:latin typeface="Calibri"/>
                          <a:cs typeface="Calibri"/>
                        </a:rPr>
                        <a:t>Extraction</a:t>
                      </a:r>
                      <a:r>
                        <a:rPr dirty="0" sz="1000" spc="-10" b="1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b="1" i="1">
                          <a:latin typeface="Calibri"/>
                          <a:cs typeface="Calibri"/>
                        </a:rPr>
                        <a:t>(DLE)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54000" marR="98425" indent="-18161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5400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opracowanie</a:t>
                      </a:r>
                      <a:r>
                        <a:rPr dirty="0" sz="1000" spc="22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bezpiecznej</a:t>
                      </a:r>
                      <a:r>
                        <a:rPr dirty="0" sz="1000" spc="24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metody</a:t>
                      </a:r>
                      <a:r>
                        <a:rPr dirty="0" sz="1000" spc="229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transportu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odpadów</a:t>
                      </a:r>
                      <a:r>
                        <a:rPr dirty="0" sz="1000" spc="365">
                          <a:latin typeface="Calibri"/>
                          <a:cs typeface="Calibri"/>
                        </a:rPr>
                        <a:t> 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litowych,</a:t>
                      </a:r>
                      <a:r>
                        <a:rPr dirty="0" sz="1000" spc="370">
                          <a:latin typeface="Calibri"/>
                          <a:cs typeface="Calibri"/>
                        </a:rPr>
                        <a:t>  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celem</a:t>
                      </a:r>
                      <a:r>
                        <a:rPr dirty="0" sz="1000" spc="375" b="1">
                          <a:latin typeface="Calibri"/>
                          <a:cs typeface="Calibri"/>
                        </a:rPr>
                        <a:t>  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zwiększenia opłacalności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inwestycji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 recykling</a:t>
                      </a:r>
                      <a:r>
                        <a:rPr dirty="0" sz="10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metalu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54000" indent="-18097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5400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wzrost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udziału</a:t>
                      </a:r>
                      <a:r>
                        <a:rPr dirty="0" sz="1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odsolonej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wody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morskiej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254000" indent="-18097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5400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popularyzacja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akumulatorów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sodowo-jonowych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</a:tr>
              <a:tr h="1274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9855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Aluminium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–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 produkcja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3505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E1EFD9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Chiny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F1F1F1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217804" marR="36195" indent="-172720">
                        <a:lnSpc>
                          <a:spcPct val="100000"/>
                        </a:lnSpc>
                        <a:spcBef>
                          <a:spcPts val="765"/>
                        </a:spcBef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17804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Chiński</a:t>
                      </a:r>
                      <a:r>
                        <a:rPr dirty="0" sz="1000" spc="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rząd</a:t>
                      </a:r>
                      <a:r>
                        <a:rPr dirty="0" sz="10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celem</a:t>
                      </a:r>
                      <a:r>
                        <a:rPr dirty="0" sz="1000" spc="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obniżenia</a:t>
                      </a:r>
                      <a:r>
                        <a:rPr dirty="0" sz="1000" spc="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emisyjności</a:t>
                      </a:r>
                      <a:r>
                        <a:rPr dirty="0" sz="1000" spc="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produkcji</a:t>
                      </a:r>
                      <a:r>
                        <a:rPr dirty="0" sz="10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aluminium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pierwotnego</a:t>
                      </a:r>
                      <a:r>
                        <a:rPr dirty="0" sz="1000" spc="1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od</a:t>
                      </a:r>
                      <a:r>
                        <a:rPr dirty="0" sz="1000" spc="18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kilku</a:t>
                      </a:r>
                      <a:r>
                        <a:rPr dirty="0" sz="1000" spc="1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lat</a:t>
                      </a:r>
                      <a:r>
                        <a:rPr dirty="0" sz="1000" spc="17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relokował</a:t>
                      </a:r>
                      <a:r>
                        <a:rPr dirty="0" sz="1000" spc="1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nowe</a:t>
                      </a:r>
                      <a:r>
                        <a:rPr dirty="0" sz="1000" spc="18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mocy</a:t>
                      </a:r>
                      <a:r>
                        <a:rPr dirty="0" sz="1000" spc="18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hutnicze</a:t>
                      </a:r>
                      <a:r>
                        <a:rPr dirty="0" sz="1000" spc="1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 prowincji</a:t>
                      </a:r>
                      <a:r>
                        <a:rPr dirty="0" sz="1000" spc="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Yunnan,</a:t>
                      </a:r>
                      <a:r>
                        <a:rPr dirty="0" sz="1000" spc="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bazującej</a:t>
                      </a:r>
                      <a:r>
                        <a:rPr dirty="0" sz="1000" spc="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80%</a:t>
                      </a:r>
                      <a:r>
                        <a:rPr dirty="0" sz="1000" spc="7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mocy</a:t>
                      </a:r>
                      <a:r>
                        <a:rPr dirty="0" sz="1000" spc="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hydroelektrowni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.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Obecnie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region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posiada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12%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krajowych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mocy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produkcyjnych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alu-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minium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(ok.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mln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ton).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Od</a:t>
                      </a:r>
                      <a:r>
                        <a:rPr dirty="0" sz="1000" spc="1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trzech</a:t>
                      </a:r>
                      <a:r>
                        <a:rPr dirty="0" sz="1000" spc="1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lat</a:t>
                      </a:r>
                      <a:r>
                        <a:rPr dirty="0" sz="1000" spc="1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porze</a:t>
                      </a:r>
                      <a:r>
                        <a:rPr dirty="0" sz="1000" spc="1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suchej,</a:t>
                      </a:r>
                      <a:r>
                        <a:rPr dirty="0" sz="1000" spc="1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pogłę-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biający</a:t>
                      </a:r>
                      <a:r>
                        <a:rPr dirty="0" sz="1000" spc="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się</a:t>
                      </a:r>
                      <a:r>
                        <a:rPr dirty="0" sz="1000" spc="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deficyt</a:t>
                      </a:r>
                      <a:r>
                        <a:rPr dirty="0" sz="1000" spc="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wody</a:t>
                      </a:r>
                      <a:r>
                        <a:rPr dirty="0" sz="1000" spc="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wymusza</a:t>
                      </a:r>
                      <a:r>
                        <a:rPr dirty="0" sz="1000" spc="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racjonowanie</a:t>
                      </a:r>
                      <a:r>
                        <a:rPr dirty="0" sz="1000" spc="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energii</a:t>
                      </a:r>
                      <a:r>
                        <a:rPr dirty="0" sz="10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pro-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wincji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kilkumiesięczne</a:t>
                      </a:r>
                      <a:r>
                        <a:rPr dirty="0" sz="10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przerwy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produkcji.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97155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4475" indent="-172085">
                        <a:lnSpc>
                          <a:spcPct val="100000"/>
                        </a:lnSpc>
                        <a:spcBef>
                          <a:spcPts val="765"/>
                        </a:spcBef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4475" algn="l"/>
                        </a:tabLst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wrz’22-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kwi’23</a:t>
                      </a:r>
                      <a:r>
                        <a:rPr dirty="0" sz="1000" spc="1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zawieszenie</a:t>
                      </a:r>
                      <a:r>
                        <a:rPr dirty="0" sz="1000" spc="19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mocy</a:t>
                      </a:r>
                      <a:r>
                        <a:rPr dirty="0" sz="1000" spc="1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produkcyjnych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 marR="97790">
                        <a:lnSpc>
                          <a:spcPct val="100000"/>
                        </a:lnSpc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2</a:t>
                      </a:r>
                      <a:r>
                        <a:rPr dirty="0" sz="1000" spc="3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mln</a:t>
                      </a:r>
                      <a:r>
                        <a:rPr dirty="0" sz="1000" spc="3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ton</a:t>
                      </a:r>
                      <a:r>
                        <a:rPr dirty="0" sz="1000" spc="3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rocznie</a:t>
                      </a:r>
                      <a:r>
                        <a:rPr dirty="0" sz="1000" spc="3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przez</a:t>
                      </a:r>
                      <a:r>
                        <a:rPr dirty="0" sz="1000" spc="3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największą</a:t>
                      </a:r>
                      <a:r>
                        <a:rPr dirty="0" sz="1000" spc="3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suszę</a:t>
                      </a:r>
                      <a:r>
                        <a:rPr dirty="0" sz="1000" spc="3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od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 dekady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przestój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hydroelektrowniach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 marR="100330" indent="-17272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lis’23-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maj’24</a:t>
                      </a:r>
                      <a:r>
                        <a:rPr dirty="0" sz="1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założone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ograniczenie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produkcji</a:t>
                      </a:r>
                      <a:r>
                        <a:rPr dirty="0" sz="10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(1,2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mln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ton)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przez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ponowne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racjonowanie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energii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 marR="96520" indent="-17272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wzrost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kosztów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produkcji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przy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niestabilnych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dos-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tawach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energii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wznawianiu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pracy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elektrolizerów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97155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5110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pokrycie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części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popytu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wewnętrznego</a:t>
                      </a:r>
                      <a:r>
                        <a:rPr dirty="0" sz="10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importem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rozwój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krajowych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mocy</a:t>
                      </a:r>
                      <a:r>
                        <a:rPr dirty="0" sz="10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recyklingowych</a:t>
                      </a:r>
                      <a:r>
                        <a:rPr dirty="0" sz="10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metalu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 indent="-172085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rozwój</a:t>
                      </a:r>
                      <a:r>
                        <a:rPr dirty="0" sz="1000" spc="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mocy</a:t>
                      </a:r>
                      <a:r>
                        <a:rPr dirty="0" sz="1000" spc="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produkcyjnych</a:t>
                      </a:r>
                      <a:r>
                        <a:rPr dirty="0" sz="1000" spc="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4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innych</a:t>
                      </a:r>
                      <a:r>
                        <a:rPr dirty="0" sz="1000" spc="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regionach,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bazujących</a:t>
                      </a:r>
                      <a:r>
                        <a:rPr dirty="0" sz="100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odnawialnych</a:t>
                      </a:r>
                      <a:r>
                        <a:rPr dirty="0" sz="10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latin typeface="Calibri"/>
                          <a:cs typeface="Calibri"/>
                        </a:rPr>
                        <a:t>źródłach</a:t>
                      </a:r>
                      <a:r>
                        <a:rPr dirty="0" sz="1000" spc="-4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energii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45110" marR="97790" indent="-172720">
                        <a:lnSpc>
                          <a:spcPct val="100000"/>
                        </a:lnSpc>
                        <a:buClr>
                          <a:srgbClr val="538235"/>
                        </a:buClr>
                        <a:buFont typeface="Wingdings"/>
                        <a:buChar char=""/>
                        <a:tabLst>
                          <a:tab pos="245110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skrajnym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przypadku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zwiększenie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produkcji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zakładach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zasilanych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energią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węgla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/>
          <p:nvPr/>
        </p:nvSpPr>
        <p:spPr>
          <a:xfrm>
            <a:off x="2225548" y="954150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663" y="5507735"/>
            <a:ext cx="490727" cy="332231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733044" y="5763767"/>
            <a:ext cx="266700" cy="288290"/>
          </a:xfrm>
          <a:custGeom>
            <a:avLst/>
            <a:gdLst/>
            <a:ahLst/>
            <a:cxnLst/>
            <a:rect l="l" t="t" r="r" b="b"/>
            <a:pathLst>
              <a:path w="266700" h="288289">
                <a:moveTo>
                  <a:pt x="94500" y="0"/>
                </a:moveTo>
                <a:lnTo>
                  <a:pt x="4203" y="0"/>
                </a:lnTo>
                <a:lnTo>
                  <a:pt x="0" y="4229"/>
                </a:lnTo>
                <a:lnTo>
                  <a:pt x="0" y="283794"/>
                </a:lnTo>
                <a:lnTo>
                  <a:pt x="4203" y="288035"/>
                </a:lnTo>
                <a:lnTo>
                  <a:pt x="262496" y="288035"/>
                </a:lnTo>
                <a:lnTo>
                  <a:pt x="266700" y="283794"/>
                </a:lnTo>
                <a:lnTo>
                  <a:pt x="266700" y="266852"/>
                </a:lnTo>
                <a:lnTo>
                  <a:pt x="21005" y="266852"/>
                </a:lnTo>
                <a:lnTo>
                  <a:pt x="21005" y="171551"/>
                </a:lnTo>
                <a:lnTo>
                  <a:pt x="125999" y="171551"/>
                </a:lnTo>
                <a:lnTo>
                  <a:pt x="130204" y="167309"/>
                </a:lnTo>
                <a:lnTo>
                  <a:pt x="100799" y="167309"/>
                </a:lnTo>
                <a:lnTo>
                  <a:pt x="100799" y="158838"/>
                </a:lnTo>
                <a:lnTo>
                  <a:pt x="21005" y="158838"/>
                </a:lnTo>
                <a:lnTo>
                  <a:pt x="21005" y="122834"/>
                </a:lnTo>
                <a:lnTo>
                  <a:pt x="100799" y="122834"/>
                </a:lnTo>
                <a:lnTo>
                  <a:pt x="100799" y="108013"/>
                </a:lnTo>
                <a:lnTo>
                  <a:pt x="21005" y="108013"/>
                </a:lnTo>
                <a:lnTo>
                  <a:pt x="21005" y="72008"/>
                </a:lnTo>
                <a:lnTo>
                  <a:pt x="100799" y="72008"/>
                </a:lnTo>
                <a:lnTo>
                  <a:pt x="100799" y="59296"/>
                </a:lnTo>
                <a:lnTo>
                  <a:pt x="21005" y="59296"/>
                </a:lnTo>
                <a:lnTo>
                  <a:pt x="21005" y="21183"/>
                </a:lnTo>
                <a:lnTo>
                  <a:pt x="100799" y="21183"/>
                </a:lnTo>
                <a:lnTo>
                  <a:pt x="100799" y="4229"/>
                </a:lnTo>
                <a:lnTo>
                  <a:pt x="94500" y="0"/>
                </a:lnTo>
                <a:close/>
              </a:path>
              <a:path w="266700" h="288289">
                <a:moveTo>
                  <a:pt x="266700" y="135547"/>
                </a:moveTo>
                <a:lnTo>
                  <a:pt x="245694" y="135547"/>
                </a:lnTo>
                <a:lnTo>
                  <a:pt x="245694" y="266852"/>
                </a:lnTo>
                <a:lnTo>
                  <a:pt x="266700" y="266852"/>
                </a:lnTo>
                <a:lnTo>
                  <a:pt x="266700" y="135547"/>
                </a:lnTo>
                <a:close/>
              </a:path>
              <a:path w="266700" h="288289">
                <a:moveTo>
                  <a:pt x="125999" y="171551"/>
                </a:moveTo>
                <a:lnTo>
                  <a:pt x="77698" y="171551"/>
                </a:lnTo>
                <a:lnTo>
                  <a:pt x="77698" y="199085"/>
                </a:lnTo>
                <a:lnTo>
                  <a:pt x="81902" y="205435"/>
                </a:lnTo>
                <a:lnTo>
                  <a:pt x="92405" y="205435"/>
                </a:lnTo>
                <a:lnTo>
                  <a:pt x="125999" y="171551"/>
                </a:lnTo>
                <a:close/>
              </a:path>
              <a:path w="266700" h="288289">
                <a:moveTo>
                  <a:pt x="182702" y="135547"/>
                </a:moveTo>
                <a:lnTo>
                  <a:pt x="161696" y="135547"/>
                </a:lnTo>
                <a:lnTo>
                  <a:pt x="161696" y="199085"/>
                </a:lnTo>
                <a:lnTo>
                  <a:pt x="165900" y="205435"/>
                </a:lnTo>
                <a:lnTo>
                  <a:pt x="176403" y="205435"/>
                </a:lnTo>
                <a:lnTo>
                  <a:pt x="214202" y="167309"/>
                </a:lnTo>
                <a:lnTo>
                  <a:pt x="182702" y="167309"/>
                </a:lnTo>
                <a:lnTo>
                  <a:pt x="182702" y="135547"/>
                </a:lnTo>
                <a:close/>
              </a:path>
              <a:path w="266700" h="288289">
                <a:moveTo>
                  <a:pt x="176403" y="97421"/>
                </a:moveTo>
                <a:lnTo>
                  <a:pt x="167995" y="97421"/>
                </a:lnTo>
                <a:lnTo>
                  <a:pt x="163804" y="101663"/>
                </a:lnTo>
                <a:lnTo>
                  <a:pt x="100799" y="167309"/>
                </a:lnTo>
                <a:lnTo>
                  <a:pt x="130204" y="167309"/>
                </a:lnTo>
                <a:lnTo>
                  <a:pt x="161696" y="135547"/>
                </a:lnTo>
                <a:lnTo>
                  <a:pt x="182702" y="135547"/>
                </a:lnTo>
                <a:lnTo>
                  <a:pt x="182702" y="103771"/>
                </a:lnTo>
                <a:lnTo>
                  <a:pt x="176403" y="97421"/>
                </a:lnTo>
                <a:close/>
              </a:path>
              <a:path w="266700" h="288289">
                <a:moveTo>
                  <a:pt x="260400" y="97421"/>
                </a:moveTo>
                <a:lnTo>
                  <a:pt x="252006" y="97421"/>
                </a:lnTo>
                <a:lnTo>
                  <a:pt x="182702" y="167309"/>
                </a:lnTo>
                <a:lnTo>
                  <a:pt x="214202" y="167309"/>
                </a:lnTo>
                <a:lnTo>
                  <a:pt x="245694" y="135547"/>
                </a:lnTo>
                <a:lnTo>
                  <a:pt x="266700" y="135547"/>
                </a:lnTo>
                <a:lnTo>
                  <a:pt x="266700" y="103771"/>
                </a:lnTo>
                <a:lnTo>
                  <a:pt x="260400" y="97421"/>
                </a:lnTo>
                <a:close/>
              </a:path>
              <a:path w="266700" h="288289">
                <a:moveTo>
                  <a:pt x="100799" y="122834"/>
                </a:moveTo>
                <a:lnTo>
                  <a:pt x="77698" y="122834"/>
                </a:lnTo>
                <a:lnTo>
                  <a:pt x="77698" y="158838"/>
                </a:lnTo>
                <a:lnTo>
                  <a:pt x="100799" y="158838"/>
                </a:lnTo>
                <a:lnTo>
                  <a:pt x="100799" y="122834"/>
                </a:lnTo>
                <a:close/>
              </a:path>
              <a:path w="266700" h="288289">
                <a:moveTo>
                  <a:pt x="100799" y="72008"/>
                </a:moveTo>
                <a:lnTo>
                  <a:pt x="77698" y="72008"/>
                </a:lnTo>
                <a:lnTo>
                  <a:pt x="77698" y="108013"/>
                </a:lnTo>
                <a:lnTo>
                  <a:pt x="100799" y="108013"/>
                </a:lnTo>
                <a:lnTo>
                  <a:pt x="100799" y="72008"/>
                </a:lnTo>
                <a:close/>
              </a:path>
              <a:path w="266700" h="288289">
                <a:moveTo>
                  <a:pt x="100799" y="21183"/>
                </a:moveTo>
                <a:lnTo>
                  <a:pt x="77698" y="21183"/>
                </a:lnTo>
                <a:lnTo>
                  <a:pt x="77698" y="59296"/>
                </a:lnTo>
                <a:lnTo>
                  <a:pt x="100799" y="59296"/>
                </a:lnTo>
                <a:lnTo>
                  <a:pt x="100799" y="2118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9052" y="3364991"/>
            <a:ext cx="358140" cy="23926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5147" y="3957828"/>
            <a:ext cx="352043" cy="25755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9052" y="4562855"/>
            <a:ext cx="374903" cy="252984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705307" y="2419593"/>
            <a:ext cx="337185" cy="215900"/>
          </a:xfrm>
          <a:custGeom>
            <a:avLst/>
            <a:gdLst/>
            <a:ahLst/>
            <a:cxnLst/>
            <a:rect l="l" t="t" r="r" b="b"/>
            <a:pathLst>
              <a:path w="337184" h="215900">
                <a:moveTo>
                  <a:pt x="169647" y="0"/>
                </a:moveTo>
                <a:lnTo>
                  <a:pt x="128374" y="0"/>
                </a:lnTo>
                <a:lnTo>
                  <a:pt x="88685" y="12618"/>
                </a:lnTo>
                <a:lnTo>
                  <a:pt x="53746" y="37856"/>
                </a:lnTo>
                <a:lnTo>
                  <a:pt x="25500" y="81036"/>
                </a:lnTo>
                <a:lnTo>
                  <a:pt x="14776" y="132217"/>
                </a:lnTo>
                <a:lnTo>
                  <a:pt x="14655" y="150505"/>
                </a:lnTo>
                <a:lnTo>
                  <a:pt x="13436" y="155458"/>
                </a:lnTo>
                <a:lnTo>
                  <a:pt x="12217" y="161554"/>
                </a:lnTo>
                <a:lnTo>
                  <a:pt x="9778" y="167650"/>
                </a:lnTo>
                <a:lnTo>
                  <a:pt x="6108" y="176286"/>
                </a:lnTo>
                <a:lnTo>
                  <a:pt x="4889" y="177429"/>
                </a:lnTo>
                <a:lnTo>
                  <a:pt x="3670" y="179842"/>
                </a:lnTo>
                <a:lnTo>
                  <a:pt x="0" y="186065"/>
                </a:lnTo>
                <a:lnTo>
                  <a:pt x="0" y="192161"/>
                </a:lnTo>
                <a:lnTo>
                  <a:pt x="154" y="200936"/>
                </a:lnTo>
                <a:lnTo>
                  <a:pt x="3057" y="208353"/>
                </a:lnTo>
                <a:lnTo>
                  <a:pt x="9622" y="213485"/>
                </a:lnTo>
                <a:lnTo>
                  <a:pt x="20764" y="215402"/>
                </a:lnTo>
                <a:lnTo>
                  <a:pt x="321233" y="215402"/>
                </a:lnTo>
                <a:lnTo>
                  <a:pt x="328561" y="211719"/>
                </a:lnTo>
                <a:lnTo>
                  <a:pt x="332219" y="206893"/>
                </a:lnTo>
                <a:lnTo>
                  <a:pt x="335889" y="203210"/>
                </a:lnTo>
                <a:lnTo>
                  <a:pt x="337108" y="199527"/>
                </a:lnTo>
                <a:lnTo>
                  <a:pt x="337108" y="189748"/>
                </a:lnTo>
                <a:lnTo>
                  <a:pt x="28092" y="189748"/>
                </a:lnTo>
                <a:lnTo>
                  <a:pt x="28092" y="188478"/>
                </a:lnTo>
                <a:lnTo>
                  <a:pt x="40766" y="148362"/>
                </a:lnTo>
                <a:lnTo>
                  <a:pt x="41528" y="133360"/>
                </a:lnTo>
                <a:lnTo>
                  <a:pt x="43571" y="111688"/>
                </a:lnTo>
                <a:lnTo>
                  <a:pt x="59568" y="72441"/>
                </a:lnTo>
                <a:lnTo>
                  <a:pt x="108820" y="32839"/>
                </a:lnTo>
                <a:lnTo>
                  <a:pt x="149620" y="25029"/>
                </a:lnTo>
                <a:lnTo>
                  <a:pt x="226523" y="25029"/>
                </a:lnTo>
                <a:lnTo>
                  <a:pt x="209339" y="12618"/>
                </a:lnTo>
                <a:lnTo>
                  <a:pt x="169647" y="0"/>
                </a:lnTo>
                <a:close/>
              </a:path>
              <a:path w="337184" h="215900">
                <a:moveTo>
                  <a:pt x="226523" y="25029"/>
                </a:moveTo>
                <a:lnTo>
                  <a:pt x="149620" y="25029"/>
                </a:lnTo>
                <a:lnTo>
                  <a:pt x="190422" y="32839"/>
                </a:lnTo>
                <a:lnTo>
                  <a:pt x="225958" y="56271"/>
                </a:lnTo>
                <a:lnTo>
                  <a:pt x="249169" y="91148"/>
                </a:lnTo>
                <a:lnTo>
                  <a:pt x="257721" y="133360"/>
                </a:lnTo>
                <a:lnTo>
                  <a:pt x="258635" y="146282"/>
                </a:lnTo>
                <a:lnTo>
                  <a:pt x="261381" y="157585"/>
                </a:lnTo>
                <a:lnTo>
                  <a:pt x="291922" y="189748"/>
                </a:lnTo>
                <a:lnTo>
                  <a:pt x="337108" y="189748"/>
                </a:lnTo>
                <a:lnTo>
                  <a:pt x="337108" y="188478"/>
                </a:lnTo>
                <a:lnTo>
                  <a:pt x="335889" y="186065"/>
                </a:lnTo>
                <a:lnTo>
                  <a:pt x="334670" y="184795"/>
                </a:lnTo>
                <a:lnTo>
                  <a:pt x="332219" y="177429"/>
                </a:lnTo>
                <a:lnTo>
                  <a:pt x="326110" y="172603"/>
                </a:lnTo>
                <a:lnTo>
                  <a:pt x="317563" y="170063"/>
                </a:lnTo>
                <a:lnTo>
                  <a:pt x="308897" y="167997"/>
                </a:lnTo>
                <a:lnTo>
                  <a:pt x="301378" y="165348"/>
                </a:lnTo>
                <a:lnTo>
                  <a:pt x="284558" y="132217"/>
                </a:lnTo>
                <a:lnTo>
                  <a:pt x="284363" y="126025"/>
                </a:lnTo>
                <a:lnTo>
                  <a:pt x="283673" y="118691"/>
                </a:lnTo>
                <a:lnTo>
                  <a:pt x="282526" y="111357"/>
                </a:lnTo>
                <a:lnTo>
                  <a:pt x="280924" y="104023"/>
                </a:lnTo>
                <a:lnTo>
                  <a:pt x="285813" y="102753"/>
                </a:lnTo>
                <a:lnTo>
                  <a:pt x="312474" y="102753"/>
                </a:lnTo>
                <a:lnTo>
                  <a:pt x="311454" y="96657"/>
                </a:lnTo>
                <a:lnTo>
                  <a:pt x="309610" y="89291"/>
                </a:lnTo>
                <a:lnTo>
                  <a:pt x="277266" y="89291"/>
                </a:lnTo>
                <a:lnTo>
                  <a:pt x="273351" y="80147"/>
                </a:lnTo>
                <a:lnTo>
                  <a:pt x="268809" y="71003"/>
                </a:lnTo>
                <a:lnTo>
                  <a:pt x="263693" y="62287"/>
                </a:lnTo>
                <a:lnTo>
                  <a:pt x="257721" y="53858"/>
                </a:lnTo>
                <a:lnTo>
                  <a:pt x="262597" y="50175"/>
                </a:lnTo>
                <a:lnTo>
                  <a:pt x="293137" y="50175"/>
                </a:lnTo>
                <a:lnTo>
                  <a:pt x="288251" y="42809"/>
                </a:lnTo>
                <a:lnTo>
                  <a:pt x="287032" y="41539"/>
                </a:lnTo>
                <a:lnTo>
                  <a:pt x="247942" y="41539"/>
                </a:lnTo>
                <a:lnTo>
                  <a:pt x="246722" y="40396"/>
                </a:lnTo>
                <a:lnTo>
                  <a:pt x="244284" y="37856"/>
                </a:lnTo>
                <a:lnTo>
                  <a:pt x="226523" y="25029"/>
                </a:lnTo>
                <a:close/>
              </a:path>
              <a:path w="337184" h="215900">
                <a:moveTo>
                  <a:pt x="116039" y="138313"/>
                </a:moveTo>
                <a:lnTo>
                  <a:pt x="101384" y="138313"/>
                </a:lnTo>
                <a:lnTo>
                  <a:pt x="95275" y="144409"/>
                </a:lnTo>
                <a:lnTo>
                  <a:pt x="95275" y="159141"/>
                </a:lnTo>
                <a:lnTo>
                  <a:pt x="101384" y="163967"/>
                </a:lnTo>
                <a:lnTo>
                  <a:pt x="116039" y="163967"/>
                </a:lnTo>
                <a:lnTo>
                  <a:pt x="122148" y="159141"/>
                </a:lnTo>
                <a:lnTo>
                  <a:pt x="122148" y="144409"/>
                </a:lnTo>
                <a:lnTo>
                  <a:pt x="116039" y="138313"/>
                </a:lnTo>
                <a:close/>
              </a:path>
              <a:path w="337184" h="215900">
                <a:moveTo>
                  <a:pt x="163664" y="138313"/>
                </a:moveTo>
                <a:lnTo>
                  <a:pt x="149009" y="138313"/>
                </a:lnTo>
                <a:lnTo>
                  <a:pt x="142900" y="144409"/>
                </a:lnTo>
                <a:lnTo>
                  <a:pt x="142900" y="159141"/>
                </a:lnTo>
                <a:lnTo>
                  <a:pt x="149009" y="163967"/>
                </a:lnTo>
                <a:lnTo>
                  <a:pt x="163664" y="163967"/>
                </a:lnTo>
                <a:lnTo>
                  <a:pt x="169773" y="159141"/>
                </a:lnTo>
                <a:lnTo>
                  <a:pt x="169773" y="144409"/>
                </a:lnTo>
                <a:lnTo>
                  <a:pt x="163664" y="138313"/>
                </a:lnTo>
                <a:close/>
              </a:path>
              <a:path w="337184" h="215900">
                <a:moveTo>
                  <a:pt x="211302" y="138313"/>
                </a:moveTo>
                <a:lnTo>
                  <a:pt x="196646" y="138313"/>
                </a:lnTo>
                <a:lnTo>
                  <a:pt x="190538" y="144409"/>
                </a:lnTo>
                <a:lnTo>
                  <a:pt x="190538" y="159141"/>
                </a:lnTo>
                <a:lnTo>
                  <a:pt x="196646" y="163967"/>
                </a:lnTo>
                <a:lnTo>
                  <a:pt x="211302" y="163967"/>
                </a:lnTo>
                <a:lnTo>
                  <a:pt x="216192" y="159141"/>
                </a:lnTo>
                <a:lnTo>
                  <a:pt x="216192" y="144409"/>
                </a:lnTo>
                <a:lnTo>
                  <a:pt x="211302" y="138313"/>
                </a:lnTo>
                <a:close/>
              </a:path>
              <a:path w="337184" h="215900">
                <a:moveTo>
                  <a:pt x="148247" y="35157"/>
                </a:moveTo>
                <a:lnTo>
                  <a:pt x="104166" y="45686"/>
                </a:lnTo>
                <a:lnTo>
                  <a:pt x="70422" y="76313"/>
                </a:lnTo>
                <a:lnTo>
                  <a:pt x="54965" y="128534"/>
                </a:lnTo>
                <a:lnTo>
                  <a:pt x="54965" y="132217"/>
                </a:lnTo>
                <a:lnTo>
                  <a:pt x="58623" y="135900"/>
                </a:lnTo>
                <a:lnTo>
                  <a:pt x="67182" y="135900"/>
                </a:lnTo>
                <a:lnTo>
                  <a:pt x="70840" y="132217"/>
                </a:lnTo>
                <a:lnTo>
                  <a:pt x="70840" y="128534"/>
                </a:lnTo>
                <a:lnTo>
                  <a:pt x="72386" y="113206"/>
                </a:lnTo>
                <a:lnTo>
                  <a:pt x="92824" y="73416"/>
                </a:lnTo>
                <a:lnTo>
                  <a:pt x="132794" y="52127"/>
                </a:lnTo>
                <a:lnTo>
                  <a:pt x="147794" y="50746"/>
                </a:lnTo>
                <a:lnTo>
                  <a:pt x="200015" y="50746"/>
                </a:lnTo>
                <a:lnTo>
                  <a:pt x="199851" y="50619"/>
                </a:lnTo>
                <a:lnTo>
                  <a:pt x="191932" y="45686"/>
                </a:lnTo>
                <a:lnTo>
                  <a:pt x="183210" y="41539"/>
                </a:lnTo>
                <a:lnTo>
                  <a:pt x="166129" y="36752"/>
                </a:lnTo>
                <a:lnTo>
                  <a:pt x="148247" y="35157"/>
                </a:lnTo>
                <a:close/>
              </a:path>
              <a:path w="337184" h="215900">
                <a:moveTo>
                  <a:pt x="312474" y="102753"/>
                </a:moveTo>
                <a:lnTo>
                  <a:pt x="285813" y="102753"/>
                </a:lnTo>
                <a:lnTo>
                  <a:pt x="288251" y="110119"/>
                </a:lnTo>
                <a:lnTo>
                  <a:pt x="294360" y="113802"/>
                </a:lnTo>
                <a:lnTo>
                  <a:pt x="300469" y="112532"/>
                </a:lnTo>
                <a:lnTo>
                  <a:pt x="307797" y="111389"/>
                </a:lnTo>
                <a:lnTo>
                  <a:pt x="312686" y="104023"/>
                </a:lnTo>
                <a:lnTo>
                  <a:pt x="312474" y="102753"/>
                </a:lnTo>
                <a:close/>
              </a:path>
              <a:path w="337184" h="215900">
                <a:moveTo>
                  <a:pt x="293137" y="50175"/>
                </a:moveTo>
                <a:lnTo>
                  <a:pt x="262597" y="50175"/>
                </a:lnTo>
                <a:lnTo>
                  <a:pt x="263829" y="52588"/>
                </a:lnTo>
                <a:lnTo>
                  <a:pt x="265049" y="53858"/>
                </a:lnTo>
                <a:lnTo>
                  <a:pt x="266268" y="56271"/>
                </a:lnTo>
                <a:lnTo>
                  <a:pt x="271157" y="63637"/>
                </a:lnTo>
                <a:lnTo>
                  <a:pt x="272376" y="66050"/>
                </a:lnTo>
                <a:lnTo>
                  <a:pt x="274815" y="69733"/>
                </a:lnTo>
                <a:lnTo>
                  <a:pt x="276034" y="74686"/>
                </a:lnTo>
                <a:lnTo>
                  <a:pt x="278485" y="78369"/>
                </a:lnTo>
                <a:lnTo>
                  <a:pt x="279704" y="80782"/>
                </a:lnTo>
                <a:lnTo>
                  <a:pt x="282143" y="88148"/>
                </a:lnTo>
                <a:lnTo>
                  <a:pt x="277266" y="89291"/>
                </a:lnTo>
                <a:lnTo>
                  <a:pt x="309610" y="89291"/>
                </a:lnTo>
                <a:lnTo>
                  <a:pt x="309016" y="86878"/>
                </a:lnTo>
                <a:lnTo>
                  <a:pt x="306578" y="83195"/>
                </a:lnTo>
                <a:lnTo>
                  <a:pt x="306578" y="81925"/>
                </a:lnTo>
                <a:lnTo>
                  <a:pt x="305346" y="77099"/>
                </a:lnTo>
                <a:lnTo>
                  <a:pt x="304126" y="72146"/>
                </a:lnTo>
                <a:lnTo>
                  <a:pt x="301688" y="67320"/>
                </a:lnTo>
                <a:lnTo>
                  <a:pt x="299250" y="63637"/>
                </a:lnTo>
                <a:lnTo>
                  <a:pt x="298018" y="58684"/>
                </a:lnTo>
                <a:lnTo>
                  <a:pt x="295579" y="53858"/>
                </a:lnTo>
                <a:lnTo>
                  <a:pt x="293137" y="50175"/>
                </a:lnTo>
                <a:close/>
              </a:path>
              <a:path w="337184" h="215900">
                <a:moveTo>
                  <a:pt x="200015" y="50746"/>
                </a:moveTo>
                <a:lnTo>
                  <a:pt x="147794" y="50746"/>
                </a:lnTo>
                <a:lnTo>
                  <a:pt x="162792" y="52127"/>
                </a:lnTo>
                <a:lnTo>
                  <a:pt x="177101" y="56271"/>
                </a:lnTo>
                <a:lnTo>
                  <a:pt x="206413" y="77099"/>
                </a:lnTo>
                <a:lnTo>
                  <a:pt x="211302" y="77099"/>
                </a:lnTo>
                <a:lnTo>
                  <a:pt x="213740" y="73416"/>
                </a:lnTo>
                <a:lnTo>
                  <a:pt x="217411" y="71003"/>
                </a:lnTo>
                <a:lnTo>
                  <a:pt x="217411" y="66050"/>
                </a:lnTo>
                <a:lnTo>
                  <a:pt x="213655" y="62287"/>
                </a:lnTo>
                <a:lnTo>
                  <a:pt x="207082" y="56219"/>
                </a:lnTo>
                <a:lnTo>
                  <a:pt x="200015" y="50746"/>
                </a:lnTo>
                <a:close/>
              </a:path>
              <a:path w="337184" h="215900">
                <a:moveTo>
                  <a:pt x="263829" y="13472"/>
                </a:moveTo>
                <a:lnTo>
                  <a:pt x="255269" y="13472"/>
                </a:lnTo>
                <a:lnTo>
                  <a:pt x="250393" y="18298"/>
                </a:lnTo>
                <a:lnTo>
                  <a:pt x="245503" y="23251"/>
                </a:lnTo>
                <a:lnTo>
                  <a:pt x="245503" y="31760"/>
                </a:lnTo>
                <a:lnTo>
                  <a:pt x="250393" y="36713"/>
                </a:lnTo>
                <a:lnTo>
                  <a:pt x="251612" y="39126"/>
                </a:lnTo>
                <a:lnTo>
                  <a:pt x="247942" y="41539"/>
                </a:lnTo>
                <a:lnTo>
                  <a:pt x="287032" y="41539"/>
                </a:lnTo>
                <a:lnTo>
                  <a:pt x="284594" y="36713"/>
                </a:lnTo>
                <a:lnTo>
                  <a:pt x="282143" y="33030"/>
                </a:lnTo>
                <a:lnTo>
                  <a:pt x="274815" y="25664"/>
                </a:lnTo>
                <a:lnTo>
                  <a:pt x="272376" y="21981"/>
                </a:lnTo>
                <a:lnTo>
                  <a:pt x="268706" y="18298"/>
                </a:lnTo>
                <a:lnTo>
                  <a:pt x="263829" y="134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05307" y="4274301"/>
            <a:ext cx="337185" cy="215900"/>
          </a:xfrm>
          <a:custGeom>
            <a:avLst/>
            <a:gdLst/>
            <a:ahLst/>
            <a:cxnLst/>
            <a:rect l="l" t="t" r="r" b="b"/>
            <a:pathLst>
              <a:path w="337184" h="215900">
                <a:moveTo>
                  <a:pt x="169647" y="0"/>
                </a:moveTo>
                <a:lnTo>
                  <a:pt x="128374" y="0"/>
                </a:lnTo>
                <a:lnTo>
                  <a:pt x="88685" y="12618"/>
                </a:lnTo>
                <a:lnTo>
                  <a:pt x="53746" y="37856"/>
                </a:lnTo>
                <a:lnTo>
                  <a:pt x="25500" y="81036"/>
                </a:lnTo>
                <a:lnTo>
                  <a:pt x="14776" y="132217"/>
                </a:lnTo>
                <a:lnTo>
                  <a:pt x="14655" y="150505"/>
                </a:lnTo>
                <a:lnTo>
                  <a:pt x="13436" y="155458"/>
                </a:lnTo>
                <a:lnTo>
                  <a:pt x="12217" y="161554"/>
                </a:lnTo>
                <a:lnTo>
                  <a:pt x="9778" y="167650"/>
                </a:lnTo>
                <a:lnTo>
                  <a:pt x="6108" y="176286"/>
                </a:lnTo>
                <a:lnTo>
                  <a:pt x="4889" y="177429"/>
                </a:lnTo>
                <a:lnTo>
                  <a:pt x="3670" y="179842"/>
                </a:lnTo>
                <a:lnTo>
                  <a:pt x="0" y="186065"/>
                </a:lnTo>
                <a:lnTo>
                  <a:pt x="0" y="192161"/>
                </a:lnTo>
                <a:lnTo>
                  <a:pt x="154" y="200936"/>
                </a:lnTo>
                <a:lnTo>
                  <a:pt x="3057" y="208353"/>
                </a:lnTo>
                <a:lnTo>
                  <a:pt x="9622" y="213485"/>
                </a:lnTo>
                <a:lnTo>
                  <a:pt x="20764" y="215402"/>
                </a:lnTo>
                <a:lnTo>
                  <a:pt x="321233" y="215402"/>
                </a:lnTo>
                <a:lnTo>
                  <a:pt x="328561" y="211719"/>
                </a:lnTo>
                <a:lnTo>
                  <a:pt x="332219" y="206893"/>
                </a:lnTo>
                <a:lnTo>
                  <a:pt x="335889" y="203210"/>
                </a:lnTo>
                <a:lnTo>
                  <a:pt x="337108" y="199527"/>
                </a:lnTo>
                <a:lnTo>
                  <a:pt x="337108" y="189748"/>
                </a:lnTo>
                <a:lnTo>
                  <a:pt x="28092" y="189748"/>
                </a:lnTo>
                <a:lnTo>
                  <a:pt x="28092" y="188478"/>
                </a:lnTo>
                <a:lnTo>
                  <a:pt x="40766" y="148362"/>
                </a:lnTo>
                <a:lnTo>
                  <a:pt x="41528" y="133360"/>
                </a:lnTo>
                <a:lnTo>
                  <a:pt x="43571" y="111688"/>
                </a:lnTo>
                <a:lnTo>
                  <a:pt x="59568" y="72441"/>
                </a:lnTo>
                <a:lnTo>
                  <a:pt x="108820" y="32839"/>
                </a:lnTo>
                <a:lnTo>
                  <a:pt x="149620" y="25029"/>
                </a:lnTo>
                <a:lnTo>
                  <a:pt x="226523" y="25029"/>
                </a:lnTo>
                <a:lnTo>
                  <a:pt x="209339" y="12618"/>
                </a:lnTo>
                <a:lnTo>
                  <a:pt x="169647" y="0"/>
                </a:lnTo>
                <a:close/>
              </a:path>
              <a:path w="337184" h="215900">
                <a:moveTo>
                  <a:pt x="226523" y="25029"/>
                </a:moveTo>
                <a:lnTo>
                  <a:pt x="149620" y="25029"/>
                </a:lnTo>
                <a:lnTo>
                  <a:pt x="190422" y="32839"/>
                </a:lnTo>
                <a:lnTo>
                  <a:pt x="225958" y="56271"/>
                </a:lnTo>
                <a:lnTo>
                  <a:pt x="249169" y="91148"/>
                </a:lnTo>
                <a:lnTo>
                  <a:pt x="257721" y="133360"/>
                </a:lnTo>
                <a:lnTo>
                  <a:pt x="258635" y="146282"/>
                </a:lnTo>
                <a:lnTo>
                  <a:pt x="261381" y="157585"/>
                </a:lnTo>
                <a:lnTo>
                  <a:pt x="291922" y="189748"/>
                </a:lnTo>
                <a:lnTo>
                  <a:pt x="337108" y="189748"/>
                </a:lnTo>
                <a:lnTo>
                  <a:pt x="337108" y="188478"/>
                </a:lnTo>
                <a:lnTo>
                  <a:pt x="335889" y="186065"/>
                </a:lnTo>
                <a:lnTo>
                  <a:pt x="334670" y="184795"/>
                </a:lnTo>
                <a:lnTo>
                  <a:pt x="332219" y="177429"/>
                </a:lnTo>
                <a:lnTo>
                  <a:pt x="326110" y="172603"/>
                </a:lnTo>
                <a:lnTo>
                  <a:pt x="317563" y="170063"/>
                </a:lnTo>
                <a:lnTo>
                  <a:pt x="308897" y="167997"/>
                </a:lnTo>
                <a:lnTo>
                  <a:pt x="301378" y="165348"/>
                </a:lnTo>
                <a:lnTo>
                  <a:pt x="284558" y="132217"/>
                </a:lnTo>
                <a:lnTo>
                  <a:pt x="284363" y="126025"/>
                </a:lnTo>
                <a:lnTo>
                  <a:pt x="283673" y="118691"/>
                </a:lnTo>
                <a:lnTo>
                  <a:pt x="282526" y="111357"/>
                </a:lnTo>
                <a:lnTo>
                  <a:pt x="280924" y="104023"/>
                </a:lnTo>
                <a:lnTo>
                  <a:pt x="285813" y="102753"/>
                </a:lnTo>
                <a:lnTo>
                  <a:pt x="312474" y="102753"/>
                </a:lnTo>
                <a:lnTo>
                  <a:pt x="311454" y="96657"/>
                </a:lnTo>
                <a:lnTo>
                  <a:pt x="309610" y="89291"/>
                </a:lnTo>
                <a:lnTo>
                  <a:pt x="277266" y="89291"/>
                </a:lnTo>
                <a:lnTo>
                  <a:pt x="273351" y="80147"/>
                </a:lnTo>
                <a:lnTo>
                  <a:pt x="268809" y="71003"/>
                </a:lnTo>
                <a:lnTo>
                  <a:pt x="263693" y="62287"/>
                </a:lnTo>
                <a:lnTo>
                  <a:pt x="257721" y="53858"/>
                </a:lnTo>
                <a:lnTo>
                  <a:pt x="262597" y="50175"/>
                </a:lnTo>
                <a:lnTo>
                  <a:pt x="293137" y="50175"/>
                </a:lnTo>
                <a:lnTo>
                  <a:pt x="288251" y="42809"/>
                </a:lnTo>
                <a:lnTo>
                  <a:pt x="287032" y="41539"/>
                </a:lnTo>
                <a:lnTo>
                  <a:pt x="247942" y="41539"/>
                </a:lnTo>
                <a:lnTo>
                  <a:pt x="246722" y="40396"/>
                </a:lnTo>
                <a:lnTo>
                  <a:pt x="244284" y="37856"/>
                </a:lnTo>
                <a:lnTo>
                  <a:pt x="226523" y="25029"/>
                </a:lnTo>
                <a:close/>
              </a:path>
              <a:path w="337184" h="215900">
                <a:moveTo>
                  <a:pt x="116039" y="138313"/>
                </a:moveTo>
                <a:lnTo>
                  <a:pt x="101384" y="138313"/>
                </a:lnTo>
                <a:lnTo>
                  <a:pt x="95275" y="144409"/>
                </a:lnTo>
                <a:lnTo>
                  <a:pt x="95275" y="159141"/>
                </a:lnTo>
                <a:lnTo>
                  <a:pt x="101384" y="163967"/>
                </a:lnTo>
                <a:lnTo>
                  <a:pt x="116039" y="163967"/>
                </a:lnTo>
                <a:lnTo>
                  <a:pt x="122148" y="159141"/>
                </a:lnTo>
                <a:lnTo>
                  <a:pt x="122148" y="144409"/>
                </a:lnTo>
                <a:lnTo>
                  <a:pt x="116039" y="138313"/>
                </a:lnTo>
                <a:close/>
              </a:path>
              <a:path w="337184" h="215900">
                <a:moveTo>
                  <a:pt x="163664" y="138313"/>
                </a:moveTo>
                <a:lnTo>
                  <a:pt x="149009" y="138313"/>
                </a:lnTo>
                <a:lnTo>
                  <a:pt x="142900" y="144409"/>
                </a:lnTo>
                <a:lnTo>
                  <a:pt x="142900" y="159141"/>
                </a:lnTo>
                <a:lnTo>
                  <a:pt x="149009" y="163967"/>
                </a:lnTo>
                <a:lnTo>
                  <a:pt x="163664" y="163967"/>
                </a:lnTo>
                <a:lnTo>
                  <a:pt x="169773" y="159141"/>
                </a:lnTo>
                <a:lnTo>
                  <a:pt x="169773" y="144409"/>
                </a:lnTo>
                <a:lnTo>
                  <a:pt x="163664" y="138313"/>
                </a:lnTo>
                <a:close/>
              </a:path>
              <a:path w="337184" h="215900">
                <a:moveTo>
                  <a:pt x="211302" y="138313"/>
                </a:moveTo>
                <a:lnTo>
                  <a:pt x="196646" y="138313"/>
                </a:lnTo>
                <a:lnTo>
                  <a:pt x="190538" y="144409"/>
                </a:lnTo>
                <a:lnTo>
                  <a:pt x="190538" y="159141"/>
                </a:lnTo>
                <a:lnTo>
                  <a:pt x="196646" y="163967"/>
                </a:lnTo>
                <a:lnTo>
                  <a:pt x="211302" y="163967"/>
                </a:lnTo>
                <a:lnTo>
                  <a:pt x="216192" y="159141"/>
                </a:lnTo>
                <a:lnTo>
                  <a:pt x="216192" y="144409"/>
                </a:lnTo>
                <a:lnTo>
                  <a:pt x="211302" y="138313"/>
                </a:lnTo>
                <a:close/>
              </a:path>
              <a:path w="337184" h="215900">
                <a:moveTo>
                  <a:pt x="148247" y="35157"/>
                </a:moveTo>
                <a:lnTo>
                  <a:pt x="104166" y="45686"/>
                </a:lnTo>
                <a:lnTo>
                  <a:pt x="70422" y="76313"/>
                </a:lnTo>
                <a:lnTo>
                  <a:pt x="54965" y="128534"/>
                </a:lnTo>
                <a:lnTo>
                  <a:pt x="54965" y="132217"/>
                </a:lnTo>
                <a:lnTo>
                  <a:pt x="58623" y="135900"/>
                </a:lnTo>
                <a:lnTo>
                  <a:pt x="67182" y="135900"/>
                </a:lnTo>
                <a:lnTo>
                  <a:pt x="70840" y="132217"/>
                </a:lnTo>
                <a:lnTo>
                  <a:pt x="70840" y="128534"/>
                </a:lnTo>
                <a:lnTo>
                  <a:pt x="72386" y="113206"/>
                </a:lnTo>
                <a:lnTo>
                  <a:pt x="92824" y="73416"/>
                </a:lnTo>
                <a:lnTo>
                  <a:pt x="132794" y="52127"/>
                </a:lnTo>
                <a:lnTo>
                  <a:pt x="147794" y="50746"/>
                </a:lnTo>
                <a:lnTo>
                  <a:pt x="200015" y="50746"/>
                </a:lnTo>
                <a:lnTo>
                  <a:pt x="199851" y="50619"/>
                </a:lnTo>
                <a:lnTo>
                  <a:pt x="191932" y="45686"/>
                </a:lnTo>
                <a:lnTo>
                  <a:pt x="183210" y="41539"/>
                </a:lnTo>
                <a:lnTo>
                  <a:pt x="166129" y="36752"/>
                </a:lnTo>
                <a:lnTo>
                  <a:pt x="148247" y="35157"/>
                </a:lnTo>
                <a:close/>
              </a:path>
              <a:path w="337184" h="215900">
                <a:moveTo>
                  <a:pt x="312474" y="102753"/>
                </a:moveTo>
                <a:lnTo>
                  <a:pt x="285813" y="102753"/>
                </a:lnTo>
                <a:lnTo>
                  <a:pt x="288251" y="110119"/>
                </a:lnTo>
                <a:lnTo>
                  <a:pt x="294360" y="113802"/>
                </a:lnTo>
                <a:lnTo>
                  <a:pt x="300469" y="112532"/>
                </a:lnTo>
                <a:lnTo>
                  <a:pt x="307797" y="111389"/>
                </a:lnTo>
                <a:lnTo>
                  <a:pt x="312686" y="104023"/>
                </a:lnTo>
                <a:lnTo>
                  <a:pt x="312474" y="102753"/>
                </a:lnTo>
                <a:close/>
              </a:path>
              <a:path w="337184" h="215900">
                <a:moveTo>
                  <a:pt x="293137" y="50175"/>
                </a:moveTo>
                <a:lnTo>
                  <a:pt x="262597" y="50175"/>
                </a:lnTo>
                <a:lnTo>
                  <a:pt x="263829" y="52588"/>
                </a:lnTo>
                <a:lnTo>
                  <a:pt x="265049" y="53858"/>
                </a:lnTo>
                <a:lnTo>
                  <a:pt x="266268" y="56271"/>
                </a:lnTo>
                <a:lnTo>
                  <a:pt x="271157" y="63637"/>
                </a:lnTo>
                <a:lnTo>
                  <a:pt x="272376" y="66050"/>
                </a:lnTo>
                <a:lnTo>
                  <a:pt x="274815" y="69733"/>
                </a:lnTo>
                <a:lnTo>
                  <a:pt x="276034" y="74686"/>
                </a:lnTo>
                <a:lnTo>
                  <a:pt x="278485" y="78369"/>
                </a:lnTo>
                <a:lnTo>
                  <a:pt x="279704" y="80782"/>
                </a:lnTo>
                <a:lnTo>
                  <a:pt x="282143" y="88148"/>
                </a:lnTo>
                <a:lnTo>
                  <a:pt x="277266" y="89291"/>
                </a:lnTo>
                <a:lnTo>
                  <a:pt x="309610" y="89291"/>
                </a:lnTo>
                <a:lnTo>
                  <a:pt x="309016" y="86878"/>
                </a:lnTo>
                <a:lnTo>
                  <a:pt x="306578" y="83195"/>
                </a:lnTo>
                <a:lnTo>
                  <a:pt x="306578" y="81925"/>
                </a:lnTo>
                <a:lnTo>
                  <a:pt x="305346" y="77099"/>
                </a:lnTo>
                <a:lnTo>
                  <a:pt x="304126" y="72146"/>
                </a:lnTo>
                <a:lnTo>
                  <a:pt x="301688" y="67320"/>
                </a:lnTo>
                <a:lnTo>
                  <a:pt x="299250" y="63637"/>
                </a:lnTo>
                <a:lnTo>
                  <a:pt x="298018" y="58684"/>
                </a:lnTo>
                <a:lnTo>
                  <a:pt x="295579" y="53858"/>
                </a:lnTo>
                <a:lnTo>
                  <a:pt x="293137" y="50175"/>
                </a:lnTo>
                <a:close/>
              </a:path>
              <a:path w="337184" h="215900">
                <a:moveTo>
                  <a:pt x="200015" y="50746"/>
                </a:moveTo>
                <a:lnTo>
                  <a:pt x="147794" y="50746"/>
                </a:lnTo>
                <a:lnTo>
                  <a:pt x="162792" y="52127"/>
                </a:lnTo>
                <a:lnTo>
                  <a:pt x="177101" y="56271"/>
                </a:lnTo>
                <a:lnTo>
                  <a:pt x="206413" y="77099"/>
                </a:lnTo>
                <a:lnTo>
                  <a:pt x="211302" y="77099"/>
                </a:lnTo>
                <a:lnTo>
                  <a:pt x="213740" y="73416"/>
                </a:lnTo>
                <a:lnTo>
                  <a:pt x="217411" y="71003"/>
                </a:lnTo>
                <a:lnTo>
                  <a:pt x="217411" y="66050"/>
                </a:lnTo>
                <a:lnTo>
                  <a:pt x="213655" y="62287"/>
                </a:lnTo>
                <a:lnTo>
                  <a:pt x="207082" y="56219"/>
                </a:lnTo>
                <a:lnTo>
                  <a:pt x="200015" y="50746"/>
                </a:lnTo>
                <a:close/>
              </a:path>
              <a:path w="337184" h="215900">
                <a:moveTo>
                  <a:pt x="263829" y="13472"/>
                </a:moveTo>
                <a:lnTo>
                  <a:pt x="255269" y="13472"/>
                </a:lnTo>
                <a:lnTo>
                  <a:pt x="250393" y="18298"/>
                </a:lnTo>
                <a:lnTo>
                  <a:pt x="245503" y="23251"/>
                </a:lnTo>
                <a:lnTo>
                  <a:pt x="245503" y="31760"/>
                </a:lnTo>
                <a:lnTo>
                  <a:pt x="250393" y="36713"/>
                </a:lnTo>
                <a:lnTo>
                  <a:pt x="251612" y="39126"/>
                </a:lnTo>
                <a:lnTo>
                  <a:pt x="247942" y="41539"/>
                </a:lnTo>
                <a:lnTo>
                  <a:pt x="287032" y="41539"/>
                </a:lnTo>
                <a:lnTo>
                  <a:pt x="284594" y="36713"/>
                </a:lnTo>
                <a:lnTo>
                  <a:pt x="282143" y="33030"/>
                </a:lnTo>
                <a:lnTo>
                  <a:pt x="274815" y="25664"/>
                </a:lnTo>
                <a:lnTo>
                  <a:pt x="272376" y="21981"/>
                </a:lnTo>
                <a:lnTo>
                  <a:pt x="268706" y="18298"/>
                </a:lnTo>
                <a:lnTo>
                  <a:pt x="263829" y="134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258824" y="284734"/>
            <a:ext cx="4130675" cy="483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538235"/>
                </a:solidFill>
                <a:latin typeface="Tahoma"/>
                <a:cs typeface="Tahoma"/>
              </a:rPr>
              <a:t>Gorączka</a:t>
            </a:r>
            <a:r>
              <a:rPr dirty="0" sz="1600" spc="215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surowców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404040"/>
                </a:solidFill>
                <a:latin typeface="Tahoma"/>
                <a:cs typeface="Tahoma"/>
              </a:rPr>
              <a:t>Przeciwdziałanie</a:t>
            </a:r>
            <a:r>
              <a:rPr dirty="0" sz="1400" spc="1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404040"/>
                </a:solidFill>
                <a:latin typeface="Tahoma"/>
                <a:cs typeface="Tahoma"/>
              </a:rPr>
              <a:t>niedoborowi</a:t>
            </a:r>
            <a:r>
              <a:rPr dirty="0" sz="1400" spc="-1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04040"/>
                </a:solidFill>
                <a:latin typeface="Tahoma"/>
                <a:cs typeface="Tahoma"/>
              </a:rPr>
              <a:t>wody</a:t>
            </a:r>
            <a:r>
              <a:rPr dirty="0" sz="1400" spc="3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Tahoma"/>
                <a:cs typeface="Tahoma"/>
              </a:rPr>
              <a:t>jest</a:t>
            </a:r>
            <a:r>
              <a:rPr dirty="0" sz="1400" spc="15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04040"/>
                </a:solidFill>
                <a:latin typeface="Tahoma"/>
                <a:cs typeface="Tahoma"/>
              </a:rPr>
              <a:t>kosztowne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783323" y="993647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87249" y="0"/>
                </a:moveTo>
                <a:lnTo>
                  <a:pt x="80136" y="0"/>
                </a:lnTo>
                <a:lnTo>
                  <a:pt x="0" y="80137"/>
                </a:lnTo>
                <a:lnTo>
                  <a:pt x="0" y="87249"/>
                </a:lnTo>
                <a:lnTo>
                  <a:pt x="7111" y="91948"/>
                </a:lnTo>
                <a:lnTo>
                  <a:pt x="4699" y="91948"/>
                </a:lnTo>
                <a:lnTo>
                  <a:pt x="115443" y="202691"/>
                </a:lnTo>
                <a:lnTo>
                  <a:pt x="61214" y="259206"/>
                </a:lnTo>
                <a:lnTo>
                  <a:pt x="54228" y="263905"/>
                </a:lnTo>
                <a:lnTo>
                  <a:pt x="54228" y="271017"/>
                </a:lnTo>
                <a:lnTo>
                  <a:pt x="63626" y="280415"/>
                </a:lnTo>
                <a:lnTo>
                  <a:pt x="275717" y="280415"/>
                </a:lnTo>
                <a:lnTo>
                  <a:pt x="280416" y="275716"/>
                </a:lnTo>
                <a:lnTo>
                  <a:pt x="280416" y="254507"/>
                </a:lnTo>
                <a:lnTo>
                  <a:pt x="101346" y="254507"/>
                </a:lnTo>
                <a:lnTo>
                  <a:pt x="148462" y="207390"/>
                </a:lnTo>
                <a:lnTo>
                  <a:pt x="148462" y="197992"/>
                </a:lnTo>
                <a:lnTo>
                  <a:pt x="143764" y="193166"/>
                </a:lnTo>
                <a:lnTo>
                  <a:pt x="33020" y="82423"/>
                </a:lnTo>
                <a:lnTo>
                  <a:pt x="84835" y="33019"/>
                </a:lnTo>
                <a:lnTo>
                  <a:pt x="120269" y="33019"/>
                </a:lnTo>
                <a:lnTo>
                  <a:pt x="87249" y="0"/>
                </a:lnTo>
                <a:close/>
              </a:path>
              <a:path w="280670" h="280669">
                <a:moveTo>
                  <a:pt x="280416" y="98932"/>
                </a:moveTo>
                <a:lnTo>
                  <a:pt x="254507" y="98932"/>
                </a:lnTo>
                <a:lnTo>
                  <a:pt x="254507" y="254507"/>
                </a:lnTo>
                <a:lnTo>
                  <a:pt x="280416" y="254507"/>
                </a:lnTo>
                <a:lnTo>
                  <a:pt x="280416" y="98932"/>
                </a:lnTo>
                <a:close/>
              </a:path>
              <a:path w="280670" h="280669">
                <a:moveTo>
                  <a:pt x="120269" y="33019"/>
                </a:moveTo>
                <a:lnTo>
                  <a:pt x="84835" y="33019"/>
                </a:lnTo>
                <a:lnTo>
                  <a:pt x="193167" y="143763"/>
                </a:lnTo>
                <a:lnTo>
                  <a:pt x="200278" y="148462"/>
                </a:lnTo>
                <a:lnTo>
                  <a:pt x="207391" y="148462"/>
                </a:lnTo>
                <a:lnTo>
                  <a:pt x="212090" y="143763"/>
                </a:lnTo>
                <a:lnTo>
                  <a:pt x="238886" y="115442"/>
                </a:lnTo>
                <a:lnTo>
                  <a:pt x="202692" y="115442"/>
                </a:lnTo>
                <a:lnTo>
                  <a:pt x="120269" y="33019"/>
                </a:lnTo>
                <a:close/>
              </a:path>
              <a:path w="280670" h="280669">
                <a:moveTo>
                  <a:pt x="275717" y="56514"/>
                </a:moveTo>
                <a:lnTo>
                  <a:pt x="261620" y="56514"/>
                </a:lnTo>
                <a:lnTo>
                  <a:pt x="202692" y="115442"/>
                </a:lnTo>
                <a:lnTo>
                  <a:pt x="238886" y="115442"/>
                </a:lnTo>
                <a:lnTo>
                  <a:pt x="254507" y="98932"/>
                </a:lnTo>
                <a:lnTo>
                  <a:pt x="280416" y="98932"/>
                </a:lnTo>
                <a:lnTo>
                  <a:pt x="280416" y="61213"/>
                </a:lnTo>
                <a:lnTo>
                  <a:pt x="275717" y="565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9238488" y="994155"/>
            <a:ext cx="318770" cy="322580"/>
          </a:xfrm>
          <a:custGeom>
            <a:avLst/>
            <a:gdLst/>
            <a:ahLst/>
            <a:cxnLst/>
            <a:rect l="l" t="t" r="r" b="b"/>
            <a:pathLst>
              <a:path w="318770" h="322580">
                <a:moveTo>
                  <a:pt x="191515" y="300989"/>
                </a:moveTo>
                <a:lnTo>
                  <a:pt x="127000" y="300989"/>
                </a:lnTo>
                <a:lnTo>
                  <a:pt x="127000" y="306069"/>
                </a:lnTo>
                <a:lnTo>
                  <a:pt x="134619" y="313689"/>
                </a:lnTo>
                <a:lnTo>
                  <a:pt x="139541" y="317500"/>
                </a:lnTo>
                <a:lnTo>
                  <a:pt x="145510" y="320039"/>
                </a:lnTo>
                <a:lnTo>
                  <a:pt x="152193" y="322579"/>
                </a:lnTo>
                <a:lnTo>
                  <a:pt x="166322" y="322579"/>
                </a:lnTo>
                <a:lnTo>
                  <a:pt x="191515" y="300989"/>
                </a:lnTo>
                <a:close/>
              </a:path>
              <a:path w="318770" h="322580">
                <a:moveTo>
                  <a:pt x="159257" y="50800"/>
                </a:moveTo>
                <a:lnTo>
                  <a:pt x="117538" y="59689"/>
                </a:lnTo>
                <a:lnTo>
                  <a:pt x="81533" y="83819"/>
                </a:lnTo>
                <a:lnTo>
                  <a:pt x="59261" y="118109"/>
                </a:lnTo>
                <a:lnTo>
                  <a:pt x="51180" y="158750"/>
                </a:lnTo>
                <a:lnTo>
                  <a:pt x="53262" y="180339"/>
                </a:lnTo>
                <a:lnTo>
                  <a:pt x="59261" y="200659"/>
                </a:lnTo>
                <a:lnTo>
                  <a:pt x="68808" y="218439"/>
                </a:lnTo>
                <a:lnTo>
                  <a:pt x="81533" y="234950"/>
                </a:lnTo>
                <a:lnTo>
                  <a:pt x="87248" y="240029"/>
                </a:lnTo>
                <a:lnTo>
                  <a:pt x="91058" y="243839"/>
                </a:lnTo>
                <a:lnTo>
                  <a:pt x="96646" y="247650"/>
                </a:lnTo>
                <a:lnTo>
                  <a:pt x="96646" y="294639"/>
                </a:lnTo>
                <a:lnTo>
                  <a:pt x="102361" y="300989"/>
                </a:lnTo>
                <a:lnTo>
                  <a:pt x="216153" y="300989"/>
                </a:lnTo>
                <a:lnTo>
                  <a:pt x="219582" y="297179"/>
                </a:lnTo>
                <a:lnTo>
                  <a:pt x="153542" y="297179"/>
                </a:lnTo>
                <a:lnTo>
                  <a:pt x="149732" y="293369"/>
                </a:lnTo>
                <a:lnTo>
                  <a:pt x="149732" y="281939"/>
                </a:lnTo>
                <a:lnTo>
                  <a:pt x="144144" y="275589"/>
                </a:lnTo>
                <a:lnTo>
                  <a:pt x="123189" y="275589"/>
                </a:lnTo>
                <a:lnTo>
                  <a:pt x="123189" y="260350"/>
                </a:lnTo>
                <a:lnTo>
                  <a:pt x="221868" y="260350"/>
                </a:lnTo>
                <a:lnTo>
                  <a:pt x="221868" y="247650"/>
                </a:lnTo>
                <a:lnTo>
                  <a:pt x="227456" y="243839"/>
                </a:lnTo>
                <a:lnTo>
                  <a:pt x="229996" y="241300"/>
                </a:lnTo>
                <a:lnTo>
                  <a:pt x="147933" y="241300"/>
                </a:lnTo>
                <a:lnTo>
                  <a:pt x="136763" y="238759"/>
                </a:lnTo>
                <a:lnTo>
                  <a:pt x="125950" y="233679"/>
                </a:lnTo>
                <a:lnTo>
                  <a:pt x="115696" y="228600"/>
                </a:lnTo>
                <a:lnTo>
                  <a:pt x="109981" y="224789"/>
                </a:lnTo>
                <a:lnTo>
                  <a:pt x="106171" y="220979"/>
                </a:lnTo>
                <a:lnTo>
                  <a:pt x="100456" y="217169"/>
                </a:lnTo>
                <a:lnTo>
                  <a:pt x="90231" y="204469"/>
                </a:lnTo>
                <a:lnTo>
                  <a:pt x="82470" y="190500"/>
                </a:lnTo>
                <a:lnTo>
                  <a:pt x="77543" y="175259"/>
                </a:lnTo>
                <a:lnTo>
                  <a:pt x="75818" y="158750"/>
                </a:lnTo>
                <a:lnTo>
                  <a:pt x="77543" y="142239"/>
                </a:lnTo>
                <a:lnTo>
                  <a:pt x="100456" y="100329"/>
                </a:lnTo>
                <a:lnTo>
                  <a:pt x="142622" y="77469"/>
                </a:lnTo>
                <a:lnTo>
                  <a:pt x="159257" y="76200"/>
                </a:lnTo>
                <a:lnTo>
                  <a:pt x="226442" y="76200"/>
                </a:lnTo>
                <a:lnTo>
                  <a:pt x="219247" y="69850"/>
                </a:lnTo>
                <a:lnTo>
                  <a:pt x="200739" y="59689"/>
                </a:lnTo>
                <a:lnTo>
                  <a:pt x="180445" y="53339"/>
                </a:lnTo>
                <a:lnTo>
                  <a:pt x="159257" y="50800"/>
                </a:lnTo>
                <a:close/>
              </a:path>
              <a:path w="318770" h="322580">
                <a:moveTo>
                  <a:pt x="221868" y="260350"/>
                </a:moveTo>
                <a:lnTo>
                  <a:pt x="195325" y="260350"/>
                </a:lnTo>
                <a:lnTo>
                  <a:pt x="195325" y="275589"/>
                </a:lnTo>
                <a:lnTo>
                  <a:pt x="174370" y="275589"/>
                </a:lnTo>
                <a:lnTo>
                  <a:pt x="168782" y="281939"/>
                </a:lnTo>
                <a:lnTo>
                  <a:pt x="168782" y="290829"/>
                </a:lnTo>
                <a:lnTo>
                  <a:pt x="163067" y="297179"/>
                </a:lnTo>
                <a:lnTo>
                  <a:pt x="219582" y="297179"/>
                </a:lnTo>
                <a:lnTo>
                  <a:pt x="221868" y="294639"/>
                </a:lnTo>
                <a:lnTo>
                  <a:pt x="221868" y="260350"/>
                </a:lnTo>
                <a:close/>
              </a:path>
              <a:path w="318770" h="322580">
                <a:moveTo>
                  <a:pt x="195325" y="260350"/>
                </a:moveTo>
                <a:lnTo>
                  <a:pt x="123189" y="260350"/>
                </a:lnTo>
                <a:lnTo>
                  <a:pt x="140509" y="265429"/>
                </a:lnTo>
                <a:lnTo>
                  <a:pt x="149604" y="266700"/>
                </a:lnTo>
                <a:lnTo>
                  <a:pt x="168858" y="266700"/>
                </a:lnTo>
                <a:lnTo>
                  <a:pt x="177958" y="265429"/>
                </a:lnTo>
                <a:lnTo>
                  <a:pt x="195325" y="260350"/>
                </a:lnTo>
                <a:close/>
              </a:path>
              <a:path w="318770" h="322580">
                <a:moveTo>
                  <a:pt x="54990" y="213359"/>
                </a:moveTo>
                <a:lnTo>
                  <a:pt x="49275" y="213359"/>
                </a:lnTo>
                <a:lnTo>
                  <a:pt x="45465" y="215900"/>
                </a:lnTo>
                <a:lnTo>
                  <a:pt x="24637" y="227329"/>
                </a:lnTo>
                <a:lnTo>
                  <a:pt x="20827" y="228600"/>
                </a:lnTo>
                <a:lnTo>
                  <a:pt x="18922" y="234950"/>
                </a:lnTo>
                <a:lnTo>
                  <a:pt x="20827" y="238759"/>
                </a:lnTo>
                <a:lnTo>
                  <a:pt x="24637" y="241300"/>
                </a:lnTo>
                <a:lnTo>
                  <a:pt x="28447" y="241300"/>
                </a:lnTo>
                <a:lnTo>
                  <a:pt x="32257" y="240029"/>
                </a:lnTo>
                <a:lnTo>
                  <a:pt x="53085" y="228600"/>
                </a:lnTo>
                <a:lnTo>
                  <a:pt x="56895" y="227329"/>
                </a:lnTo>
                <a:lnTo>
                  <a:pt x="58800" y="220979"/>
                </a:lnTo>
                <a:lnTo>
                  <a:pt x="54990" y="213359"/>
                </a:lnTo>
                <a:close/>
              </a:path>
              <a:path w="318770" h="322580">
                <a:moveTo>
                  <a:pt x="226442" y="76200"/>
                </a:moveTo>
                <a:lnTo>
                  <a:pt x="159257" y="76200"/>
                </a:lnTo>
                <a:lnTo>
                  <a:pt x="175625" y="77469"/>
                </a:lnTo>
                <a:lnTo>
                  <a:pt x="190753" y="82550"/>
                </a:lnTo>
                <a:lnTo>
                  <a:pt x="227986" y="113029"/>
                </a:lnTo>
                <a:lnTo>
                  <a:pt x="240791" y="158750"/>
                </a:lnTo>
                <a:lnTo>
                  <a:pt x="239365" y="175259"/>
                </a:lnTo>
                <a:lnTo>
                  <a:pt x="235092" y="190500"/>
                </a:lnTo>
                <a:lnTo>
                  <a:pt x="227986" y="204469"/>
                </a:lnTo>
                <a:lnTo>
                  <a:pt x="218058" y="217169"/>
                </a:lnTo>
                <a:lnTo>
                  <a:pt x="212343" y="220979"/>
                </a:lnTo>
                <a:lnTo>
                  <a:pt x="208533" y="224789"/>
                </a:lnTo>
                <a:lnTo>
                  <a:pt x="202818" y="228600"/>
                </a:lnTo>
                <a:lnTo>
                  <a:pt x="200913" y="228600"/>
                </a:lnTo>
                <a:lnTo>
                  <a:pt x="191762" y="233679"/>
                </a:lnTo>
                <a:lnTo>
                  <a:pt x="181514" y="238759"/>
                </a:lnTo>
                <a:lnTo>
                  <a:pt x="170553" y="241300"/>
                </a:lnTo>
                <a:lnTo>
                  <a:pt x="229996" y="241300"/>
                </a:lnTo>
                <a:lnTo>
                  <a:pt x="231266" y="240029"/>
                </a:lnTo>
                <a:lnTo>
                  <a:pt x="235076" y="234950"/>
                </a:lnTo>
                <a:lnTo>
                  <a:pt x="248904" y="218439"/>
                </a:lnTo>
                <a:lnTo>
                  <a:pt x="259016" y="200659"/>
                </a:lnTo>
                <a:lnTo>
                  <a:pt x="265223" y="180339"/>
                </a:lnTo>
                <a:lnTo>
                  <a:pt x="267086" y="161289"/>
                </a:lnTo>
                <a:lnTo>
                  <a:pt x="267210" y="157479"/>
                </a:lnTo>
                <a:lnTo>
                  <a:pt x="265223" y="137159"/>
                </a:lnTo>
                <a:lnTo>
                  <a:pt x="259016" y="118109"/>
                </a:lnTo>
                <a:lnTo>
                  <a:pt x="248904" y="99059"/>
                </a:lnTo>
                <a:lnTo>
                  <a:pt x="235076" y="83819"/>
                </a:lnTo>
                <a:lnTo>
                  <a:pt x="226442" y="76200"/>
                </a:lnTo>
                <a:close/>
              </a:path>
              <a:path w="318770" h="322580">
                <a:moveTo>
                  <a:pt x="269239" y="213359"/>
                </a:moveTo>
                <a:lnTo>
                  <a:pt x="263525" y="213359"/>
                </a:lnTo>
                <a:lnTo>
                  <a:pt x="259714" y="220979"/>
                </a:lnTo>
                <a:lnTo>
                  <a:pt x="261619" y="227329"/>
                </a:lnTo>
                <a:lnTo>
                  <a:pt x="265429" y="228600"/>
                </a:lnTo>
                <a:lnTo>
                  <a:pt x="286257" y="240029"/>
                </a:lnTo>
                <a:lnTo>
                  <a:pt x="290067" y="241300"/>
                </a:lnTo>
                <a:lnTo>
                  <a:pt x="293877" y="241300"/>
                </a:lnTo>
                <a:lnTo>
                  <a:pt x="295782" y="238759"/>
                </a:lnTo>
                <a:lnTo>
                  <a:pt x="297687" y="234950"/>
                </a:lnTo>
                <a:lnTo>
                  <a:pt x="297687" y="228600"/>
                </a:lnTo>
                <a:lnTo>
                  <a:pt x="293877" y="227329"/>
                </a:lnTo>
                <a:lnTo>
                  <a:pt x="273050" y="215900"/>
                </a:lnTo>
                <a:lnTo>
                  <a:pt x="269239" y="213359"/>
                </a:lnTo>
                <a:close/>
              </a:path>
              <a:path w="318770" h="322580">
                <a:moveTo>
                  <a:pt x="37972" y="151129"/>
                </a:moveTo>
                <a:lnTo>
                  <a:pt x="3809" y="151129"/>
                </a:lnTo>
                <a:lnTo>
                  <a:pt x="0" y="154939"/>
                </a:lnTo>
                <a:lnTo>
                  <a:pt x="0" y="162559"/>
                </a:lnTo>
                <a:lnTo>
                  <a:pt x="3809" y="166369"/>
                </a:lnTo>
                <a:lnTo>
                  <a:pt x="37972" y="166369"/>
                </a:lnTo>
                <a:lnTo>
                  <a:pt x="39750" y="162559"/>
                </a:lnTo>
                <a:lnTo>
                  <a:pt x="39750" y="154939"/>
                </a:lnTo>
                <a:lnTo>
                  <a:pt x="37972" y="151129"/>
                </a:lnTo>
                <a:close/>
              </a:path>
              <a:path w="318770" h="322580">
                <a:moveTo>
                  <a:pt x="314705" y="151129"/>
                </a:moveTo>
                <a:lnTo>
                  <a:pt x="280542" y="151129"/>
                </a:lnTo>
                <a:lnTo>
                  <a:pt x="276859" y="154939"/>
                </a:lnTo>
                <a:lnTo>
                  <a:pt x="276859" y="162559"/>
                </a:lnTo>
                <a:lnTo>
                  <a:pt x="280542" y="166369"/>
                </a:lnTo>
                <a:lnTo>
                  <a:pt x="314705" y="166369"/>
                </a:lnTo>
                <a:lnTo>
                  <a:pt x="318515" y="162559"/>
                </a:lnTo>
                <a:lnTo>
                  <a:pt x="318515" y="154939"/>
                </a:lnTo>
                <a:lnTo>
                  <a:pt x="314705" y="151129"/>
                </a:lnTo>
                <a:close/>
              </a:path>
              <a:path w="318770" h="322580">
                <a:moveTo>
                  <a:pt x="147827" y="139700"/>
                </a:moveTo>
                <a:lnTo>
                  <a:pt x="127000" y="139700"/>
                </a:lnTo>
                <a:lnTo>
                  <a:pt x="123189" y="142239"/>
                </a:lnTo>
                <a:lnTo>
                  <a:pt x="117601" y="143509"/>
                </a:lnTo>
                <a:lnTo>
                  <a:pt x="113791" y="147319"/>
                </a:lnTo>
                <a:lnTo>
                  <a:pt x="108076" y="153669"/>
                </a:lnTo>
                <a:lnTo>
                  <a:pt x="108076" y="158750"/>
                </a:lnTo>
                <a:lnTo>
                  <a:pt x="109981" y="161289"/>
                </a:lnTo>
                <a:lnTo>
                  <a:pt x="113791" y="163829"/>
                </a:lnTo>
                <a:lnTo>
                  <a:pt x="117601" y="163829"/>
                </a:lnTo>
                <a:lnTo>
                  <a:pt x="125094" y="157479"/>
                </a:lnTo>
                <a:lnTo>
                  <a:pt x="128904" y="157479"/>
                </a:lnTo>
                <a:lnTo>
                  <a:pt x="130809" y="154939"/>
                </a:lnTo>
                <a:lnTo>
                  <a:pt x="210438" y="154939"/>
                </a:lnTo>
                <a:lnTo>
                  <a:pt x="210438" y="153669"/>
                </a:lnTo>
                <a:lnTo>
                  <a:pt x="204723" y="147319"/>
                </a:lnTo>
                <a:lnTo>
                  <a:pt x="202819" y="146050"/>
                </a:lnTo>
                <a:lnTo>
                  <a:pt x="157352" y="146050"/>
                </a:lnTo>
                <a:lnTo>
                  <a:pt x="155447" y="143509"/>
                </a:lnTo>
                <a:lnTo>
                  <a:pt x="147827" y="139700"/>
                </a:lnTo>
                <a:close/>
              </a:path>
              <a:path w="318770" h="322580">
                <a:moveTo>
                  <a:pt x="168782" y="157479"/>
                </a:moveTo>
                <a:lnTo>
                  <a:pt x="149732" y="157479"/>
                </a:lnTo>
                <a:lnTo>
                  <a:pt x="153542" y="161289"/>
                </a:lnTo>
                <a:lnTo>
                  <a:pt x="157352" y="163829"/>
                </a:lnTo>
                <a:lnTo>
                  <a:pt x="161162" y="163829"/>
                </a:lnTo>
                <a:lnTo>
                  <a:pt x="164972" y="161289"/>
                </a:lnTo>
                <a:lnTo>
                  <a:pt x="168782" y="157479"/>
                </a:lnTo>
                <a:close/>
              </a:path>
              <a:path w="318770" h="322580">
                <a:moveTo>
                  <a:pt x="210438" y="154939"/>
                </a:moveTo>
                <a:lnTo>
                  <a:pt x="185800" y="154939"/>
                </a:lnTo>
                <a:lnTo>
                  <a:pt x="189610" y="157479"/>
                </a:lnTo>
                <a:lnTo>
                  <a:pt x="191515" y="157479"/>
                </a:lnTo>
                <a:lnTo>
                  <a:pt x="195325" y="158750"/>
                </a:lnTo>
                <a:lnTo>
                  <a:pt x="197230" y="161289"/>
                </a:lnTo>
                <a:lnTo>
                  <a:pt x="199008" y="163829"/>
                </a:lnTo>
                <a:lnTo>
                  <a:pt x="204723" y="163829"/>
                </a:lnTo>
                <a:lnTo>
                  <a:pt x="208533" y="161289"/>
                </a:lnTo>
                <a:lnTo>
                  <a:pt x="210438" y="158750"/>
                </a:lnTo>
                <a:lnTo>
                  <a:pt x="210438" y="154939"/>
                </a:lnTo>
                <a:close/>
              </a:path>
              <a:path w="318770" h="322580">
                <a:moveTo>
                  <a:pt x="174370" y="154939"/>
                </a:moveTo>
                <a:lnTo>
                  <a:pt x="144144" y="154939"/>
                </a:lnTo>
                <a:lnTo>
                  <a:pt x="145922" y="157479"/>
                </a:lnTo>
                <a:lnTo>
                  <a:pt x="172465" y="157479"/>
                </a:lnTo>
                <a:lnTo>
                  <a:pt x="174370" y="154939"/>
                </a:lnTo>
                <a:close/>
              </a:path>
              <a:path w="318770" h="322580">
                <a:moveTo>
                  <a:pt x="191515" y="139700"/>
                </a:moveTo>
                <a:lnTo>
                  <a:pt x="170687" y="139700"/>
                </a:lnTo>
                <a:lnTo>
                  <a:pt x="163067" y="143509"/>
                </a:lnTo>
                <a:lnTo>
                  <a:pt x="161162" y="146050"/>
                </a:lnTo>
                <a:lnTo>
                  <a:pt x="202819" y="146050"/>
                </a:lnTo>
                <a:lnTo>
                  <a:pt x="199008" y="143509"/>
                </a:lnTo>
                <a:lnTo>
                  <a:pt x="195325" y="142239"/>
                </a:lnTo>
                <a:lnTo>
                  <a:pt x="191515" y="139700"/>
                </a:lnTo>
                <a:close/>
              </a:path>
              <a:path w="318770" h="322580">
                <a:moveTo>
                  <a:pt x="28447" y="76200"/>
                </a:moveTo>
                <a:lnTo>
                  <a:pt x="24637" y="76200"/>
                </a:lnTo>
                <a:lnTo>
                  <a:pt x="20827" y="80009"/>
                </a:lnTo>
                <a:lnTo>
                  <a:pt x="18922" y="83819"/>
                </a:lnTo>
                <a:lnTo>
                  <a:pt x="20827" y="88900"/>
                </a:lnTo>
                <a:lnTo>
                  <a:pt x="24637" y="90169"/>
                </a:lnTo>
                <a:lnTo>
                  <a:pt x="45465" y="101600"/>
                </a:lnTo>
                <a:lnTo>
                  <a:pt x="49275" y="104139"/>
                </a:lnTo>
                <a:lnTo>
                  <a:pt x="54990" y="104139"/>
                </a:lnTo>
                <a:lnTo>
                  <a:pt x="58800" y="96519"/>
                </a:lnTo>
                <a:lnTo>
                  <a:pt x="56895" y="90169"/>
                </a:lnTo>
                <a:lnTo>
                  <a:pt x="53085" y="88900"/>
                </a:lnTo>
                <a:lnTo>
                  <a:pt x="32257" y="77469"/>
                </a:lnTo>
                <a:lnTo>
                  <a:pt x="28447" y="76200"/>
                </a:lnTo>
                <a:close/>
              </a:path>
              <a:path w="318770" h="322580">
                <a:moveTo>
                  <a:pt x="293877" y="76200"/>
                </a:moveTo>
                <a:lnTo>
                  <a:pt x="290067" y="76200"/>
                </a:lnTo>
                <a:lnTo>
                  <a:pt x="286257" y="77469"/>
                </a:lnTo>
                <a:lnTo>
                  <a:pt x="265429" y="88900"/>
                </a:lnTo>
                <a:lnTo>
                  <a:pt x="261619" y="90169"/>
                </a:lnTo>
                <a:lnTo>
                  <a:pt x="259714" y="96519"/>
                </a:lnTo>
                <a:lnTo>
                  <a:pt x="263525" y="104139"/>
                </a:lnTo>
                <a:lnTo>
                  <a:pt x="269239" y="104139"/>
                </a:lnTo>
                <a:lnTo>
                  <a:pt x="273050" y="101600"/>
                </a:lnTo>
                <a:lnTo>
                  <a:pt x="293877" y="90169"/>
                </a:lnTo>
                <a:lnTo>
                  <a:pt x="297687" y="88900"/>
                </a:lnTo>
                <a:lnTo>
                  <a:pt x="297687" y="83819"/>
                </a:lnTo>
                <a:lnTo>
                  <a:pt x="293877" y="76200"/>
                </a:lnTo>
                <a:close/>
              </a:path>
              <a:path w="318770" h="322580">
                <a:moveTo>
                  <a:pt x="83438" y="19050"/>
                </a:moveTo>
                <a:lnTo>
                  <a:pt x="79628" y="22859"/>
                </a:lnTo>
                <a:lnTo>
                  <a:pt x="75818" y="24129"/>
                </a:lnTo>
                <a:lnTo>
                  <a:pt x="73913" y="27939"/>
                </a:lnTo>
                <a:lnTo>
                  <a:pt x="77723" y="31750"/>
                </a:lnTo>
                <a:lnTo>
                  <a:pt x="89153" y="53339"/>
                </a:lnTo>
                <a:lnTo>
                  <a:pt x="91058" y="57150"/>
                </a:lnTo>
                <a:lnTo>
                  <a:pt x="96646" y="58419"/>
                </a:lnTo>
                <a:lnTo>
                  <a:pt x="104266" y="54609"/>
                </a:lnTo>
                <a:lnTo>
                  <a:pt x="104266" y="49529"/>
                </a:lnTo>
                <a:lnTo>
                  <a:pt x="102361" y="45719"/>
                </a:lnTo>
                <a:lnTo>
                  <a:pt x="91058" y="24129"/>
                </a:lnTo>
                <a:lnTo>
                  <a:pt x="87248" y="20319"/>
                </a:lnTo>
                <a:lnTo>
                  <a:pt x="83438" y="19050"/>
                </a:lnTo>
                <a:close/>
              </a:path>
              <a:path w="318770" h="322580">
                <a:moveTo>
                  <a:pt x="235076" y="19050"/>
                </a:moveTo>
                <a:lnTo>
                  <a:pt x="229361" y="20319"/>
                </a:lnTo>
                <a:lnTo>
                  <a:pt x="227456" y="24129"/>
                </a:lnTo>
                <a:lnTo>
                  <a:pt x="216153" y="45719"/>
                </a:lnTo>
                <a:lnTo>
                  <a:pt x="214248" y="49529"/>
                </a:lnTo>
                <a:lnTo>
                  <a:pt x="214248" y="54609"/>
                </a:lnTo>
                <a:lnTo>
                  <a:pt x="221868" y="58419"/>
                </a:lnTo>
                <a:lnTo>
                  <a:pt x="227456" y="57150"/>
                </a:lnTo>
                <a:lnTo>
                  <a:pt x="229361" y="53339"/>
                </a:lnTo>
                <a:lnTo>
                  <a:pt x="240791" y="31750"/>
                </a:lnTo>
                <a:lnTo>
                  <a:pt x="242696" y="27939"/>
                </a:lnTo>
                <a:lnTo>
                  <a:pt x="242696" y="24129"/>
                </a:lnTo>
                <a:lnTo>
                  <a:pt x="238886" y="22859"/>
                </a:lnTo>
                <a:lnTo>
                  <a:pt x="235076" y="19050"/>
                </a:lnTo>
                <a:close/>
              </a:path>
              <a:path w="318770" h="322580">
                <a:moveTo>
                  <a:pt x="163067" y="0"/>
                </a:moveTo>
                <a:lnTo>
                  <a:pt x="155447" y="0"/>
                </a:lnTo>
                <a:lnTo>
                  <a:pt x="151637" y="3809"/>
                </a:lnTo>
                <a:lnTo>
                  <a:pt x="151637" y="38100"/>
                </a:lnTo>
                <a:lnTo>
                  <a:pt x="155447" y="41909"/>
                </a:lnTo>
                <a:lnTo>
                  <a:pt x="163067" y="41909"/>
                </a:lnTo>
                <a:lnTo>
                  <a:pt x="166877" y="38100"/>
                </a:lnTo>
                <a:lnTo>
                  <a:pt x="166877" y="3809"/>
                </a:lnTo>
                <a:lnTo>
                  <a:pt x="1630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297935" y="1010411"/>
            <a:ext cx="338455" cy="280670"/>
          </a:xfrm>
          <a:custGeom>
            <a:avLst/>
            <a:gdLst/>
            <a:ahLst/>
            <a:cxnLst/>
            <a:rect l="l" t="t" r="r" b="b"/>
            <a:pathLst>
              <a:path w="338454" h="280669">
                <a:moveTo>
                  <a:pt x="72643" y="263778"/>
                </a:moveTo>
                <a:lnTo>
                  <a:pt x="18161" y="263778"/>
                </a:lnTo>
                <a:lnTo>
                  <a:pt x="14859" y="267080"/>
                </a:lnTo>
                <a:lnTo>
                  <a:pt x="14859" y="275463"/>
                </a:lnTo>
                <a:lnTo>
                  <a:pt x="18161" y="280415"/>
                </a:lnTo>
                <a:lnTo>
                  <a:pt x="72643" y="280415"/>
                </a:lnTo>
                <a:lnTo>
                  <a:pt x="75946" y="275463"/>
                </a:lnTo>
                <a:lnTo>
                  <a:pt x="75946" y="267080"/>
                </a:lnTo>
                <a:lnTo>
                  <a:pt x="72643" y="263778"/>
                </a:lnTo>
                <a:close/>
              </a:path>
              <a:path w="338454" h="280669">
                <a:moveTo>
                  <a:pt x="320166" y="263778"/>
                </a:moveTo>
                <a:lnTo>
                  <a:pt x="265684" y="263778"/>
                </a:lnTo>
                <a:lnTo>
                  <a:pt x="260730" y="267080"/>
                </a:lnTo>
                <a:lnTo>
                  <a:pt x="260730" y="275463"/>
                </a:lnTo>
                <a:lnTo>
                  <a:pt x="265684" y="280415"/>
                </a:lnTo>
                <a:lnTo>
                  <a:pt x="320166" y="280415"/>
                </a:lnTo>
                <a:lnTo>
                  <a:pt x="323468" y="275463"/>
                </a:lnTo>
                <a:lnTo>
                  <a:pt x="323468" y="267080"/>
                </a:lnTo>
                <a:lnTo>
                  <a:pt x="320166" y="263778"/>
                </a:lnTo>
                <a:close/>
              </a:path>
              <a:path w="338454" h="280669">
                <a:moveTo>
                  <a:pt x="52831" y="141097"/>
                </a:moveTo>
                <a:lnTo>
                  <a:pt x="37973" y="141097"/>
                </a:lnTo>
                <a:lnTo>
                  <a:pt x="37973" y="263778"/>
                </a:lnTo>
                <a:lnTo>
                  <a:pt x="52831" y="263778"/>
                </a:lnTo>
                <a:lnTo>
                  <a:pt x="52831" y="141097"/>
                </a:lnTo>
                <a:close/>
              </a:path>
              <a:path w="338454" h="280669">
                <a:moveTo>
                  <a:pt x="300354" y="141097"/>
                </a:moveTo>
                <a:lnTo>
                  <a:pt x="285496" y="141097"/>
                </a:lnTo>
                <a:lnTo>
                  <a:pt x="285496" y="263778"/>
                </a:lnTo>
                <a:lnTo>
                  <a:pt x="300354" y="263778"/>
                </a:lnTo>
                <a:lnTo>
                  <a:pt x="300354" y="141097"/>
                </a:lnTo>
                <a:close/>
              </a:path>
              <a:path w="338454" h="280669">
                <a:moveTo>
                  <a:pt x="331724" y="0"/>
                </a:moveTo>
                <a:lnTo>
                  <a:pt x="4952" y="0"/>
                </a:lnTo>
                <a:lnTo>
                  <a:pt x="0" y="6603"/>
                </a:lnTo>
                <a:lnTo>
                  <a:pt x="0" y="136016"/>
                </a:lnTo>
                <a:lnTo>
                  <a:pt x="4952" y="141097"/>
                </a:lnTo>
                <a:lnTo>
                  <a:pt x="331724" y="141097"/>
                </a:lnTo>
                <a:lnTo>
                  <a:pt x="338327" y="136016"/>
                </a:lnTo>
                <a:lnTo>
                  <a:pt x="338327" y="116204"/>
                </a:lnTo>
                <a:lnTo>
                  <a:pt x="26415" y="116204"/>
                </a:lnTo>
                <a:lnTo>
                  <a:pt x="26415" y="91312"/>
                </a:lnTo>
                <a:lnTo>
                  <a:pt x="44149" y="59689"/>
                </a:lnTo>
                <a:lnTo>
                  <a:pt x="26415" y="59689"/>
                </a:lnTo>
                <a:lnTo>
                  <a:pt x="26415" y="26542"/>
                </a:lnTo>
                <a:lnTo>
                  <a:pt x="338327" y="26542"/>
                </a:lnTo>
                <a:lnTo>
                  <a:pt x="338327" y="6603"/>
                </a:lnTo>
                <a:lnTo>
                  <a:pt x="331724" y="0"/>
                </a:lnTo>
                <a:close/>
              </a:path>
              <a:path w="338454" h="280669">
                <a:moveTo>
                  <a:pt x="117221" y="26542"/>
                </a:moveTo>
                <a:lnTo>
                  <a:pt x="100711" y="26542"/>
                </a:lnTo>
                <a:lnTo>
                  <a:pt x="49529" y="112775"/>
                </a:lnTo>
                <a:lnTo>
                  <a:pt x="49529" y="116204"/>
                </a:lnTo>
                <a:lnTo>
                  <a:pt x="66039" y="116204"/>
                </a:lnTo>
                <a:lnTo>
                  <a:pt x="117221" y="26542"/>
                </a:lnTo>
                <a:close/>
              </a:path>
              <a:path w="338454" h="280669">
                <a:moveTo>
                  <a:pt x="173227" y="26542"/>
                </a:moveTo>
                <a:lnTo>
                  <a:pt x="155193" y="26542"/>
                </a:lnTo>
                <a:lnTo>
                  <a:pt x="105663" y="112775"/>
                </a:lnTo>
                <a:lnTo>
                  <a:pt x="104012" y="112775"/>
                </a:lnTo>
                <a:lnTo>
                  <a:pt x="104012" y="116204"/>
                </a:lnTo>
                <a:lnTo>
                  <a:pt x="122174" y="116204"/>
                </a:lnTo>
                <a:lnTo>
                  <a:pt x="173227" y="26542"/>
                </a:lnTo>
                <a:close/>
              </a:path>
              <a:path w="338454" h="280669">
                <a:moveTo>
                  <a:pt x="227711" y="26542"/>
                </a:moveTo>
                <a:lnTo>
                  <a:pt x="209550" y="26542"/>
                </a:lnTo>
                <a:lnTo>
                  <a:pt x="160147" y="112775"/>
                </a:lnTo>
                <a:lnTo>
                  <a:pt x="158496" y="114426"/>
                </a:lnTo>
                <a:lnTo>
                  <a:pt x="158496" y="116204"/>
                </a:lnTo>
                <a:lnTo>
                  <a:pt x="176529" y="116204"/>
                </a:lnTo>
                <a:lnTo>
                  <a:pt x="227711" y="26542"/>
                </a:lnTo>
                <a:close/>
              </a:path>
              <a:path w="338454" h="280669">
                <a:moveTo>
                  <a:pt x="282193" y="26542"/>
                </a:moveTo>
                <a:lnTo>
                  <a:pt x="264033" y="26542"/>
                </a:lnTo>
                <a:lnTo>
                  <a:pt x="214502" y="112775"/>
                </a:lnTo>
                <a:lnTo>
                  <a:pt x="214502" y="116204"/>
                </a:lnTo>
                <a:lnTo>
                  <a:pt x="231012" y="116204"/>
                </a:lnTo>
                <a:lnTo>
                  <a:pt x="282193" y="26542"/>
                </a:lnTo>
                <a:close/>
              </a:path>
              <a:path w="338454" h="280669">
                <a:moveTo>
                  <a:pt x="338327" y="26542"/>
                </a:moveTo>
                <a:lnTo>
                  <a:pt x="311912" y="26542"/>
                </a:lnTo>
                <a:lnTo>
                  <a:pt x="311912" y="38100"/>
                </a:lnTo>
                <a:lnTo>
                  <a:pt x="268986" y="112775"/>
                </a:lnTo>
                <a:lnTo>
                  <a:pt x="268986" y="116204"/>
                </a:lnTo>
                <a:lnTo>
                  <a:pt x="285496" y="116204"/>
                </a:lnTo>
                <a:lnTo>
                  <a:pt x="311912" y="69723"/>
                </a:lnTo>
                <a:lnTo>
                  <a:pt x="338327" y="69723"/>
                </a:lnTo>
                <a:lnTo>
                  <a:pt x="338327" y="26542"/>
                </a:lnTo>
                <a:close/>
              </a:path>
              <a:path w="338454" h="280669">
                <a:moveTo>
                  <a:pt x="338327" y="69723"/>
                </a:moveTo>
                <a:lnTo>
                  <a:pt x="311912" y="69723"/>
                </a:lnTo>
                <a:lnTo>
                  <a:pt x="311912" y="116204"/>
                </a:lnTo>
                <a:lnTo>
                  <a:pt x="338327" y="116204"/>
                </a:lnTo>
                <a:lnTo>
                  <a:pt x="338327" y="69723"/>
                </a:lnTo>
                <a:close/>
              </a:path>
              <a:path w="338454" h="280669">
                <a:moveTo>
                  <a:pt x="62737" y="26542"/>
                </a:moveTo>
                <a:lnTo>
                  <a:pt x="44576" y="26542"/>
                </a:lnTo>
                <a:lnTo>
                  <a:pt x="26415" y="59689"/>
                </a:lnTo>
                <a:lnTo>
                  <a:pt x="44149" y="59689"/>
                </a:lnTo>
                <a:lnTo>
                  <a:pt x="62737" y="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9052" y="1781555"/>
            <a:ext cx="358140" cy="239267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5147" y="2401823"/>
            <a:ext cx="352043" cy="25907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19" y="292595"/>
            <a:ext cx="447281" cy="457974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859536" y="362534"/>
            <a:ext cx="20510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5.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/>
              <a:t>Gorączka</a:t>
            </a:r>
            <a:r>
              <a:rPr dirty="0" spc="215"/>
              <a:t> </a:t>
            </a:r>
            <a:r>
              <a:rPr dirty="0" spc="-10"/>
              <a:t>surowców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solidFill>
                  <a:srgbClr val="000000"/>
                </a:solidFill>
              </a:rPr>
              <a:t>Katastrofy</a:t>
            </a:r>
            <a:r>
              <a:rPr dirty="0" sz="1400" spc="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naturalne</a:t>
            </a:r>
            <a:r>
              <a:rPr dirty="0" sz="1400" spc="-1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i</a:t>
            </a:r>
            <a:r>
              <a:rPr dirty="0" sz="1400" spc="3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ich</a:t>
            </a:r>
            <a:r>
              <a:rPr dirty="0" sz="1400" spc="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wpływ</a:t>
            </a:r>
            <a:r>
              <a:rPr dirty="0" sz="1400" spc="4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na</a:t>
            </a:r>
            <a:r>
              <a:rPr dirty="0" sz="1400" spc="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produkcję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surowców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553008" y="6403340"/>
            <a:ext cx="253682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WHO,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EIA,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Reuters,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Bloomberg,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NY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Times,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Pekao.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0059" y="1175003"/>
            <a:ext cx="4311650" cy="5133340"/>
          </a:xfrm>
          <a:prstGeom prst="rect">
            <a:avLst/>
          </a:prstGeom>
          <a:ln w="3175">
            <a:solidFill>
              <a:srgbClr val="538235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algn="just" marL="266065" marR="283210">
              <a:lnSpc>
                <a:spcPct val="100000"/>
              </a:lnSpc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Coraz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częstsze</a:t>
            </a:r>
            <a:r>
              <a:rPr dirty="0" sz="1100" spc="-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anomalie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pogodowe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prowadzą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także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do</a:t>
            </a:r>
            <a:r>
              <a:rPr dirty="0" sz="11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okreso-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wych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przestojów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produkcyjnych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i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zaburzeń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100" spc="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łańcuchach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dostaw</a:t>
            </a:r>
            <a:endParaRPr sz="1100">
              <a:latin typeface="Calibri"/>
              <a:cs typeface="Calibri"/>
            </a:endParaRPr>
          </a:p>
          <a:p>
            <a:pPr algn="just" marL="438150" marR="274320" indent="-172720">
              <a:lnSpc>
                <a:spcPct val="100000"/>
              </a:lnSpc>
              <a:spcBef>
                <a:spcPts val="605"/>
              </a:spcBef>
              <a:buClr>
                <a:srgbClr val="538235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>
                <a:latin typeface="Calibri"/>
                <a:cs typeface="Calibri"/>
              </a:rPr>
              <a:t>Zmiany</a:t>
            </a:r>
            <a:r>
              <a:rPr dirty="0" sz="1000" spc="22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klimatu</a:t>
            </a:r>
            <a:r>
              <a:rPr dirty="0" sz="1000" spc="229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wpływają</a:t>
            </a:r>
            <a:r>
              <a:rPr dirty="0" sz="1000" spc="22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2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229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częstotliwości</a:t>
            </a:r>
            <a:r>
              <a:rPr dirty="0" sz="1000" spc="23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anomalii </a:t>
            </a:r>
            <a:r>
              <a:rPr dirty="0" sz="1000">
                <a:latin typeface="Calibri"/>
                <a:cs typeface="Calibri"/>
              </a:rPr>
              <a:t>pogodowych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kataklizmów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naturalnych,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wzmagają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ich</a:t>
            </a:r>
            <a:r>
              <a:rPr dirty="0" sz="1000">
                <a:latin typeface="Calibri"/>
                <a:cs typeface="Calibri"/>
              </a:rPr>
              <a:t> intensywność.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WHO</a:t>
            </a:r>
            <a:r>
              <a:rPr dirty="0" sz="1000" spc="3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wskazuje,</a:t>
            </a:r>
            <a:r>
              <a:rPr dirty="0" sz="1000" spc="3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że</a:t>
            </a:r>
            <a:r>
              <a:rPr dirty="0" sz="1000" spc="34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80%-</a:t>
            </a:r>
            <a:r>
              <a:rPr dirty="0" sz="1000" b="1">
                <a:latin typeface="Calibri"/>
                <a:cs typeface="Calibri"/>
              </a:rPr>
              <a:t>90%</a:t>
            </a:r>
            <a:r>
              <a:rPr dirty="0" sz="1000" spc="34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udokumentowanych </a:t>
            </a:r>
            <a:r>
              <a:rPr dirty="0" sz="1000" b="1">
                <a:latin typeface="Calibri"/>
                <a:cs typeface="Calibri"/>
              </a:rPr>
              <a:t>katastrof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naturalnych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ostatniej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dekady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wynikało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powodzi,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susz, </a:t>
            </a:r>
            <a:r>
              <a:rPr dirty="0" sz="1000" b="1">
                <a:latin typeface="Calibri"/>
                <a:cs typeface="Calibri"/>
              </a:rPr>
              <a:t>cyklonów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tropikalnych,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fal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upałów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silnych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burz.</a:t>
            </a:r>
            <a:endParaRPr sz="1000">
              <a:latin typeface="Calibri"/>
              <a:cs typeface="Calibri"/>
            </a:endParaRPr>
          </a:p>
          <a:p>
            <a:pPr algn="just" marL="438150" marR="273685" indent="-172720">
              <a:lnSpc>
                <a:spcPct val="100000"/>
              </a:lnSpc>
              <a:spcBef>
                <a:spcPts val="905"/>
              </a:spcBef>
              <a:buClr>
                <a:srgbClr val="538235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 b="1">
                <a:latin typeface="Calibri"/>
                <a:cs typeface="Calibri"/>
              </a:rPr>
              <a:t>Największa</a:t>
            </a:r>
            <a:r>
              <a:rPr dirty="0" sz="1000" spc="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powódź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Zachodniej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Europie</a:t>
            </a:r>
            <a:r>
              <a:rPr dirty="0" sz="1000" spc="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latem</a:t>
            </a:r>
            <a:r>
              <a:rPr dirty="0" sz="1000" spc="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2021</a:t>
            </a:r>
            <a:r>
              <a:rPr dirty="0" sz="1000" spc="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r.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unierucho- </a:t>
            </a:r>
            <a:r>
              <a:rPr dirty="0" sz="1000" b="1">
                <a:latin typeface="Calibri"/>
                <a:cs typeface="Calibri"/>
              </a:rPr>
              <a:t>miła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ponad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rok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jedną</a:t>
            </a:r>
            <a:r>
              <a:rPr dirty="0" sz="1000" spc="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największych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hut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Niemczech,</a:t>
            </a:r>
            <a:r>
              <a:rPr dirty="0" sz="1000" spc="95" b="1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prowa- </a:t>
            </a:r>
            <a:r>
              <a:rPr dirty="0" sz="1000">
                <a:latin typeface="Calibri"/>
                <a:cs typeface="Calibri"/>
              </a:rPr>
              <a:t>dząc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chwilowego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notowań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ołowiu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najwyższego </a:t>
            </a:r>
            <a:r>
              <a:rPr dirty="0" sz="1000">
                <a:latin typeface="Calibri"/>
                <a:cs typeface="Calibri"/>
              </a:rPr>
              <a:t>poziomu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2019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Zaledwie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później,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przestrzeni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sierpnia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r.,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przedłużająca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susza,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doprowadziła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spadku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poziomu </a:t>
            </a:r>
            <a:r>
              <a:rPr dirty="0" sz="1000">
                <a:latin typeface="Calibri"/>
                <a:cs typeface="Calibri"/>
              </a:rPr>
              <a:t>wody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Renie,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uniemożliwiając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transport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stali,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rudy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żelaza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czy</a:t>
            </a:r>
            <a:r>
              <a:rPr dirty="0" sz="1000">
                <a:latin typeface="Calibri"/>
                <a:cs typeface="Calibri"/>
              </a:rPr>
              <a:t> aluminium.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1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niespotykanych</a:t>
            </a:r>
            <a:r>
              <a:rPr dirty="0" sz="1000" spc="18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takiej</a:t>
            </a:r>
            <a:r>
              <a:rPr dirty="0" sz="1000" spc="1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skali</a:t>
            </a:r>
            <a:r>
              <a:rPr dirty="0" sz="1000" spc="1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kataklizmów</a:t>
            </a:r>
            <a:r>
              <a:rPr dirty="0" sz="1000" spc="18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można </a:t>
            </a:r>
            <a:r>
              <a:rPr dirty="0" sz="1000" b="1">
                <a:latin typeface="Calibri"/>
                <a:cs typeface="Calibri"/>
              </a:rPr>
              <a:t>zaliczyć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fale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mrozu</a:t>
            </a:r>
            <a:r>
              <a:rPr dirty="0" sz="1000" spc="1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„cold</a:t>
            </a:r>
            <a:r>
              <a:rPr dirty="0" sz="1000" spc="16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snaps”</a:t>
            </a:r>
            <a:r>
              <a:rPr dirty="0" sz="1000" spc="1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południu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USA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lutym</a:t>
            </a:r>
            <a:r>
              <a:rPr dirty="0" sz="1000" spc="16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2021</a:t>
            </a:r>
            <a:r>
              <a:rPr dirty="0" sz="1000" spc="-10">
                <a:latin typeface="Calibri"/>
                <a:cs typeface="Calibri"/>
              </a:rPr>
              <a:t>.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Teksasie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burze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śnieżne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niespotykane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wieku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mrozy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doprowa- </a:t>
            </a:r>
            <a:r>
              <a:rPr dirty="0" sz="1000">
                <a:latin typeface="Calibri"/>
                <a:cs typeface="Calibri"/>
              </a:rPr>
              <a:t>dziły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zamrożenia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turbin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wiatrowych,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okresowe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braki </a:t>
            </a:r>
            <a:r>
              <a:rPr dirty="0" sz="1000" spc="-10">
                <a:latin typeface="Calibri"/>
                <a:cs typeface="Calibri"/>
              </a:rPr>
              <a:t>prądu </a:t>
            </a:r>
            <a:r>
              <a:rPr dirty="0" sz="1000">
                <a:latin typeface="Calibri"/>
                <a:cs typeface="Calibri"/>
              </a:rPr>
              <a:t>unieruchomiły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sprężarki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umożliwiające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przesył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gazu,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odcięło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od</a:t>
            </a:r>
            <a:r>
              <a:rPr dirty="0" sz="1000">
                <a:latin typeface="Calibri"/>
                <a:cs typeface="Calibri"/>
              </a:rPr>
              <a:t> surowca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elektrownie.</a:t>
            </a:r>
            <a:endParaRPr sz="1000">
              <a:latin typeface="Calibri"/>
              <a:cs typeface="Calibri"/>
            </a:endParaRPr>
          </a:p>
          <a:p>
            <a:pPr algn="just" marL="438150" marR="273685" indent="-172720">
              <a:lnSpc>
                <a:spcPct val="100000"/>
              </a:lnSpc>
              <a:spcBef>
                <a:spcPts val="900"/>
              </a:spcBef>
              <a:buClr>
                <a:srgbClr val="538235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229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skutek</a:t>
            </a:r>
            <a:r>
              <a:rPr dirty="0" sz="1000" spc="2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suszy</a:t>
            </a:r>
            <a:r>
              <a:rPr dirty="0" sz="1000" spc="2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229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USA</a:t>
            </a:r>
            <a:r>
              <a:rPr dirty="0" sz="1000" spc="2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(lato</a:t>
            </a:r>
            <a:r>
              <a:rPr dirty="0" sz="1000" spc="2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2023</a:t>
            </a:r>
            <a:r>
              <a:rPr dirty="0" sz="1000" spc="2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r.)</a:t>
            </a:r>
            <a:r>
              <a:rPr dirty="0" sz="1000" spc="229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obniżył</a:t>
            </a:r>
            <a:r>
              <a:rPr dirty="0" sz="1000" spc="2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się</a:t>
            </a:r>
            <a:r>
              <a:rPr dirty="0" sz="1000" spc="229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poziom</a:t>
            </a:r>
            <a:r>
              <a:rPr dirty="0" sz="1000" spc="240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wody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rzece</a:t>
            </a:r>
            <a:r>
              <a:rPr dirty="0" sz="1000" spc="1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Mississipi,</a:t>
            </a:r>
            <a:r>
              <a:rPr dirty="0" sz="1000" spc="1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co</a:t>
            </a:r>
            <a:r>
              <a:rPr dirty="0" sz="1000" spc="1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ograniczyło</a:t>
            </a:r>
            <a:r>
              <a:rPr dirty="0" sz="1000" spc="1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możliwość</a:t>
            </a:r>
            <a:r>
              <a:rPr dirty="0" sz="1000" spc="1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wykorzystania</a:t>
            </a:r>
            <a:r>
              <a:rPr dirty="0" sz="1000" spc="13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barek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1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transportu</a:t>
            </a:r>
            <a:r>
              <a:rPr dirty="0" sz="1000" spc="1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surowców</a:t>
            </a:r>
            <a:r>
              <a:rPr dirty="0" sz="1000" spc="1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rolnych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portów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Zatoce</a:t>
            </a:r>
            <a:r>
              <a:rPr dirty="0" sz="1000" spc="14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Meksykań- </a:t>
            </a:r>
            <a:r>
              <a:rPr dirty="0" sz="1000" b="1">
                <a:latin typeface="Calibri"/>
                <a:cs typeface="Calibri"/>
              </a:rPr>
              <a:t>skiej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Amerykańscy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eksporterzy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zbóż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roślin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oleistych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zostali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zmusze- </a:t>
            </a:r>
            <a:r>
              <a:rPr dirty="0" sz="1000">
                <a:latin typeface="Calibri"/>
                <a:cs typeface="Calibri"/>
              </a:rPr>
              <a:t>ni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wykorzystania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środków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transportu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(kolej,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ciężarówki),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co</a:t>
            </a:r>
            <a:r>
              <a:rPr dirty="0" sz="1000">
                <a:latin typeface="Calibri"/>
                <a:cs typeface="Calibri"/>
              </a:rPr>
              <a:t> spowodowało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opóźnienia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dostawach, podniosło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zmniejszy- </a:t>
            </a:r>
            <a:r>
              <a:rPr dirty="0" sz="1000">
                <a:latin typeface="Calibri"/>
                <a:cs typeface="Calibri"/>
              </a:rPr>
              <a:t>ło</a:t>
            </a:r>
            <a:r>
              <a:rPr dirty="0" sz="1000" spc="-10">
                <a:latin typeface="Calibri"/>
                <a:cs typeface="Calibri"/>
              </a:rPr>
              <a:t> konkurencyjność</a:t>
            </a:r>
            <a:r>
              <a:rPr dirty="0" sz="1000">
                <a:latin typeface="Calibri"/>
                <a:cs typeface="Calibri"/>
              </a:rPr>
              <a:t> ich ziarna na rynku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światowym.</a:t>
            </a:r>
            <a:endParaRPr sz="1000">
              <a:latin typeface="Calibri"/>
              <a:cs typeface="Calibri"/>
            </a:endParaRPr>
          </a:p>
          <a:p>
            <a:pPr algn="just" marL="438150" marR="273685" indent="-172720">
              <a:lnSpc>
                <a:spcPct val="100000"/>
              </a:lnSpc>
              <a:spcBef>
                <a:spcPts val="905"/>
              </a:spcBef>
              <a:buClr>
                <a:srgbClr val="538235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>
                <a:latin typeface="Calibri"/>
                <a:cs typeface="Calibri"/>
              </a:rPr>
              <a:t>Susza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odbija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wolumenach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surowców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rolnych, </a:t>
            </a:r>
            <a:r>
              <a:rPr dirty="0" sz="1000">
                <a:latin typeface="Calibri"/>
                <a:cs typeface="Calibri"/>
              </a:rPr>
              <a:t>czego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przykładem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 spadek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zbiorów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trzciny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cukrowej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rezul- </a:t>
            </a:r>
            <a:r>
              <a:rPr dirty="0" sz="1000">
                <a:latin typeface="Calibri"/>
                <a:cs typeface="Calibri"/>
              </a:rPr>
              <a:t>tacie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cukru)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Indiach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sezonie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2022/23.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5109845" y="1748789"/>
          <a:ext cx="6678930" cy="4558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444"/>
                <a:gridCol w="1863725"/>
                <a:gridCol w="1511934"/>
                <a:gridCol w="2206625"/>
              </a:tblGrid>
              <a:tr h="396240">
                <a:tc>
                  <a:txBody>
                    <a:bodyPr/>
                    <a:lstStyle/>
                    <a:p>
                      <a:pPr marL="222885" marR="215265" indent="1092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Rodzaj kataklizmu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solidFill>
                      <a:srgbClr val="538235"/>
                    </a:solidFill>
                  </a:tcPr>
                </a:tc>
                <a:tc>
                  <a:txBody>
                    <a:bodyPr/>
                    <a:lstStyle/>
                    <a:p>
                      <a:pPr marL="56896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Miejsce</a:t>
                      </a:r>
                      <a:r>
                        <a:rPr dirty="0" sz="10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czas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300">
                    <a:solidFill>
                      <a:srgbClr val="5382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699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Surowiec/</a:t>
                      </a:r>
                      <a:r>
                        <a:rPr dirty="0" sz="10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Produkt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300">
                    <a:solidFill>
                      <a:srgbClr val="5382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4139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Skutek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300">
                    <a:solidFill>
                      <a:srgbClr val="538235"/>
                    </a:solidFill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Powódź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E1EFD9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25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Niemcy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R="635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Lipiec</a:t>
                      </a:r>
                      <a:r>
                        <a:rPr dirty="0" sz="1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2021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4300"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90805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Ołów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4450"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 marR="155575" indent="1962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Zawieszenie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pracy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1,5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r.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największej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w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Europie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huty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ołowiu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Stolberg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potencjale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155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tys.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ton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714375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produkcji</a:t>
                      </a:r>
                      <a:r>
                        <a:rPr dirty="0" sz="10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rocznie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</a:tr>
              <a:tr h="8267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Susza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E1EFD9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Tajwan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R="762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Marzec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2021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0965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889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Półprzewodniki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1115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350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Spowolnienie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„wodochłonnego”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10604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procesu</a:t>
                      </a:r>
                      <a:r>
                        <a:rPr dirty="0" sz="10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produkcji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chipów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1035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zaburzenie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globalnego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łańcucha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104775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dostaw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0965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b="1">
                          <a:latin typeface="Calibri"/>
                          <a:cs typeface="Calibri"/>
                        </a:rPr>
                        <a:t>Atak</a:t>
                      </a:r>
                      <a:r>
                        <a:rPr dirty="0" sz="10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b="1">
                          <a:latin typeface="Calibri"/>
                          <a:cs typeface="Calibri"/>
                        </a:rPr>
                        <a:t>mrozu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E1EFD9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USA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R="635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Luty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2021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7365" marR="329565" indent="-8255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Ropa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naftowa,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Gaz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ziemny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431165" marR="291465" indent="-2794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Zamrożenie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infrastruktury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wydobycia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transportu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ropy</a:t>
                      </a:r>
                      <a:r>
                        <a:rPr dirty="0" sz="10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gazu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(Teksas)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nieodpornej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38544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mrozy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(w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efekcie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blackout)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Susza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E1EFD9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USA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R="825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Sierpień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/</a:t>
                      </a:r>
                      <a:r>
                        <a:rPr dirty="0" sz="1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wrzesień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2023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763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Ziarno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zbóż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ctr" marL="8890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roślin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oleistych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217804" marR="106680" indent="190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Niski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poziom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rzeki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Mississipi,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będący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efektem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suszy,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ograniczył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możliwość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transportu</a:t>
                      </a:r>
                      <a:r>
                        <a:rPr dirty="0" sz="1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barkami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</a:tcPr>
                </a:tc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libri"/>
                          <a:cs typeface="Calibri"/>
                        </a:rPr>
                        <a:t>Susza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3175">
                      <a:solidFill>
                        <a:srgbClr val="538235"/>
                      </a:solidFill>
                      <a:prstDash val="solid"/>
                    </a:lnT>
                    <a:solidFill>
                      <a:srgbClr val="E1EFD9">
                        <a:alpha val="850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Indie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R="6350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2H22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T w="3175">
                      <a:solidFill>
                        <a:srgbClr val="53823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90170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Cukier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T w="3175">
                      <a:solidFill>
                        <a:srgbClr val="53823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40995" marR="230504" indent="7747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Mniejsza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produkcja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eksport</a:t>
                      </a:r>
                      <a:r>
                        <a:rPr dirty="0" sz="10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Indiach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były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ważną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przyczyną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wzrostu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światowych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cen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cukru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1750">
                    <a:lnT w="3175">
                      <a:solidFill>
                        <a:srgbClr val="538235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5269229" y="1404619"/>
            <a:ext cx="43738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Przykłady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anomalii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pogodowych,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prowadzących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ograniczenia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podaży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surowców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276088" y="1624583"/>
            <a:ext cx="4687570" cy="0"/>
          </a:xfrm>
          <a:custGeom>
            <a:avLst/>
            <a:gdLst/>
            <a:ahLst/>
            <a:cxnLst/>
            <a:rect l="l" t="t" r="r" b="b"/>
            <a:pathLst>
              <a:path w="4687570" h="0">
                <a:moveTo>
                  <a:pt x="0" y="0"/>
                </a:moveTo>
                <a:lnTo>
                  <a:pt x="4687570" y="0"/>
                </a:lnTo>
              </a:path>
            </a:pathLst>
          </a:custGeom>
          <a:ln w="6350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641080" y="3421379"/>
            <a:ext cx="295910" cy="245745"/>
          </a:xfrm>
          <a:custGeom>
            <a:avLst/>
            <a:gdLst/>
            <a:ahLst/>
            <a:cxnLst/>
            <a:rect l="l" t="t" r="r" b="b"/>
            <a:pathLst>
              <a:path w="295909" h="245745">
                <a:moveTo>
                  <a:pt x="99568" y="216281"/>
                </a:moveTo>
                <a:lnTo>
                  <a:pt x="76580" y="216281"/>
                </a:lnTo>
                <a:lnTo>
                  <a:pt x="76580" y="240284"/>
                </a:lnTo>
                <a:lnTo>
                  <a:pt x="81152" y="245364"/>
                </a:lnTo>
                <a:lnTo>
                  <a:pt x="93472" y="245364"/>
                </a:lnTo>
                <a:lnTo>
                  <a:pt x="99568" y="240284"/>
                </a:lnTo>
                <a:lnTo>
                  <a:pt x="99568" y="216281"/>
                </a:lnTo>
                <a:close/>
              </a:path>
              <a:path w="295909" h="245745">
                <a:moveTo>
                  <a:pt x="159258" y="216281"/>
                </a:moveTo>
                <a:lnTo>
                  <a:pt x="136398" y="216281"/>
                </a:lnTo>
                <a:lnTo>
                  <a:pt x="136398" y="240284"/>
                </a:lnTo>
                <a:lnTo>
                  <a:pt x="140970" y="245364"/>
                </a:lnTo>
                <a:lnTo>
                  <a:pt x="154686" y="245364"/>
                </a:lnTo>
                <a:lnTo>
                  <a:pt x="159258" y="240284"/>
                </a:lnTo>
                <a:lnTo>
                  <a:pt x="159258" y="216281"/>
                </a:lnTo>
                <a:close/>
              </a:path>
              <a:path w="295909" h="245745">
                <a:moveTo>
                  <a:pt x="219075" y="216281"/>
                </a:moveTo>
                <a:lnTo>
                  <a:pt x="196088" y="216281"/>
                </a:lnTo>
                <a:lnTo>
                  <a:pt x="196088" y="240284"/>
                </a:lnTo>
                <a:lnTo>
                  <a:pt x="200660" y="245364"/>
                </a:lnTo>
                <a:lnTo>
                  <a:pt x="214502" y="245364"/>
                </a:lnTo>
                <a:lnTo>
                  <a:pt x="219075" y="240284"/>
                </a:lnTo>
                <a:lnTo>
                  <a:pt x="219075" y="216281"/>
                </a:lnTo>
                <a:close/>
              </a:path>
              <a:path w="295909" h="245745">
                <a:moveTo>
                  <a:pt x="255777" y="29083"/>
                </a:moveTo>
                <a:lnTo>
                  <a:pt x="39877" y="29083"/>
                </a:lnTo>
                <a:lnTo>
                  <a:pt x="33654" y="32893"/>
                </a:lnTo>
                <a:lnTo>
                  <a:pt x="33654" y="63246"/>
                </a:lnTo>
                <a:lnTo>
                  <a:pt x="4572" y="63246"/>
                </a:lnTo>
                <a:lnTo>
                  <a:pt x="0" y="68325"/>
                </a:lnTo>
                <a:lnTo>
                  <a:pt x="0" y="78359"/>
                </a:lnTo>
                <a:lnTo>
                  <a:pt x="4572" y="82169"/>
                </a:lnTo>
                <a:lnTo>
                  <a:pt x="33654" y="82169"/>
                </a:lnTo>
                <a:lnTo>
                  <a:pt x="33654" y="112522"/>
                </a:lnTo>
                <a:lnTo>
                  <a:pt x="4572" y="112522"/>
                </a:lnTo>
                <a:lnTo>
                  <a:pt x="0" y="117602"/>
                </a:lnTo>
                <a:lnTo>
                  <a:pt x="0" y="127762"/>
                </a:lnTo>
                <a:lnTo>
                  <a:pt x="4572" y="131572"/>
                </a:lnTo>
                <a:lnTo>
                  <a:pt x="33654" y="131572"/>
                </a:lnTo>
                <a:lnTo>
                  <a:pt x="33654" y="161925"/>
                </a:lnTo>
                <a:lnTo>
                  <a:pt x="4572" y="161925"/>
                </a:lnTo>
                <a:lnTo>
                  <a:pt x="0" y="167005"/>
                </a:lnTo>
                <a:lnTo>
                  <a:pt x="0" y="177037"/>
                </a:lnTo>
                <a:lnTo>
                  <a:pt x="4572" y="180848"/>
                </a:lnTo>
                <a:lnTo>
                  <a:pt x="33654" y="180848"/>
                </a:lnTo>
                <a:lnTo>
                  <a:pt x="33654" y="212471"/>
                </a:lnTo>
                <a:lnTo>
                  <a:pt x="39877" y="216281"/>
                </a:lnTo>
                <a:lnTo>
                  <a:pt x="255777" y="216281"/>
                </a:lnTo>
                <a:lnTo>
                  <a:pt x="260476" y="212471"/>
                </a:lnTo>
                <a:lnTo>
                  <a:pt x="260476" y="197358"/>
                </a:lnTo>
                <a:lnTo>
                  <a:pt x="56642" y="197358"/>
                </a:lnTo>
                <a:lnTo>
                  <a:pt x="56642" y="48006"/>
                </a:lnTo>
                <a:lnTo>
                  <a:pt x="260476" y="48006"/>
                </a:lnTo>
                <a:lnTo>
                  <a:pt x="260476" y="32893"/>
                </a:lnTo>
                <a:lnTo>
                  <a:pt x="255777" y="29083"/>
                </a:lnTo>
                <a:close/>
              </a:path>
              <a:path w="295909" h="245745">
                <a:moveTo>
                  <a:pt x="260476" y="48006"/>
                </a:moveTo>
                <a:lnTo>
                  <a:pt x="239014" y="48006"/>
                </a:lnTo>
                <a:lnTo>
                  <a:pt x="239014" y="197358"/>
                </a:lnTo>
                <a:lnTo>
                  <a:pt x="260476" y="197358"/>
                </a:lnTo>
                <a:lnTo>
                  <a:pt x="260476" y="180848"/>
                </a:lnTo>
                <a:lnTo>
                  <a:pt x="291084" y="180848"/>
                </a:lnTo>
                <a:lnTo>
                  <a:pt x="295655" y="177037"/>
                </a:lnTo>
                <a:lnTo>
                  <a:pt x="295655" y="167005"/>
                </a:lnTo>
                <a:lnTo>
                  <a:pt x="291084" y="161925"/>
                </a:lnTo>
                <a:lnTo>
                  <a:pt x="260476" y="161925"/>
                </a:lnTo>
                <a:lnTo>
                  <a:pt x="260476" y="131572"/>
                </a:lnTo>
                <a:lnTo>
                  <a:pt x="291084" y="131572"/>
                </a:lnTo>
                <a:lnTo>
                  <a:pt x="295655" y="127762"/>
                </a:lnTo>
                <a:lnTo>
                  <a:pt x="295655" y="117602"/>
                </a:lnTo>
                <a:lnTo>
                  <a:pt x="291084" y="112522"/>
                </a:lnTo>
                <a:lnTo>
                  <a:pt x="260476" y="112522"/>
                </a:lnTo>
                <a:lnTo>
                  <a:pt x="260476" y="82169"/>
                </a:lnTo>
                <a:lnTo>
                  <a:pt x="291084" y="82169"/>
                </a:lnTo>
                <a:lnTo>
                  <a:pt x="295655" y="78359"/>
                </a:lnTo>
                <a:lnTo>
                  <a:pt x="295655" y="68325"/>
                </a:lnTo>
                <a:lnTo>
                  <a:pt x="291084" y="63246"/>
                </a:lnTo>
                <a:lnTo>
                  <a:pt x="260476" y="63246"/>
                </a:lnTo>
                <a:lnTo>
                  <a:pt x="260476" y="48006"/>
                </a:lnTo>
                <a:close/>
              </a:path>
              <a:path w="295909" h="245745">
                <a:moveTo>
                  <a:pt x="211454" y="67056"/>
                </a:moveTo>
                <a:lnTo>
                  <a:pt x="84200" y="67056"/>
                </a:lnTo>
                <a:lnTo>
                  <a:pt x="81152" y="69596"/>
                </a:lnTo>
                <a:lnTo>
                  <a:pt x="81152" y="174498"/>
                </a:lnTo>
                <a:lnTo>
                  <a:pt x="84200" y="177037"/>
                </a:lnTo>
                <a:lnTo>
                  <a:pt x="211454" y="177037"/>
                </a:lnTo>
                <a:lnTo>
                  <a:pt x="214502" y="174498"/>
                </a:lnTo>
                <a:lnTo>
                  <a:pt x="214502" y="167005"/>
                </a:lnTo>
                <a:lnTo>
                  <a:pt x="94996" y="167005"/>
                </a:lnTo>
                <a:lnTo>
                  <a:pt x="94996" y="78359"/>
                </a:lnTo>
                <a:lnTo>
                  <a:pt x="214502" y="78359"/>
                </a:lnTo>
                <a:lnTo>
                  <a:pt x="214502" y="69596"/>
                </a:lnTo>
                <a:lnTo>
                  <a:pt x="211454" y="67056"/>
                </a:lnTo>
                <a:close/>
              </a:path>
              <a:path w="295909" h="245745">
                <a:moveTo>
                  <a:pt x="214502" y="78359"/>
                </a:moveTo>
                <a:lnTo>
                  <a:pt x="200660" y="78359"/>
                </a:lnTo>
                <a:lnTo>
                  <a:pt x="200660" y="167005"/>
                </a:lnTo>
                <a:lnTo>
                  <a:pt x="214502" y="167005"/>
                </a:lnTo>
                <a:lnTo>
                  <a:pt x="214502" y="78359"/>
                </a:lnTo>
                <a:close/>
              </a:path>
              <a:path w="295909" h="245745">
                <a:moveTo>
                  <a:pt x="93472" y="0"/>
                </a:moveTo>
                <a:lnTo>
                  <a:pt x="81152" y="0"/>
                </a:lnTo>
                <a:lnTo>
                  <a:pt x="76580" y="3810"/>
                </a:lnTo>
                <a:lnTo>
                  <a:pt x="76580" y="29083"/>
                </a:lnTo>
                <a:lnTo>
                  <a:pt x="99568" y="29083"/>
                </a:lnTo>
                <a:lnTo>
                  <a:pt x="99568" y="3810"/>
                </a:lnTo>
                <a:lnTo>
                  <a:pt x="93472" y="0"/>
                </a:lnTo>
                <a:close/>
              </a:path>
              <a:path w="295909" h="245745">
                <a:moveTo>
                  <a:pt x="154686" y="0"/>
                </a:moveTo>
                <a:lnTo>
                  <a:pt x="140970" y="0"/>
                </a:lnTo>
                <a:lnTo>
                  <a:pt x="136398" y="3810"/>
                </a:lnTo>
                <a:lnTo>
                  <a:pt x="136398" y="29083"/>
                </a:lnTo>
                <a:lnTo>
                  <a:pt x="159258" y="29083"/>
                </a:lnTo>
                <a:lnTo>
                  <a:pt x="159258" y="3810"/>
                </a:lnTo>
                <a:lnTo>
                  <a:pt x="154686" y="0"/>
                </a:lnTo>
                <a:close/>
              </a:path>
              <a:path w="295909" h="245745">
                <a:moveTo>
                  <a:pt x="214502" y="0"/>
                </a:moveTo>
                <a:lnTo>
                  <a:pt x="200660" y="0"/>
                </a:lnTo>
                <a:lnTo>
                  <a:pt x="196088" y="3810"/>
                </a:lnTo>
                <a:lnTo>
                  <a:pt x="196088" y="29083"/>
                </a:lnTo>
                <a:lnTo>
                  <a:pt x="219075" y="29083"/>
                </a:lnTo>
                <a:lnTo>
                  <a:pt x="219075" y="3810"/>
                </a:lnTo>
                <a:lnTo>
                  <a:pt x="21450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4607" y="2567939"/>
            <a:ext cx="230124" cy="24688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1295" y="5181853"/>
            <a:ext cx="348233" cy="20446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74607" y="4322064"/>
            <a:ext cx="251460" cy="19507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02040" y="5900928"/>
            <a:ext cx="195071" cy="24536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6476" y="2452116"/>
            <a:ext cx="416051" cy="234696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6476" y="4936235"/>
            <a:ext cx="431292" cy="23317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56476" y="5762244"/>
            <a:ext cx="428244" cy="234696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56476" y="3299459"/>
            <a:ext cx="419100" cy="233172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6476" y="4111752"/>
            <a:ext cx="431292" cy="233172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5.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91200" y="0"/>
            <a:ext cx="6400800" cy="6858000"/>
            <a:chOff x="5791200" y="0"/>
            <a:chExt cx="64008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1191" y="111252"/>
              <a:ext cx="1025651" cy="150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7786" y="0"/>
              <a:ext cx="5514213" cy="685799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0" y="0"/>
              <a:ext cx="4585715" cy="68579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791200" y="0"/>
              <a:ext cx="4281170" cy="6858000"/>
            </a:xfrm>
            <a:custGeom>
              <a:avLst/>
              <a:gdLst/>
              <a:ahLst/>
              <a:cxnLst/>
              <a:rect l="l" t="t" r="r" b="b"/>
              <a:pathLst>
                <a:path w="4281170" h="6858000">
                  <a:moveTo>
                    <a:pt x="4281043" y="6819836"/>
                  </a:moveTo>
                  <a:lnTo>
                    <a:pt x="4249166" y="6765607"/>
                  </a:lnTo>
                  <a:lnTo>
                    <a:pt x="4220007" y="6707467"/>
                  </a:lnTo>
                  <a:lnTo>
                    <a:pt x="4191419" y="6646278"/>
                  </a:lnTo>
                  <a:lnTo>
                    <a:pt x="4163415" y="6582080"/>
                  </a:lnTo>
                  <a:lnTo>
                    <a:pt x="4136009" y="6514960"/>
                  </a:lnTo>
                  <a:lnTo>
                    <a:pt x="4109224" y="6444970"/>
                  </a:lnTo>
                  <a:lnTo>
                    <a:pt x="4096067" y="6408928"/>
                  </a:lnTo>
                  <a:lnTo>
                    <a:pt x="4083075" y="6372187"/>
                  </a:lnTo>
                  <a:lnTo>
                    <a:pt x="4070248" y="6334760"/>
                  </a:lnTo>
                  <a:lnTo>
                    <a:pt x="4057586" y="6296647"/>
                  </a:lnTo>
                  <a:lnTo>
                    <a:pt x="4045089" y="6257874"/>
                  </a:lnTo>
                  <a:lnTo>
                    <a:pt x="4032758" y="6218440"/>
                  </a:lnTo>
                  <a:lnTo>
                    <a:pt x="4020604" y="6178347"/>
                  </a:lnTo>
                  <a:lnTo>
                    <a:pt x="4008628" y="6137605"/>
                  </a:lnTo>
                  <a:lnTo>
                    <a:pt x="3996817" y="6096228"/>
                  </a:lnTo>
                  <a:lnTo>
                    <a:pt x="3985196" y="6054217"/>
                  </a:lnTo>
                  <a:lnTo>
                    <a:pt x="3973753" y="6011583"/>
                  </a:lnTo>
                  <a:lnTo>
                    <a:pt x="3962501" y="5968339"/>
                  </a:lnTo>
                  <a:lnTo>
                    <a:pt x="3951427" y="5924486"/>
                  </a:lnTo>
                  <a:lnTo>
                    <a:pt x="3940543" y="5880036"/>
                  </a:lnTo>
                  <a:lnTo>
                    <a:pt x="3929850" y="5834989"/>
                  </a:lnTo>
                  <a:lnTo>
                    <a:pt x="3919347" y="5789358"/>
                  </a:lnTo>
                  <a:lnTo>
                    <a:pt x="3909034" y="5743156"/>
                  </a:lnTo>
                  <a:lnTo>
                    <a:pt x="3898925" y="5696394"/>
                  </a:lnTo>
                  <a:lnTo>
                    <a:pt x="3889006" y="5649061"/>
                  </a:lnTo>
                  <a:lnTo>
                    <a:pt x="3879291" y="5601170"/>
                  </a:lnTo>
                  <a:lnTo>
                    <a:pt x="3869791" y="5552745"/>
                  </a:lnTo>
                  <a:lnTo>
                    <a:pt x="3860482" y="5503773"/>
                  </a:lnTo>
                  <a:lnTo>
                    <a:pt x="3851389" y="5454281"/>
                  </a:lnTo>
                  <a:lnTo>
                    <a:pt x="3842499" y="5404269"/>
                  </a:lnTo>
                  <a:lnTo>
                    <a:pt x="3833825" y="5353736"/>
                  </a:lnTo>
                  <a:lnTo>
                    <a:pt x="3825367" y="5302694"/>
                  </a:lnTo>
                  <a:lnTo>
                    <a:pt x="3817124" y="5251170"/>
                  </a:lnTo>
                  <a:lnTo>
                    <a:pt x="3809111" y="5199138"/>
                  </a:lnTo>
                  <a:lnTo>
                    <a:pt x="3801300" y="5146637"/>
                  </a:lnTo>
                  <a:lnTo>
                    <a:pt x="3793718" y="5093665"/>
                  </a:lnTo>
                  <a:lnTo>
                    <a:pt x="3786365" y="5040211"/>
                  </a:lnTo>
                  <a:lnTo>
                    <a:pt x="3779240" y="4986312"/>
                  </a:lnTo>
                  <a:lnTo>
                    <a:pt x="3772344" y="4931956"/>
                  </a:lnTo>
                  <a:lnTo>
                    <a:pt x="3765689" y="4877155"/>
                  </a:lnTo>
                  <a:lnTo>
                    <a:pt x="3759250" y="4821923"/>
                  </a:lnTo>
                  <a:lnTo>
                    <a:pt x="3753066" y="4766272"/>
                  </a:lnTo>
                  <a:lnTo>
                    <a:pt x="3747109" y="4710188"/>
                  </a:lnTo>
                  <a:lnTo>
                    <a:pt x="3741394" y="4653699"/>
                  </a:lnTo>
                  <a:lnTo>
                    <a:pt x="3735921" y="4596803"/>
                  </a:lnTo>
                  <a:lnTo>
                    <a:pt x="3730701" y="4539513"/>
                  </a:lnTo>
                  <a:lnTo>
                    <a:pt x="3725722" y="4481842"/>
                  </a:lnTo>
                  <a:lnTo>
                    <a:pt x="3720985" y="4423778"/>
                  </a:lnTo>
                  <a:lnTo>
                    <a:pt x="3716515" y="4365345"/>
                  </a:lnTo>
                  <a:lnTo>
                    <a:pt x="3712286" y="4306557"/>
                  </a:lnTo>
                  <a:lnTo>
                    <a:pt x="3708323" y="4247400"/>
                  </a:lnTo>
                  <a:lnTo>
                    <a:pt x="3704615" y="4187901"/>
                  </a:lnTo>
                  <a:lnTo>
                    <a:pt x="3701173" y="4128058"/>
                  </a:lnTo>
                  <a:lnTo>
                    <a:pt x="3697986" y="4067886"/>
                  </a:lnTo>
                  <a:lnTo>
                    <a:pt x="3695065" y="4007383"/>
                  </a:lnTo>
                  <a:lnTo>
                    <a:pt x="3692423" y="3946563"/>
                  </a:lnTo>
                  <a:lnTo>
                    <a:pt x="3690035" y="3885438"/>
                  </a:lnTo>
                  <a:lnTo>
                    <a:pt x="3687927" y="3824008"/>
                  </a:lnTo>
                  <a:lnTo>
                    <a:pt x="3686098" y="3762286"/>
                  </a:lnTo>
                  <a:lnTo>
                    <a:pt x="3684536" y="3700272"/>
                  </a:lnTo>
                  <a:lnTo>
                    <a:pt x="3683254" y="3637991"/>
                  </a:lnTo>
                  <a:lnTo>
                    <a:pt x="3682250" y="3575431"/>
                  </a:lnTo>
                  <a:lnTo>
                    <a:pt x="3681539" y="3512604"/>
                  </a:lnTo>
                  <a:lnTo>
                    <a:pt x="3681107" y="3449536"/>
                  </a:lnTo>
                  <a:lnTo>
                    <a:pt x="3680968" y="3386201"/>
                  </a:lnTo>
                  <a:lnTo>
                    <a:pt x="3681107" y="3322878"/>
                  </a:lnTo>
                  <a:lnTo>
                    <a:pt x="3681539" y="3259798"/>
                  </a:lnTo>
                  <a:lnTo>
                    <a:pt x="3682250" y="3196971"/>
                  </a:lnTo>
                  <a:lnTo>
                    <a:pt x="3683254" y="3134410"/>
                  </a:lnTo>
                  <a:lnTo>
                    <a:pt x="3684536" y="3072117"/>
                  </a:lnTo>
                  <a:lnTo>
                    <a:pt x="3686098" y="3010103"/>
                  </a:lnTo>
                  <a:lnTo>
                    <a:pt x="3687927" y="2948368"/>
                  </a:lnTo>
                  <a:lnTo>
                    <a:pt x="3690035" y="2886938"/>
                  </a:lnTo>
                  <a:lnTo>
                    <a:pt x="3692423" y="2825800"/>
                  </a:lnTo>
                  <a:lnTo>
                    <a:pt x="3695065" y="2764980"/>
                  </a:lnTo>
                  <a:lnTo>
                    <a:pt x="3697986" y="2704477"/>
                  </a:lnTo>
                  <a:lnTo>
                    <a:pt x="3701173" y="2644292"/>
                  </a:lnTo>
                  <a:lnTo>
                    <a:pt x="3704615" y="2584450"/>
                  </a:lnTo>
                  <a:lnTo>
                    <a:pt x="3708323" y="2524950"/>
                  </a:lnTo>
                  <a:lnTo>
                    <a:pt x="3712286" y="2465794"/>
                  </a:lnTo>
                  <a:lnTo>
                    <a:pt x="3716515" y="2406993"/>
                  </a:lnTo>
                  <a:lnTo>
                    <a:pt x="3720985" y="2348560"/>
                  </a:lnTo>
                  <a:lnTo>
                    <a:pt x="3725722" y="2290495"/>
                  </a:lnTo>
                  <a:lnTo>
                    <a:pt x="3730701" y="2232825"/>
                  </a:lnTo>
                  <a:lnTo>
                    <a:pt x="3735921" y="2175522"/>
                  </a:lnTo>
                  <a:lnTo>
                    <a:pt x="3741394" y="2118626"/>
                  </a:lnTo>
                  <a:lnTo>
                    <a:pt x="3747109" y="2062137"/>
                  </a:lnTo>
                  <a:lnTo>
                    <a:pt x="3753066" y="2006053"/>
                  </a:lnTo>
                  <a:lnTo>
                    <a:pt x="3759250" y="1950389"/>
                  </a:lnTo>
                  <a:lnTo>
                    <a:pt x="3765689" y="1895157"/>
                  </a:lnTo>
                  <a:lnTo>
                    <a:pt x="3772344" y="1840357"/>
                  </a:lnTo>
                  <a:lnTo>
                    <a:pt x="3779240" y="1786001"/>
                  </a:lnTo>
                  <a:lnTo>
                    <a:pt x="3786365" y="1732102"/>
                  </a:lnTo>
                  <a:lnTo>
                    <a:pt x="3793718" y="1678647"/>
                  </a:lnTo>
                  <a:lnTo>
                    <a:pt x="3801300" y="1625676"/>
                  </a:lnTo>
                  <a:lnTo>
                    <a:pt x="3809111" y="1573161"/>
                  </a:lnTo>
                  <a:lnTo>
                    <a:pt x="3817124" y="1521142"/>
                  </a:lnTo>
                  <a:lnTo>
                    <a:pt x="3825367" y="1469605"/>
                  </a:lnTo>
                  <a:lnTo>
                    <a:pt x="3833825" y="1418577"/>
                  </a:lnTo>
                  <a:lnTo>
                    <a:pt x="3842499" y="1368044"/>
                  </a:lnTo>
                  <a:lnTo>
                    <a:pt x="3851389" y="1318031"/>
                  </a:lnTo>
                  <a:lnTo>
                    <a:pt x="3860482" y="1268526"/>
                  </a:lnTo>
                  <a:lnTo>
                    <a:pt x="3869791" y="1219568"/>
                  </a:lnTo>
                  <a:lnTo>
                    <a:pt x="3879291" y="1171130"/>
                  </a:lnTo>
                  <a:lnTo>
                    <a:pt x="3889006" y="1123251"/>
                  </a:lnTo>
                  <a:lnTo>
                    <a:pt x="3898925" y="1075918"/>
                  </a:lnTo>
                  <a:lnTo>
                    <a:pt x="3909034" y="1029144"/>
                  </a:lnTo>
                  <a:lnTo>
                    <a:pt x="3919347" y="982941"/>
                  </a:lnTo>
                  <a:lnTo>
                    <a:pt x="3929850" y="937310"/>
                  </a:lnTo>
                  <a:lnTo>
                    <a:pt x="3940543" y="892263"/>
                  </a:lnTo>
                  <a:lnTo>
                    <a:pt x="3951427" y="847813"/>
                  </a:lnTo>
                  <a:lnTo>
                    <a:pt x="3962501" y="803960"/>
                  </a:lnTo>
                  <a:lnTo>
                    <a:pt x="3973753" y="760717"/>
                  </a:lnTo>
                  <a:lnTo>
                    <a:pt x="3985196" y="718083"/>
                  </a:lnTo>
                  <a:lnTo>
                    <a:pt x="3996817" y="676084"/>
                  </a:lnTo>
                  <a:lnTo>
                    <a:pt x="4008628" y="634707"/>
                  </a:lnTo>
                  <a:lnTo>
                    <a:pt x="4020604" y="593966"/>
                  </a:lnTo>
                  <a:lnTo>
                    <a:pt x="4032758" y="553872"/>
                  </a:lnTo>
                  <a:lnTo>
                    <a:pt x="4045089" y="514438"/>
                  </a:lnTo>
                  <a:lnTo>
                    <a:pt x="4057586" y="475665"/>
                  </a:lnTo>
                  <a:lnTo>
                    <a:pt x="4070248" y="437565"/>
                  </a:lnTo>
                  <a:lnTo>
                    <a:pt x="4083075" y="400138"/>
                  </a:lnTo>
                  <a:lnTo>
                    <a:pt x="4096067" y="363397"/>
                  </a:lnTo>
                  <a:lnTo>
                    <a:pt x="4109224" y="327342"/>
                  </a:lnTo>
                  <a:lnTo>
                    <a:pt x="4136009" y="257365"/>
                  </a:lnTo>
                  <a:lnTo>
                    <a:pt x="4163415" y="190246"/>
                  </a:lnTo>
                  <a:lnTo>
                    <a:pt x="4191419" y="126060"/>
                  </a:lnTo>
                  <a:lnTo>
                    <a:pt x="4220007" y="64871"/>
                  </a:lnTo>
                  <a:lnTo>
                    <a:pt x="4249166" y="6731"/>
                  </a:lnTo>
                  <a:lnTo>
                    <a:pt x="4252849" y="0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940308" y="6858000"/>
                  </a:lnTo>
                  <a:lnTo>
                    <a:pt x="4281043" y="6858000"/>
                  </a:lnTo>
                  <a:lnTo>
                    <a:pt x="4281043" y="681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508" y="733044"/>
            <a:ext cx="646937" cy="64084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6498" y="676732"/>
            <a:ext cx="71513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-4166" sz="6000" spc="-37"/>
              <a:t>6.</a:t>
            </a:r>
            <a:r>
              <a:rPr dirty="0" baseline="-4166" sz="6000"/>
              <a:t>	</a:t>
            </a:r>
            <a:r>
              <a:rPr dirty="0" sz="4000" spc="-30"/>
              <a:t>Transformacja</a:t>
            </a:r>
            <a:r>
              <a:rPr dirty="0" sz="4000" spc="-220"/>
              <a:t> </a:t>
            </a:r>
            <a:r>
              <a:rPr dirty="0" sz="4000" spc="40"/>
              <a:t>energetyczna</a:t>
            </a:r>
            <a:endParaRPr sz="4000"/>
          </a:p>
        </p:txBody>
      </p:sp>
      <p:grpSp>
        <p:nvGrpSpPr>
          <p:cNvPr id="9" name="object 9" descr=""/>
          <p:cNvGrpSpPr/>
          <p:nvPr/>
        </p:nvGrpSpPr>
        <p:grpSpPr>
          <a:xfrm>
            <a:off x="632459" y="1694688"/>
            <a:ext cx="8274050" cy="4794885"/>
            <a:chOff x="632459" y="1694688"/>
            <a:chExt cx="8274050" cy="479488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7" y="1694688"/>
              <a:ext cx="8270748" cy="143713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459" y="3369564"/>
              <a:ext cx="8270748" cy="143713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507" y="5044440"/>
              <a:ext cx="8270748" cy="144475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2045589" y="1611718"/>
            <a:ext cx="6692265" cy="472059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930"/>
              </a:spcBef>
            </a:pPr>
            <a:r>
              <a:rPr dirty="0" sz="1600" b="1">
                <a:latin typeface="Calibri"/>
                <a:cs typeface="Calibri"/>
              </a:rPr>
              <a:t>Względy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bezpieczeństwa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energetycznego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sprzyjają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OZE</a:t>
            </a:r>
            <a:r>
              <a:rPr dirty="0" sz="1600" spc="-6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</a:t>
            </a:r>
            <a:r>
              <a:rPr dirty="0" sz="1600" spc="-6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energetyce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jądrowej</a:t>
            </a:r>
            <a:endParaRPr sz="1600">
              <a:latin typeface="Calibri"/>
              <a:cs typeface="Calibri"/>
            </a:endParaRPr>
          </a:p>
          <a:p>
            <a:pPr marL="27305" marR="53340" indent="-6350">
              <a:lnSpc>
                <a:spcPct val="100000"/>
              </a:lnSpc>
              <a:spcBef>
                <a:spcPts val="630"/>
              </a:spcBef>
            </a:pPr>
            <a:r>
              <a:rPr dirty="0" sz="1200" spc="-10">
                <a:latin typeface="Calibri"/>
                <a:cs typeface="Calibri"/>
              </a:rPr>
              <a:t>Bezpieczeństwo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energetyczne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nabrało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nowego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znaczenia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–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10">
                <a:latin typeface="Calibri"/>
                <a:cs typeface="Calibri"/>
              </a:rPr>
              <a:t> szczególności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UE.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Priorytetowe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stało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się </a:t>
            </a:r>
            <a:r>
              <a:rPr dirty="0" sz="1200" spc="-10">
                <a:latin typeface="Calibri"/>
                <a:cs typeface="Calibri"/>
              </a:rPr>
              <a:t>odchodzenie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importu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paliw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kopalnych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oraz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wzrost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udziału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OZE.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Jednocześnie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rośnie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grupa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państw, </a:t>
            </a:r>
            <a:r>
              <a:rPr dirty="0" sz="1200" spc="-10">
                <a:latin typeface="Calibri"/>
                <a:cs typeface="Calibri"/>
              </a:rPr>
              <a:t>które </a:t>
            </a:r>
            <a:r>
              <a:rPr dirty="0" sz="1200">
                <a:latin typeface="Calibri"/>
                <a:cs typeface="Calibri"/>
              </a:rPr>
              <a:t>zmieniły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lub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deklarują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zmianę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polityki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energetycznej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stronę </a:t>
            </a:r>
            <a:r>
              <a:rPr dirty="0" sz="1200" b="1">
                <a:latin typeface="Calibri"/>
                <a:cs typeface="Calibri"/>
              </a:rPr>
              <a:t>energii</a:t>
            </a:r>
            <a:r>
              <a:rPr dirty="0" sz="1200" spc="-2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jądrowej</a:t>
            </a:r>
            <a:r>
              <a:rPr dirty="0" sz="1200">
                <a:latin typeface="Calibri"/>
                <a:cs typeface="Calibri"/>
              </a:rPr>
              <a:t>.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Wodór,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pomimo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wzrostu </a:t>
            </a:r>
            <a:r>
              <a:rPr dirty="0" sz="1200" spc="-20">
                <a:latin typeface="Calibri"/>
                <a:cs typeface="Calibri"/>
              </a:rPr>
              <a:t>nakładów,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odgrywał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istotnej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roli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10">
                <a:latin typeface="Calibri"/>
                <a:cs typeface="Calibri"/>
              </a:rPr>
              <a:t> systemach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energetycznych,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nawet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transporcie.</a:t>
            </a:r>
            <a:endParaRPr sz="1200">
              <a:latin typeface="Calibri"/>
              <a:cs typeface="Calibri"/>
            </a:endParaRPr>
          </a:p>
          <a:p>
            <a:pPr marL="27305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Wyzwaniem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transformacji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kierunku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OZE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staje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stabilność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systemów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elektroenergetycznych.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20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</a:pPr>
            <a:r>
              <a:rPr dirty="0" sz="1600" spc="-10" b="1">
                <a:latin typeface="Calibri"/>
                <a:cs typeface="Calibri"/>
              </a:rPr>
              <a:t>Dostępność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</a:t>
            </a:r>
            <a:r>
              <a:rPr dirty="0" sz="1600" spc="-6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koszt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kapitału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przesądzi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o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dynamice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„zielonych”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projektów</a:t>
            </a:r>
            <a:endParaRPr sz="1600">
              <a:latin typeface="Calibri"/>
              <a:cs typeface="Calibri"/>
            </a:endParaRPr>
          </a:p>
          <a:p>
            <a:pPr algn="just" marL="12700" marR="8255" indent="5715">
              <a:lnSpc>
                <a:spcPct val="100000"/>
              </a:lnSpc>
              <a:spcBef>
                <a:spcPts val="625"/>
              </a:spcBef>
            </a:pPr>
            <a:r>
              <a:rPr dirty="0" sz="1200">
                <a:latin typeface="Calibri"/>
                <a:cs typeface="Calibri"/>
              </a:rPr>
              <a:t>Budowa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nowych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źródeł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wytwórczych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wymaga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istotnych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nakładów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inwestycyjnych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(atom)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bądź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istotnych </a:t>
            </a:r>
            <a:r>
              <a:rPr dirty="0" sz="1200">
                <a:latin typeface="Calibri"/>
                <a:cs typeface="Calibri"/>
              </a:rPr>
              <a:t>nakładów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systemy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wsparcia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(OZE).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Potrzeby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zakresie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zbiegną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czasie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inwestycjami </a:t>
            </a:r>
            <a:r>
              <a:rPr dirty="0" sz="1200">
                <a:latin typeface="Calibri"/>
                <a:cs typeface="Calibri"/>
              </a:rPr>
              <a:t>związanymi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szeroko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rozumianą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polityką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bezpieczeństwa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(dotyczyć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całej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UE,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szczególności </a:t>
            </a:r>
            <a:r>
              <a:rPr dirty="0" sz="1200">
                <a:latin typeface="Calibri"/>
                <a:cs typeface="Calibri"/>
              </a:rPr>
              <a:t>państw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wschodniej flanki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NATO).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Natomiast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krajach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rozwijających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istotną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barierą transformacji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może </a:t>
            </a:r>
            <a:r>
              <a:rPr dirty="0" sz="1200">
                <a:latin typeface="Calibri"/>
                <a:cs typeface="Calibri"/>
              </a:rPr>
              <a:t>być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dostępność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kapitału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jego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koszt,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jeszcze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przez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kilka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wyższy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kilka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p.p.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niż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krajach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rozwiniętych.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2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</a:pPr>
            <a:r>
              <a:rPr dirty="0" sz="1600" b="1">
                <a:latin typeface="Calibri"/>
                <a:cs typeface="Calibri"/>
              </a:rPr>
              <a:t>Chiny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pozostaną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liderem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łańcucha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dostaw</a:t>
            </a:r>
            <a:r>
              <a:rPr dirty="0" sz="1600" spc="-6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dla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większości</a:t>
            </a:r>
            <a:r>
              <a:rPr dirty="0" sz="1600" spc="-7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technologii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OZE.</a:t>
            </a:r>
            <a:endParaRPr sz="1600">
              <a:latin typeface="Calibri"/>
              <a:cs typeface="Calibri"/>
            </a:endParaRPr>
          </a:p>
          <a:p>
            <a:pPr algn="just" marL="15240" marR="5080" indent="5715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Mimo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iż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światowym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rynki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pojawiać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nowi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gracze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Azji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(zwłaszcza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Indie)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głównym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dostawcą </a:t>
            </a:r>
            <a:r>
              <a:rPr dirty="0" sz="1200">
                <a:latin typeface="Calibri"/>
                <a:cs typeface="Calibri"/>
              </a:rPr>
              <a:t>rozwiązań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PV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pozostaną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Chiny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ze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względu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kompresję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marż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obszarze.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Podobnie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sytuacja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będzie </a:t>
            </a:r>
            <a:r>
              <a:rPr dirty="0" sz="1200">
                <a:latin typeface="Calibri"/>
                <a:cs typeface="Calibri"/>
              </a:rPr>
              <a:t>wyglądała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obszarze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baterii.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Zdolność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wytwórcza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wprawdzie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rosnąć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wolniej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niż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Europie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i </a:t>
            </a:r>
            <a:r>
              <a:rPr dirty="0" sz="1200">
                <a:latin typeface="Calibri"/>
                <a:cs typeface="Calibri"/>
              </a:rPr>
              <a:t>USA,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lecz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Chiny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2030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nadal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kontrolować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będą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blisko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70%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światowych</a:t>
            </a:r>
            <a:r>
              <a:rPr dirty="0" sz="1200" spc="2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mocy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wytwórczych.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Jedynym obszarem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gdzie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istotną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rolę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nadal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odgrywać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Europa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będą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turbiny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wiatrowe.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44825" y="97535"/>
            <a:ext cx="8813800" cy="6200775"/>
            <a:chOff x="944825" y="97535"/>
            <a:chExt cx="8813800" cy="6200775"/>
          </a:xfrm>
        </p:grpSpPr>
        <p:sp>
          <p:nvSpPr>
            <p:cNvPr id="15" name="object 15" descr=""/>
            <p:cNvSpPr/>
            <p:nvPr/>
          </p:nvSpPr>
          <p:spPr>
            <a:xfrm>
              <a:off x="1045299" y="2168919"/>
              <a:ext cx="652145" cy="735330"/>
            </a:xfrm>
            <a:custGeom>
              <a:avLst/>
              <a:gdLst/>
              <a:ahLst/>
              <a:cxnLst/>
              <a:rect l="l" t="t" r="r" b="b"/>
              <a:pathLst>
                <a:path w="652144" h="735330">
                  <a:moveTo>
                    <a:pt x="227724" y="572769"/>
                  </a:moveTo>
                  <a:lnTo>
                    <a:pt x="207875" y="572769"/>
                  </a:lnTo>
                  <a:lnTo>
                    <a:pt x="224959" y="627379"/>
                  </a:lnTo>
                  <a:lnTo>
                    <a:pt x="245827" y="673099"/>
                  </a:lnTo>
                  <a:lnTo>
                    <a:pt x="269942" y="707389"/>
                  </a:lnTo>
                  <a:lnTo>
                    <a:pt x="296766" y="728980"/>
                  </a:lnTo>
                  <a:lnTo>
                    <a:pt x="325763" y="735330"/>
                  </a:lnTo>
                  <a:lnTo>
                    <a:pt x="354759" y="728980"/>
                  </a:lnTo>
                  <a:lnTo>
                    <a:pt x="368960" y="717550"/>
                  </a:lnTo>
                  <a:lnTo>
                    <a:pt x="325763" y="717550"/>
                  </a:lnTo>
                  <a:lnTo>
                    <a:pt x="296223" y="706120"/>
                  </a:lnTo>
                  <a:lnTo>
                    <a:pt x="269116" y="675639"/>
                  </a:lnTo>
                  <a:lnTo>
                    <a:pt x="245421" y="628649"/>
                  </a:lnTo>
                  <a:lnTo>
                    <a:pt x="227724" y="572769"/>
                  </a:lnTo>
                  <a:close/>
                </a:path>
                <a:path w="652144" h="735330">
                  <a:moveTo>
                    <a:pt x="373694" y="528320"/>
                  </a:moveTo>
                  <a:lnTo>
                    <a:pt x="325763" y="528320"/>
                  </a:lnTo>
                  <a:lnTo>
                    <a:pt x="400011" y="558800"/>
                  </a:lnTo>
                  <a:lnTo>
                    <a:pt x="425418" y="567690"/>
                  </a:lnTo>
                  <a:lnTo>
                    <a:pt x="406107" y="628650"/>
                  </a:lnTo>
                  <a:lnTo>
                    <a:pt x="382410" y="675640"/>
                  </a:lnTo>
                  <a:lnTo>
                    <a:pt x="355302" y="706120"/>
                  </a:lnTo>
                  <a:lnTo>
                    <a:pt x="325763" y="717550"/>
                  </a:lnTo>
                  <a:lnTo>
                    <a:pt x="368960" y="717550"/>
                  </a:lnTo>
                  <a:lnTo>
                    <a:pt x="381584" y="707390"/>
                  </a:lnTo>
                  <a:lnTo>
                    <a:pt x="405698" y="673100"/>
                  </a:lnTo>
                  <a:lnTo>
                    <a:pt x="426567" y="627380"/>
                  </a:lnTo>
                  <a:lnTo>
                    <a:pt x="443651" y="572770"/>
                  </a:lnTo>
                  <a:lnTo>
                    <a:pt x="622196" y="572770"/>
                  </a:lnTo>
                  <a:lnTo>
                    <a:pt x="624489" y="571500"/>
                  </a:lnTo>
                  <a:lnTo>
                    <a:pt x="563282" y="571500"/>
                  </a:lnTo>
                  <a:lnTo>
                    <a:pt x="510610" y="567690"/>
                  </a:lnTo>
                  <a:lnTo>
                    <a:pt x="448017" y="553720"/>
                  </a:lnTo>
                  <a:lnTo>
                    <a:pt x="449066" y="548640"/>
                  </a:lnTo>
                  <a:lnTo>
                    <a:pt x="429768" y="548640"/>
                  </a:lnTo>
                  <a:lnTo>
                    <a:pt x="408917" y="542290"/>
                  </a:lnTo>
                  <a:lnTo>
                    <a:pt x="388277" y="534670"/>
                  </a:lnTo>
                  <a:lnTo>
                    <a:pt x="373694" y="528320"/>
                  </a:lnTo>
                  <a:close/>
                </a:path>
                <a:path w="652144" h="735330">
                  <a:moveTo>
                    <a:pt x="102377" y="146049"/>
                  </a:moveTo>
                  <a:lnTo>
                    <a:pt x="60931" y="149859"/>
                  </a:lnTo>
                  <a:lnTo>
                    <a:pt x="28997" y="162559"/>
                  </a:lnTo>
                  <a:lnTo>
                    <a:pt x="8055" y="184149"/>
                  </a:lnTo>
                  <a:lnTo>
                    <a:pt x="0" y="213359"/>
                  </a:lnTo>
                  <a:lnTo>
                    <a:pt x="5114" y="247649"/>
                  </a:lnTo>
                  <a:lnTo>
                    <a:pt x="22451" y="285749"/>
                  </a:lnTo>
                  <a:lnTo>
                    <a:pt x="51063" y="326389"/>
                  </a:lnTo>
                  <a:lnTo>
                    <a:pt x="90002" y="368299"/>
                  </a:lnTo>
                  <a:lnTo>
                    <a:pt x="51063" y="410209"/>
                  </a:lnTo>
                  <a:lnTo>
                    <a:pt x="22453" y="450849"/>
                  </a:lnTo>
                  <a:lnTo>
                    <a:pt x="5117" y="488949"/>
                  </a:lnTo>
                  <a:lnTo>
                    <a:pt x="3" y="523239"/>
                  </a:lnTo>
                  <a:lnTo>
                    <a:pt x="8055" y="552449"/>
                  </a:lnTo>
                  <a:lnTo>
                    <a:pt x="22451" y="568959"/>
                  </a:lnTo>
                  <a:lnTo>
                    <a:pt x="43086" y="580389"/>
                  </a:lnTo>
                  <a:lnTo>
                    <a:pt x="69364" y="588009"/>
                  </a:lnTo>
                  <a:lnTo>
                    <a:pt x="100687" y="590549"/>
                  </a:lnTo>
                  <a:lnTo>
                    <a:pt x="154857" y="585469"/>
                  </a:lnTo>
                  <a:lnTo>
                    <a:pt x="181556" y="580389"/>
                  </a:lnTo>
                  <a:lnTo>
                    <a:pt x="207875" y="572769"/>
                  </a:lnTo>
                  <a:lnTo>
                    <a:pt x="227724" y="572769"/>
                  </a:lnTo>
                  <a:lnTo>
                    <a:pt x="227322" y="571499"/>
                  </a:lnTo>
                  <a:lnTo>
                    <a:pt x="88243" y="571499"/>
                  </a:lnTo>
                  <a:lnTo>
                    <a:pt x="48413" y="562609"/>
                  </a:lnTo>
                  <a:lnTo>
                    <a:pt x="24344" y="542289"/>
                  </a:lnTo>
                  <a:lnTo>
                    <a:pt x="18878" y="511809"/>
                  </a:lnTo>
                  <a:lnTo>
                    <a:pt x="31603" y="472439"/>
                  </a:lnTo>
                  <a:lnTo>
                    <a:pt x="60578" y="429259"/>
                  </a:lnTo>
                  <a:lnTo>
                    <a:pt x="103861" y="380999"/>
                  </a:lnTo>
                  <a:lnTo>
                    <a:pt x="132773" y="380999"/>
                  </a:lnTo>
                  <a:lnTo>
                    <a:pt x="117752" y="368299"/>
                  </a:lnTo>
                  <a:lnTo>
                    <a:pt x="131521" y="355599"/>
                  </a:lnTo>
                  <a:lnTo>
                    <a:pt x="103861" y="355599"/>
                  </a:lnTo>
                  <a:lnTo>
                    <a:pt x="60578" y="307339"/>
                  </a:lnTo>
                  <a:lnTo>
                    <a:pt x="31603" y="264159"/>
                  </a:lnTo>
                  <a:lnTo>
                    <a:pt x="18878" y="224789"/>
                  </a:lnTo>
                  <a:lnTo>
                    <a:pt x="24344" y="194309"/>
                  </a:lnTo>
                  <a:lnTo>
                    <a:pt x="48413" y="173989"/>
                  </a:lnTo>
                  <a:lnTo>
                    <a:pt x="88243" y="165099"/>
                  </a:lnTo>
                  <a:lnTo>
                    <a:pt x="227322" y="165099"/>
                  </a:lnTo>
                  <a:lnTo>
                    <a:pt x="227725" y="163829"/>
                  </a:lnTo>
                  <a:lnTo>
                    <a:pt x="207882" y="163829"/>
                  </a:lnTo>
                  <a:lnTo>
                    <a:pt x="151854" y="151129"/>
                  </a:lnTo>
                  <a:lnTo>
                    <a:pt x="102377" y="146049"/>
                  </a:lnTo>
                  <a:close/>
                </a:path>
                <a:path w="652144" h="735330">
                  <a:moveTo>
                    <a:pt x="622196" y="572770"/>
                  </a:moveTo>
                  <a:lnTo>
                    <a:pt x="443651" y="572770"/>
                  </a:lnTo>
                  <a:lnTo>
                    <a:pt x="469969" y="580390"/>
                  </a:lnTo>
                  <a:lnTo>
                    <a:pt x="496668" y="585470"/>
                  </a:lnTo>
                  <a:lnTo>
                    <a:pt x="550839" y="590550"/>
                  </a:lnTo>
                  <a:lnTo>
                    <a:pt x="582156" y="588010"/>
                  </a:lnTo>
                  <a:lnTo>
                    <a:pt x="608436" y="580390"/>
                  </a:lnTo>
                  <a:lnTo>
                    <a:pt x="622196" y="572770"/>
                  </a:lnTo>
                  <a:close/>
                </a:path>
                <a:path w="652144" h="735330">
                  <a:moveTo>
                    <a:pt x="132773" y="380999"/>
                  </a:moveTo>
                  <a:lnTo>
                    <a:pt x="103861" y="380999"/>
                  </a:lnTo>
                  <a:lnTo>
                    <a:pt x="124018" y="398779"/>
                  </a:lnTo>
                  <a:lnTo>
                    <a:pt x="144754" y="416559"/>
                  </a:lnTo>
                  <a:lnTo>
                    <a:pt x="166053" y="431799"/>
                  </a:lnTo>
                  <a:lnTo>
                    <a:pt x="187893" y="448309"/>
                  </a:lnTo>
                  <a:lnTo>
                    <a:pt x="190450" y="474979"/>
                  </a:lnTo>
                  <a:lnTo>
                    <a:pt x="193908" y="501649"/>
                  </a:lnTo>
                  <a:lnTo>
                    <a:pt x="198262" y="528319"/>
                  </a:lnTo>
                  <a:lnTo>
                    <a:pt x="203508" y="553719"/>
                  </a:lnTo>
                  <a:lnTo>
                    <a:pt x="140915" y="567689"/>
                  </a:lnTo>
                  <a:lnTo>
                    <a:pt x="88243" y="571499"/>
                  </a:lnTo>
                  <a:lnTo>
                    <a:pt x="227322" y="571499"/>
                  </a:lnTo>
                  <a:lnTo>
                    <a:pt x="226116" y="567689"/>
                  </a:lnTo>
                  <a:lnTo>
                    <a:pt x="251517" y="558799"/>
                  </a:lnTo>
                  <a:lnTo>
                    <a:pt x="276606" y="548639"/>
                  </a:lnTo>
                  <a:lnTo>
                    <a:pt x="221757" y="548639"/>
                  </a:lnTo>
                  <a:lnTo>
                    <a:pt x="217441" y="527049"/>
                  </a:lnTo>
                  <a:lnTo>
                    <a:pt x="213736" y="505459"/>
                  </a:lnTo>
                  <a:lnTo>
                    <a:pt x="210646" y="483869"/>
                  </a:lnTo>
                  <a:lnTo>
                    <a:pt x="208172" y="462279"/>
                  </a:lnTo>
                  <a:lnTo>
                    <a:pt x="245220" y="462279"/>
                  </a:lnTo>
                  <a:lnTo>
                    <a:pt x="234625" y="455929"/>
                  </a:lnTo>
                  <a:lnTo>
                    <a:pt x="220138" y="447039"/>
                  </a:lnTo>
                  <a:lnTo>
                    <a:pt x="206017" y="438149"/>
                  </a:lnTo>
                  <a:lnTo>
                    <a:pt x="205154" y="424179"/>
                  </a:lnTo>
                  <a:lnTo>
                    <a:pt x="186192" y="424179"/>
                  </a:lnTo>
                  <a:lnTo>
                    <a:pt x="168505" y="410209"/>
                  </a:lnTo>
                  <a:lnTo>
                    <a:pt x="151196" y="396239"/>
                  </a:lnTo>
                  <a:lnTo>
                    <a:pt x="134275" y="382269"/>
                  </a:lnTo>
                  <a:lnTo>
                    <a:pt x="132773" y="380999"/>
                  </a:lnTo>
                  <a:close/>
                </a:path>
                <a:path w="652144" h="735330">
                  <a:moveTo>
                    <a:pt x="573323" y="381000"/>
                  </a:moveTo>
                  <a:lnTo>
                    <a:pt x="547664" y="381000"/>
                  </a:lnTo>
                  <a:lnTo>
                    <a:pt x="590948" y="429260"/>
                  </a:lnTo>
                  <a:lnTo>
                    <a:pt x="619925" y="472440"/>
                  </a:lnTo>
                  <a:lnTo>
                    <a:pt x="632651" y="511810"/>
                  </a:lnTo>
                  <a:lnTo>
                    <a:pt x="627181" y="542290"/>
                  </a:lnTo>
                  <a:lnTo>
                    <a:pt x="603112" y="562610"/>
                  </a:lnTo>
                  <a:lnTo>
                    <a:pt x="563282" y="571500"/>
                  </a:lnTo>
                  <a:lnTo>
                    <a:pt x="624489" y="571500"/>
                  </a:lnTo>
                  <a:lnTo>
                    <a:pt x="629076" y="568960"/>
                  </a:lnTo>
                  <a:lnTo>
                    <a:pt x="643470" y="552450"/>
                  </a:lnTo>
                  <a:lnTo>
                    <a:pt x="651523" y="523240"/>
                  </a:lnTo>
                  <a:lnTo>
                    <a:pt x="646408" y="488950"/>
                  </a:lnTo>
                  <a:lnTo>
                    <a:pt x="629072" y="450850"/>
                  </a:lnTo>
                  <a:lnTo>
                    <a:pt x="600462" y="410210"/>
                  </a:lnTo>
                  <a:lnTo>
                    <a:pt x="573323" y="381000"/>
                  </a:lnTo>
                  <a:close/>
                </a:path>
                <a:path w="652144" h="735330">
                  <a:moveTo>
                    <a:pt x="245220" y="462279"/>
                  </a:moveTo>
                  <a:lnTo>
                    <a:pt x="208172" y="462279"/>
                  </a:lnTo>
                  <a:lnTo>
                    <a:pt x="219584" y="468629"/>
                  </a:lnTo>
                  <a:lnTo>
                    <a:pt x="231228" y="476249"/>
                  </a:lnTo>
                  <a:lnTo>
                    <a:pt x="243105" y="483869"/>
                  </a:lnTo>
                  <a:lnTo>
                    <a:pt x="255213" y="490219"/>
                  </a:lnTo>
                  <a:lnTo>
                    <a:pt x="267432" y="497839"/>
                  </a:lnTo>
                  <a:lnTo>
                    <a:pt x="303845" y="516890"/>
                  </a:lnTo>
                  <a:lnTo>
                    <a:pt x="263248" y="534669"/>
                  </a:lnTo>
                  <a:lnTo>
                    <a:pt x="242608" y="542289"/>
                  </a:lnTo>
                  <a:lnTo>
                    <a:pt x="221757" y="548639"/>
                  </a:lnTo>
                  <a:lnTo>
                    <a:pt x="276606" y="548639"/>
                  </a:lnTo>
                  <a:lnTo>
                    <a:pt x="325763" y="528320"/>
                  </a:lnTo>
                  <a:lnTo>
                    <a:pt x="373694" y="528320"/>
                  </a:lnTo>
                  <a:lnTo>
                    <a:pt x="347680" y="516890"/>
                  </a:lnTo>
                  <a:lnTo>
                    <a:pt x="367067" y="506730"/>
                  </a:lnTo>
                  <a:lnTo>
                    <a:pt x="325763" y="506730"/>
                  </a:lnTo>
                  <a:lnTo>
                    <a:pt x="295259" y="491489"/>
                  </a:lnTo>
                  <a:lnTo>
                    <a:pt x="279944" y="482599"/>
                  </a:lnTo>
                  <a:lnTo>
                    <a:pt x="264620" y="474979"/>
                  </a:lnTo>
                  <a:lnTo>
                    <a:pt x="249458" y="464819"/>
                  </a:lnTo>
                  <a:lnTo>
                    <a:pt x="245220" y="462279"/>
                  </a:lnTo>
                  <a:close/>
                </a:path>
                <a:path w="652144" h="735330">
                  <a:moveTo>
                    <a:pt x="462293" y="462280"/>
                  </a:moveTo>
                  <a:lnTo>
                    <a:pt x="443353" y="462280"/>
                  </a:lnTo>
                  <a:lnTo>
                    <a:pt x="440880" y="483870"/>
                  </a:lnTo>
                  <a:lnTo>
                    <a:pt x="437789" y="505460"/>
                  </a:lnTo>
                  <a:lnTo>
                    <a:pt x="434084" y="527050"/>
                  </a:lnTo>
                  <a:lnTo>
                    <a:pt x="429768" y="548640"/>
                  </a:lnTo>
                  <a:lnTo>
                    <a:pt x="449066" y="548640"/>
                  </a:lnTo>
                  <a:lnTo>
                    <a:pt x="453263" y="528320"/>
                  </a:lnTo>
                  <a:lnTo>
                    <a:pt x="457617" y="501650"/>
                  </a:lnTo>
                  <a:lnTo>
                    <a:pt x="461075" y="474980"/>
                  </a:lnTo>
                  <a:lnTo>
                    <a:pt x="462293" y="462280"/>
                  </a:lnTo>
                  <a:close/>
                </a:path>
                <a:path w="652144" h="735330">
                  <a:moveTo>
                    <a:pt x="367105" y="229870"/>
                  </a:moveTo>
                  <a:lnTo>
                    <a:pt x="325770" y="229870"/>
                  </a:lnTo>
                  <a:lnTo>
                    <a:pt x="356270" y="245110"/>
                  </a:lnTo>
                  <a:lnTo>
                    <a:pt x="371582" y="254000"/>
                  </a:lnTo>
                  <a:lnTo>
                    <a:pt x="386905" y="261620"/>
                  </a:lnTo>
                  <a:lnTo>
                    <a:pt x="402068" y="270510"/>
                  </a:lnTo>
                  <a:lnTo>
                    <a:pt x="416901" y="280670"/>
                  </a:lnTo>
                  <a:lnTo>
                    <a:pt x="431387" y="289560"/>
                  </a:lnTo>
                  <a:lnTo>
                    <a:pt x="447401" y="332740"/>
                  </a:lnTo>
                  <a:lnTo>
                    <a:pt x="447932" y="381000"/>
                  </a:lnTo>
                  <a:lnTo>
                    <a:pt x="447885" y="386080"/>
                  </a:lnTo>
                  <a:lnTo>
                    <a:pt x="445508" y="438150"/>
                  </a:lnTo>
                  <a:lnTo>
                    <a:pt x="402068" y="464820"/>
                  </a:lnTo>
                  <a:lnTo>
                    <a:pt x="386905" y="474980"/>
                  </a:lnTo>
                  <a:lnTo>
                    <a:pt x="371581" y="482600"/>
                  </a:lnTo>
                  <a:lnTo>
                    <a:pt x="356266" y="491490"/>
                  </a:lnTo>
                  <a:lnTo>
                    <a:pt x="325763" y="506730"/>
                  </a:lnTo>
                  <a:lnTo>
                    <a:pt x="367067" y="506730"/>
                  </a:lnTo>
                  <a:lnTo>
                    <a:pt x="384094" y="497840"/>
                  </a:lnTo>
                  <a:lnTo>
                    <a:pt x="396312" y="490220"/>
                  </a:lnTo>
                  <a:lnTo>
                    <a:pt x="408414" y="483870"/>
                  </a:lnTo>
                  <a:lnTo>
                    <a:pt x="420288" y="476250"/>
                  </a:lnTo>
                  <a:lnTo>
                    <a:pt x="431934" y="468630"/>
                  </a:lnTo>
                  <a:lnTo>
                    <a:pt x="443353" y="462280"/>
                  </a:lnTo>
                  <a:lnTo>
                    <a:pt x="462293" y="462280"/>
                  </a:lnTo>
                  <a:lnTo>
                    <a:pt x="463632" y="448310"/>
                  </a:lnTo>
                  <a:lnTo>
                    <a:pt x="485476" y="431800"/>
                  </a:lnTo>
                  <a:lnTo>
                    <a:pt x="496125" y="424180"/>
                  </a:lnTo>
                  <a:lnTo>
                    <a:pt x="465333" y="424180"/>
                  </a:lnTo>
                  <a:lnTo>
                    <a:pt x="465989" y="410210"/>
                  </a:lnTo>
                  <a:lnTo>
                    <a:pt x="466465" y="396240"/>
                  </a:lnTo>
                  <a:lnTo>
                    <a:pt x="466765" y="381000"/>
                  </a:lnTo>
                  <a:lnTo>
                    <a:pt x="466688" y="350520"/>
                  </a:lnTo>
                  <a:lnTo>
                    <a:pt x="466479" y="340360"/>
                  </a:lnTo>
                  <a:lnTo>
                    <a:pt x="466002" y="326390"/>
                  </a:lnTo>
                  <a:lnTo>
                    <a:pt x="465333" y="312420"/>
                  </a:lnTo>
                  <a:lnTo>
                    <a:pt x="496944" y="312420"/>
                  </a:lnTo>
                  <a:lnTo>
                    <a:pt x="485476" y="303530"/>
                  </a:lnTo>
                  <a:lnTo>
                    <a:pt x="463632" y="288290"/>
                  </a:lnTo>
                  <a:lnTo>
                    <a:pt x="462293" y="274320"/>
                  </a:lnTo>
                  <a:lnTo>
                    <a:pt x="443353" y="274320"/>
                  </a:lnTo>
                  <a:lnTo>
                    <a:pt x="431942" y="267970"/>
                  </a:lnTo>
                  <a:lnTo>
                    <a:pt x="420297" y="260350"/>
                  </a:lnTo>
                  <a:lnTo>
                    <a:pt x="408420" y="252730"/>
                  </a:lnTo>
                  <a:lnTo>
                    <a:pt x="396312" y="245110"/>
                  </a:lnTo>
                  <a:lnTo>
                    <a:pt x="367105" y="229870"/>
                  </a:lnTo>
                  <a:close/>
                </a:path>
                <a:path w="652144" h="735330">
                  <a:moveTo>
                    <a:pt x="205154" y="312419"/>
                  </a:moveTo>
                  <a:lnTo>
                    <a:pt x="184852" y="350519"/>
                  </a:lnTo>
                  <a:lnTo>
                    <a:pt x="184751" y="380999"/>
                  </a:lnTo>
                  <a:lnTo>
                    <a:pt x="185046" y="396239"/>
                  </a:lnTo>
                  <a:lnTo>
                    <a:pt x="185524" y="410209"/>
                  </a:lnTo>
                  <a:lnTo>
                    <a:pt x="186192" y="424179"/>
                  </a:lnTo>
                  <a:lnTo>
                    <a:pt x="205154" y="424179"/>
                  </a:lnTo>
                  <a:lnTo>
                    <a:pt x="204919" y="420369"/>
                  </a:lnTo>
                  <a:lnTo>
                    <a:pt x="204124" y="403859"/>
                  </a:lnTo>
                  <a:lnTo>
                    <a:pt x="203640" y="386079"/>
                  </a:lnTo>
                  <a:lnTo>
                    <a:pt x="203594" y="380999"/>
                  </a:lnTo>
                  <a:lnTo>
                    <a:pt x="203640" y="350519"/>
                  </a:lnTo>
                  <a:lnTo>
                    <a:pt x="204124" y="332739"/>
                  </a:lnTo>
                  <a:lnTo>
                    <a:pt x="204919" y="316229"/>
                  </a:lnTo>
                  <a:lnTo>
                    <a:pt x="205154" y="312419"/>
                  </a:lnTo>
                  <a:close/>
                </a:path>
                <a:path w="652144" h="735330">
                  <a:moveTo>
                    <a:pt x="496944" y="312420"/>
                  </a:moveTo>
                  <a:lnTo>
                    <a:pt x="465333" y="312420"/>
                  </a:lnTo>
                  <a:lnTo>
                    <a:pt x="483020" y="326390"/>
                  </a:lnTo>
                  <a:lnTo>
                    <a:pt x="500329" y="339090"/>
                  </a:lnTo>
                  <a:lnTo>
                    <a:pt x="517251" y="353060"/>
                  </a:lnTo>
                  <a:lnTo>
                    <a:pt x="533774" y="368300"/>
                  </a:lnTo>
                  <a:lnTo>
                    <a:pt x="517251" y="382270"/>
                  </a:lnTo>
                  <a:lnTo>
                    <a:pt x="500329" y="396240"/>
                  </a:lnTo>
                  <a:lnTo>
                    <a:pt x="483020" y="410210"/>
                  </a:lnTo>
                  <a:lnTo>
                    <a:pt x="465333" y="424180"/>
                  </a:lnTo>
                  <a:lnTo>
                    <a:pt x="496125" y="424180"/>
                  </a:lnTo>
                  <a:lnTo>
                    <a:pt x="506774" y="416560"/>
                  </a:lnTo>
                  <a:lnTo>
                    <a:pt x="527509" y="398780"/>
                  </a:lnTo>
                  <a:lnTo>
                    <a:pt x="547664" y="381000"/>
                  </a:lnTo>
                  <a:lnTo>
                    <a:pt x="573323" y="381000"/>
                  </a:lnTo>
                  <a:lnTo>
                    <a:pt x="561523" y="368300"/>
                  </a:lnTo>
                  <a:lnTo>
                    <a:pt x="573323" y="355600"/>
                  </a:lnTo>
                  <a:lnTo>
                    <a:pt x="547664" y="355600"/>
                  </a:lnTo>
                  <a:lnTo>
                    <a:pt x="527509" y="337820"/>
                  </a:lnTo>
                  <a:lnTo>
                    <a:pt x="506774" y="320040"/>
                  </a:lnTo>
                  <a:lnTo>
                    <a:pt x="496944" y="312420"/>
                  </a:lnTo>
                  <a:close/>
                </a:path>
                <a:path w="652144" h="735330">
                  <a:moveTo>
                    <a:pt x="227322" y="165099"/>
                  </a:moveTo>
                  <a:lnTo>
                    <a:pt x="88243" y="165099"/>
                  </a:lnTo>
                  <a:lnTo>
                    <a:pt x="140915" y="167639"/>
                  </a:lnTo>
                  <a:lnTo>
                    <a:pt x="203508" y="181609"/>
                  </a:lnTo>
                  <a:lnTo>
                    <a:pt x="198262" y="208279"/>
                  </a:lnTo>
                  <a:lnTo>
                    <a:pt x="193908" y="234949"/>
                  </a:lnTo>
                  <a:lnTo>
                    <a:pt x="190450" y="261619"/>
                  </a:lnTo>
                  <a:lnTo>
                    <a:pt x="187893" y="288289"/>
                  </a:lnTo>
                  <a:lnTo>
                    <a:pt x="166049" y="303529"/>
                  </a:lnTo>
                  <a:lnTo>
                    <a:pt x="144751" y="320039"/>
                  </a:lnTo>
                  <a:lnTo>
                    <a:pt x="124016" y="337819"/>
                  </a:lnTo>
                  <a:lnTo>
                    <a:pt x="103861" y="355599"/>
                  </a:lnTo>
                  <a:lnTo>
                    <a:pt x="131521" y="355599"/>
                  </a:lnTo>
                  <a:lnTo>
                    <a:pt x="134275" y="353059"/>
                  </a:lnTo>
                  <a:lnTo>
                    <a:pt x="151196" y="339089"/>
                  </a:lnTo>
                  <a:lnTo>
                    <a:pt x="168505" y="326389"/>
                  </a:lnTo>
                  <a:lnTo>
                    <a:pt x="186192" y="312419"/>
                  </a:lnTo>
                  <a:lnTo>
                    <a:pt x="205154" y="312419"/>
                  </a:lnTo>
                  <a:lnTo>
                    <a:pt x="206017" y="298449"/>
                  </a:lnTo>
                  <a:lnTo>
                    <a:pt x="220142" y="289559"/>
                  </a:lnTo>
                  <a:lnTo>
                    <a:pt x="234627" y="280669"/>
                  </a:lnTo>
                  <a:lnTo>
                    <a:pt x="243897" y="274319"/>
                  </a:lnTo>
                  <a:lnTo>
                    <a:pt x="208172" y="274319"/>
                  </a:lnTo>
                  <a:lnTo>
                    <a:pt x="210646" y="252729"/>
                  </a:lnTo>
                  <a:lnTo>
                    <a:pt x="213736" y="231139"/>
                  </a:lnTo>
                  <a:lnTo>
                    <a:pt x="217441" y="209549"/>
                  </a:lnTo>
                  <a:lnTo>
                    <a:pt x="221757" y="187959"/>
                  </a:lnTo>
                  <a:lnTo>
                    <a:pt x="279701" y="187959"/>
                  </a:lnTo>
                  <a:lnTo>
                    <a:pt x="276606" y="186689"/>
                  </a:lnTo>
                  <a:lnTo>
                    <a:pt x="226115" y="168909"/>
                  </a:lnTo>
                  <a:lnTo>
                    <a:pt x="227322" y="165099"/>
                  </a:lnTo>
                  <a:close/>
                </a:path>
                <a:path w="652144" h="735330">
                  <a:moveTo>
                    <a:pt x="624994" y="165100"/>
                  </a:moveTo>
                  <a:lnTo>
                    <a:pt x="552414" y="165100"/>
                  </a:lnTo>
                  <a:lnTo>
                    <a:pt x="578016" y="166370"/>
                  </a:lnTo>
                  <a:lnTo>
                    <a:pt x="599348" y="171450"/>
                  </a:lnTo>
                  <a:lnTo>
                    <a:pt x="615905" y="181610"/>
                  </a:lnTo>
                  <a:lnTo>
                    <a:pt x="627181" y="194310"/>
                  </a:lnTo>
                  <a:lnTo>
                    <a:pt x="632651" y="224790"/>
                  </a:lnTo>
                  <a:lnTo>
                    <a:pt x="619925" y="264160"/>
                  </a:lnTo>
                  <a:lnTo>
                    <a:pt x="590948" y="307340"/>
                  </a:lnTo>
                  <a:lnTo>
                    <a:pt x="547664" y="355600"/>
                  </a:lnTo>
                  <a:lnTo>
                    <a:pt x="573323" y="355600"/>
                  </a:lnTo>
                  <a:lnTo>
                    <a:pt x="600462" y="326390"/>
                  </a:lnTo>
                  <a:lnTo>
                    <a:pt x="629072" y="285750"/>
                  </a:lnTo>
                  <a:lnTo>
                    <a:pt x="646408" y="247650"/>
                  </a:lnTo>
                  <a:lnTo>
                    <a:pt x="651523" y="213360"/>
                  </a:lnTo>
                  <a:lnTo>
                    <a:pt x="643470" y="184150"/>
                  </a:lnTo>
                  <a:lnTo>
                    <a:pt x="624994" y="165100"/>
                  </a:lnTo>
                  <a:close/>
                </a:path>
                <a:path w="652144" h="735330">
                  <a:moveTo>
                    <a:pt x="279701" y="187959"/>
                  </a:moveTo>
                  <a:lnTo>
                    <a:pt x="221757" y="187959"/>
                  </a:lnTo>
                  <a:lnTo>
                    <a:pt x="242592" y="194309"/>
                  </a:lnTo>
                  <a:lnTo>
                    <a:pt x="263218" y="201929"/>
                  </a:lnTo>
                  <a:lnTo>
                    <a:pt x="303790" y="219709"/>
                  </a:lnTo>
                  <a:lnTo>
                    <a:pt x="255213" y="245109"/>
                  </a:lnTo>
                  <a:lnTo>
                    <a:pt x="243111" y="252729"/>
                  </a:lnTo>
                  <a:lnTo>
                    <a:pt x="231237" y="260349"/>
                  </a:lnTo>
                  <a:lnTo>
                    <a:pt x="219591" y="267969"/>
                  </a:lnTo>
                  <a:lnTo>
                    <a:pt x="208172" y="274319"/>
                  </a:lnTo>
                  <a:lnTo>
                    <a:pt x="243897" y="274319"/>
                  </a:lnTo>
                  <a:lnTo>
                    <a:pt x="249459" y="270509"/>
                  </a:lnTo>
                  <a:lnTo>
                    <a:pt x="264620" y="261619"/>
                  </a:lnTo>
                  <a:lnTo>
                    <a:pt x="279945" y="253999"/>
                  </a:lnTo>
                  <a:lnTo>
                    <a:pt x="295263" y="245109"/>
                  </a:lnTo>
                  <a:lnTo>
                    <a:pt x="325770" y="229870"/>
                  </a:lnTo>
                  <a:lnTo>
                    <a:pt x="367105" y="229870"/>
                  </a:lnTo>
                  <a:lnTo>
                    <a:pt x="347727" y="219710"/>
                  </a:lnTo>
                  <a:lnTo>
                    <a:pt x="373732" y="208280"/>
                  </a:lnTo>
                  <a:lnTo>
                    <a:pt x="325763" y="208280"/>
                  </a:lnTo>
                  <a:lnTo>
                    <a:pt x="301362" y="196849"/>
                  </a:lnTo>
                  <a:lnTo>
                    <a:pt x="279701" y="187959"/>
                  </a:lnTo>
                  <a:close/>
                </a:path>
                <a:path w="652144" h="735330">
                  <a:moveTo>
                    <a:pt x="449273" y="187960"/>
                  </a:moveTo>
                  <a:lnTo>
                    <a:pt x="429784" y="187960"/>
                  </a:lnTo>
                  <a:lnTo>
                    <a:pt x="434094" y="209550"/>
                  </a:lnTo>
                  <a:lnTo>
                    <a:pt x="437794" y="231140"/>
                  </a:lnTo>
                  <a:lnTo>
                    <a:pt x="440881" y="252730"/>
                  </a:lnTo>
                  <a:lnTo>
                    <a:pt x="443353" y="274320"/>
                  </a:lnTo>
                  <a:lnTo>
                    <a:pt x="462293" y="274320"/>
                  </a:lnTo>
                  <a:lnTo>
                    <a:pt x="461076" y="261620"/>
                  </a:lnTo>
                  <a:lnTo>
                    <a:pt x="457621" y="234950"/>
                  </a:lnTo>
                  <a:lnTo>
                    <a:pt x="453270" y="208280"/>
                  </a:lnTo>
                  <a:lnTo>
                    <a:pt x="449273" y="187960"/>
                  </a:lnTo>
                  <a:close/>
                </a:path>
                <a:path w="652144" h="735330">
                  <a:moveTo>
                    <a:pt x="368954" y="19050"/>
                  </a:moveTo>
                  <a:lnTo>
                    <a:pt x="325763" y="19050"/>
                  </a:lnTo>
                  <a:lnTo>
                    <a:pt x="355301" y="30480"/>
                  </a:lnTo>
                  <a:lnTo>
                    <a:pt x="382406" y="60960"/>
                  </a:lnTo>
                  <a:lnTo>
                    <a:pt x="406101" y="107950"/>
                  </a:lnTo>
                  <a:lnTo>
                    <a:pt x="425410" y="168910"/>
                  </a:lnTo>
                  <a:lnTo>
                    <a:pt x="374919" y="186690"/>
                  </a:lnTo>
                  <a:lnTo>
                    <a:pt x="350163" y="196850"/>
                  </a:lnTo>
                  <a:lnTo>
                    <a:pt x="325763" y="208280"/>
                  </a:lnTo>
                  <a:lnTo>
                    <a:pt x="373732" y="208280"/>
                  </a:lnTo>
                  <a:lnTo>
                    <a:pt x="388309" y="201930"/>
                  </a:lnTo>
                  <a:lnTo>
                    <a:pt x="408940" y="194310"/>
                  </a:lnTo>
                  <a:lnTo>
                    <a:pt x="429784" y="187960"/>
                  </a:lnTo>
                  <a:lnTo>
                    <a:pt x="449273" y="187960"/>
                  </a:lnTo>
                  <a:lnTo>
                    <a:pt x="448025" y="181610"/>
                  </a:lnTo>
                  <a:lnTo>
                    <a:pt x="473641" y="175260"/>
                  </a:lnTo>
                  <a:lnTo>
                    <a:pt x="499637" y="170180"/>
                  </a:lnTo>
                  <a:lnTo>
                    <a:pt x="525924" y="166370"/>
                  </a:lnTo>
                  <a:lnTo>
                    <a:pt x="552414" y="165100"/>
                  </a:lnTo>
                  <a:lnTo>
                    <a:pt x="624994" y="165100"/>
                  </a:lnTo>
                  <a:lnTo>
                    <a:pt x="623762" y="163830"/>
                  </a:lnTo>
                  <a:lnTo>
                    <a:pt x="443643" y="163830"/>
                  </a:lnTo>
                  <a:lnTo>
                    <a:pt x="426556" y="109220"/>
                  </a:lnTo>
                  <a:lnTo>
                    <a:pt x="405688" y="63500"/>
                  </a:lnTo>
                  <a:lnTo>
                    <a:pt x="381575" y="29210"/>
                  </a:lnTo>
                  <a:lnTo>
                    <a:pt x="368954" y="19050"/>
                  </a:lnTo>
                  <a:close/>
                </a:path>
                <a:path w="652144" h="735330">
                  <a:moveTo>
                    <a:pt x="325763" y="0"/>
                  </a:moveTo>
                  <a:lnTo>
                    <a:pt x="269950" y="29209"/>
                  </a:lnTo>
                  <a:lnTo>
                    <a:pt x="245837" y="63499"/>
                  </a:lnTo>
                  <a:lnTo>
                    <a:pt x="224969" y="109219"/>
                  </a:lnTo>
                  <a:lnTo>
                    <a:pt x="207882" y="163829"/>
                  </a:lnTo>
                  <a:lnTo>
                    <a:pt x="227725" y="163829"/>
                  </a:lnTo>
                  <a:lnTo>
                    <a:pt x="245424" y="107949"/>
                  </a:lnTo>
                  <a:lnTo>
                    <a:pt x="269119" y="60959"/>
                  </a:lnTo>
                  <a:lnTo>
                    <a:pt x="296224" y="30479"/>
                  </a:lnTo>
                  <a:lnTo>
                    <a:pt x="325763" y="19050"/>
                  </a:lnTo>
                  <a:lnTo>
                    <a:pt x="368954" y="19050"/>
                  </a:lnTo>
                  <a:lnTo>
                    <a:pt x="354755" y="7620"/>
                  </a:lnTo>
                  <a:lnTo>
                    <a:pt x="325763" y="0"/>
                  </a:lnTo>
                  <a:close/>
                </a:path>
                <a:path w="652144" h="735330">
                  <a:moveTo>
                    <a:pt x="549147" y="146050"/>
                  </a:moveTo>
                  <a:lnTo>
                    <a:pt x="499669" y="151130"/>
                  </a:lnTo>
                  <a:lnTo>
                    <a:pt x="443643" y="163830"/>
                  </a:lnTo>
                  <a:lnTo>
                    <a:pt x="623762" y="163830"/>
                  </a:lnTo>
                  <a:lnTo>
                    <a:pt x="622531" y="162560"/>
                  </a:lnTo>
                  <a:lnTo>
                    <a:pt x="590595" y="149860"/>
                  </a:lnTo>
                  <a:lnTo>
                    <a:pt x="549147" y="14605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623" y="2479931"/>
              <a:ext cx="112879" cy="11315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25" y="3771524"/>
              <a:ext cx="861406" cy="7637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8633" y="5760087"/>
              <a:ext cx="192929" cy="27447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9545" y="5609179"/>
              <a:ext cx="84463" cy="8471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084" y="5684653"/>
              <a:ext cx="192921" cy="274478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028327" y="5570284"/>
              <a:ext cx="753110" cy="727710"/>
            </a:xfrm>
            <a:custGeom>
              <a:avLst/>
              <a:gdLst/>
              <a:ahLst/>
              <a:cxnLst/>
              <a:rect l="l" t="t" r="r" b="b"/>
              <a:pathLst>
                <a:path w="753110" h="727710">
                  <a:moveTo>
                    <a:pt x="181100" y="274675"/>
                  </a:moveTo>
                  <a:lnTo>
                    <a:pt x="170705" y="274675"/>
                  </a:lnTo>
                  <a:lnTo>
                    <a:pt x="166496" y="278894"/>
                  </a:lnTo>
                  <a:lnTo>
                    <a:pt x="166496" y="538844"/>
                  </a:lnTo>
                  <a:lnTo>
                    <a:pt x="0" y="538844"/>
                  </a:lnTo>
                  <a:lnTo>
                    <a:pt x="0" y="727485"/>
                  </a:lnTo>
                  <a:lnTo>
                    <a:pt x="752518" y="727485"/>
                  </a:lnTo>
                  <a:lnTo>
                    <a:pt x="752518" y="708627"/>
                  </a:lnTo>
                  <a:lnTo>
                    <a:pt x="18813" y="708627"/>
                  </a:lnTo>
                  <a:lnTo>
                    <a:pt x="18813" y="557703"/>
                  </a:lnTo>
                  <a:lnTo>
                    <a:pt x="263384" y="557703"/>
                  </a:lnTo>
                  <a:lnTo>
                    <a:pt x="263384" y="538829"/>
                  </a:lnTo>
                  <a:lnTo>
                    <a:pt x="185309" y="538829"/>
                  </a:lnTo>
                  <a:lnTo>
                    <a:pt x="185309" y="278894"/>
                  </a:lnTo>
                  <a:lnTo>
                    <a:pt x="181100" y="274675"/>
                  </a:lnTo>
                  <a:close/>
                </a:path>
                <a:path w="753110" h="727710">
                  <a:moveTo>
                    <a:pt x="507955" y="482269"/>
                  </a:moveTo>
                  <a:lnTo>
                    <a:pt x="489142" y="482269"/>
                  </a:lnTo>
                  <a:lnTo>
                    <a:pt x="489142" y="633192"/>
                  </a:lnTo>
                  <a:lnTo>
                    <a:pt x="733705" y="633192"/>
                  </a:lnTo>
                  <a:lnTo>
                    <a:pt x="733705" y="708627"/>
                  </a:lnTo>
                  <a:lnTo>
                    <a:pt x="752518" y="708627"/>
                  </a:lnTo>
                  <a:lnTo>
                    <a:pt x="752518" y="614334"/>
                  </a:lnTo>
                  <a:lnTo>
                    <a:pt x="507955" y="614334"/>
                  </a:lnTo>
                  <a:lnTo>
                    <a:pt x="507955" y="482269"/>
                  </a:lnTo>
                  <a:close/>
                </a:path>
                <a:path w="753110" h="727710">
                  <a:moveTo>
                    <a:pt x="604396" y="350109"/>
                  </a:moveTo>
                  <a:lnTo>
                    <a:pt x="594002" y="350109"/>
                  </a:lnTo>
                  <a:lnTo>
                    <a:pt x="589792" y="354329"/>
                  </a:lnTo>
                  <a:lnTo>
                    <a:pt x="589792" y="614334"/>
                  </a:lnTo>
                  <a:lnTo>
                    <a:pt x="608606" y="614334"/>
                  </a:lnTo>
                  <a:lnTo>
                    <a:pt x="608606" y="354329"/>
                  </a:lnTo>
                  <a:lnTo>
                    <a:pt x="604396" y="350109"/>
                  </a:lnTo>
                  <a:close/>
                </a:path>
                <a:path w="753110" h="727710">
                  <a:moveTo>
                    <a:pt x="646232" y="454036"/>
                  </a:moveTo>
                  <a:lnTo>
                    <a:pt x="627419" y="454036"/>
                  </a:lnTo>
                  <a:lnTo>
                    <a:pt x="627419" y="614334"/>
                  </a:lnTo>
                  <a:lnTo>
                    <a:pt x="646232" y="614334"/>
                  </a:lnTo>
                  <a:lnTo>
                    <a:pt x="646232" y="454036"/>
                  </a:lnTo>
                  <a:close/>
                </a:path>
                <a:path w="753110" h="727710">
                  <a:moveTo>
                    <a:pt x="679649" y="350109"/>
                  </a:moveTo>
                  <a:lnTo>
                    <a:pt x="669254" y="350109"/>
                  </a:lnTo>
                  <a:lnTo>
                    <a:pt x="665045" y="354329"/>
                  </a:lnTo>
                  <a:lnTo>
                    <a:pt x="665045" y="614334"/>
                  </a:lnTo>
                  <a:lnTo>
                    <a:pt x="683858" y="614334"/>
                  </a:lnTo>
                  <a:lnTo>
                    <a:pt x="683858" y="354329"/>
                  </a:lnTo>
                  <a:lnTo>
                    <a:pt x="679649" y="350109"/>
                  </a:lnTo>
                  <a:close/>
                </a:path>
                <a:path w="753110" h="727710">
                  <a:moveTo>
                    <a:pt x="105847" y="274675"/>
                  </a:moveTo>
                  <a:lnTo>
                    <a:pt x="95453" y="274675"/>
                  </a:lnTo>
                  <a:lnTo>
                    <a:pt x="91243" y="278894"/>
                  </a:lnTo>
                  <a:lnTo>
                    <a:pt x="91243" y="538844"/>
                  </a:lnTo>
                  <a:lnTo>
                    <a:pt x="110057" y="538844"/>
                  </a:lnTo>
                  <a:lnTo>
                    <a:pt x="110057" y="278894"/>
                  </a:lnTo>
                  <a:lnTo>
                    <a:pt x="105847" y="274675"/>
                  </a:lnTo>
                  <a:close/>
                </a:path>
                <a:path w="753110" h="727710">
                  <a:moveTo>
                    <a:pt x="147683" y="378601"/>
                  </a:moveTo>
                  <a:lnTo>
                    <a:pt x="128870" y="378601"/>
                  </a:lnTo>
                  <a:lnTo>
                    <a:pt x="128870" y="538844"/>
                  </a:lnTo>
                  <a:lnTo>
                    <a:pt x="147683" y="538844"/>
                  </a:lnTo>
                  <a:lnTo>
                    <a:pt x="147683" y="378601"/>
                  </a:lnTo>
                  <a:close/>
                </a:path>
                <a:path w="753110" h="727710">
                  <a:moveTo>
                    <a:pt x="507955" y="463394"/>
                  </a:moveTo>
                  <a:lnTo>
                    <a:pt x="244571" y="463394"/>
                  </a:lnTo>
                  <a:lnTo>
                    <a:pt x="244571" y="538829"/>
                  </a:lnTo>
                  <a:lnTo>
                    <a:pt x="263384" y="538829"/>
                  </a:lnTo>
                  <a:lnTo>
                    <a:pt x="263384" y="482269"/>
                  </a:lnTo>
                  <a:lnTo>
                    <a:pt x="507955" y="482269"/>
                  </a:lnTo>
                  <a:lnTo>
                    <a:pt x="507955" y="463394"/>
                  </a:lnTo>
                  <a:close/>
                </a:path>
                <a:path w="753110" h="727710">
                  <a:moveTo>
                    <a:pt x="345252" y="171008"/>
                  </a:moveTo>
                  <a:lnTo>
                    <a:pt x="326408" y="171008"/>
                  </a:lnTo>
                  <a:lnTo>
                    <a:pt x="326408" y="463394"/>
                  </a:lnTo>
                  <a:lnTo>
                    <a:pt x="345253" y="463394"/>
                  </a:lnTo>
                  <a:lnTo>
                    <a:pt x="345252" y="171008"/>
                  </a:lnTo>
                  <a:close/>
                </a:path>
                <a:path w="753110" h="727710">
                  <a:moveTo>
                    <a:pt x="382879" y="303167"/>
                  </a:moveTo>
                  <a:lnTo>
                    <a:pt x="364066" y="303167"/>
                  </a:lnTo>
                  <a:lnTo>
                    <a:pt x="364066" y="463394"/>
                  </a:lnTo>
                  <a:lnTo>
                    <a:pt x="382879" y="463394"/>
                  </a:lnTo>
                  <a:lnTo>
                    <a:pt x="382879" y="303167"/>
                  </a:lnTo>
                  <a:close/>
                </a:path>
                <a:path w="753110" h="727710">
                  <a:moveTo>
                    <a:pt x="436100" y="150907"/>
                  </a:moveTo>
                  <a:lnTo>
                    <a:pt x="373261" y="150907"/>
                  </a:lnTo>
                  <a:lnTo>
                    <a:pt x="379627" y="151010"/>
                  </a:lnTo>
                  <a:lnTo>
                    <a:pt x="385624" y="151858"/>
                  </a:lnTo>
                  <a:lnTo>
                    <a:pt x="394988" y="154381"/>
                  </a:lnTo>
                  <a:lnTo>
                    <a:pt x="398400" y="155661"/>
                  </a:lnTo>
                  <a:lnTo>
                    <a:pt x="401644" y="157249"/>
                  </a:lnTo>
                  <a:lnTo>
                    <a:pt x="401692" y="463394"/>
                  </a:lnTo>
                  <a:lnTo>
                    <a:pt x="420474" y="463394"/>
                  </a:lnTo>
                  <a:lnTo>
                    <a:pt x="420474" y="171157"/>
                  </a:lnTo>
                  <a:lnTo>
                    <a:pt x="424378" y="171157"/>
                  </a:lnTo>
                  <a:lnTo>
                    <a:pt x="427701" y="169027"/>
                  </a:lnTo>
                  <a:lnTo>
                    <a:pt x="436100" y="150907"/>
                  </a:lnTo>
                  <a:close/>
                </a:path>
                <a:path w="753110" h="727710">
                  <a:moveTo>
                    <a:pt x="256940" y="157"/>
                  </a:moveTo>
                  <a:lnTo>
                    <a:pt x="247518" y="4557"/>
                  </a:lnTo>
                  <a:lnTo>
                    <a:pt x="245472" y="10215"/>
                  </a:lnTo>
                  <a:lnTo>
                    <a:pt x="317566" y="165704"/>
                  </a:lnTo>
                  <a:lnTo>
                    <a:pt x="319126" y="168988"/>
                  </a:lnTo>
                  <a:lnTo>
                    <a:pt x="322449" y="171063"/>
                  </a:lnTo>
                  <a:lnTo>
                    <a:pt x="326079" y="171008"/>
                  </a:lnTo>
                  <a:lnTo>
                    <a:pt x="345252" y="171008"/>
                  </a:lnTo>
                  <a:lnTo>
                    <a:pt x="373261" y="150907"/>
                  </a:lnTo>
                  <a:lnTo>
                    <a:pt x="436100" y="150907"/>
                  </a:lnTo>
                  <a:lnTo>
                    <a:pt x="438850" y="144975"/>
                  </a:lnTo>
                  <a:lnTo>
                    <a:pt x="418102" y="144967"/>
                  </a:lnTo>
                  <a:lnTo>
                    <a:pt x="328697" y="144967"/>
                  </a:lnTo>
                  <a:lnTo>
                    <a:pt x="264732" y="6993"/>
                  </a:lnTo>
                  <a:lnTo>
                    <a:pt x="262537" y="2200"/>
                  </a:lnTo>
                  <a:lnTo>
                    <a:pt x="256940" y="157"/>
                  </a:lnTo>
                  <a:close/>
                </a:path>
                <a:path w="753110" h="727710">
                  <a:moveTo>
                    <a:pt x="490216" y="0"/>
                  </a:moveTo>
                  <a:lnTo>
                    <a:pt x="484580" y="1885"/>
                  </a:lnTo>
                  <a:lnTo>
                    <a:pt x="482204" y="6679"/>
                  </a:lnTo>
                  <a:lnTo>
                    <a:pt x="482079" y="6993"/>
                  </a:lnTo>
                  <a:lnTo>
                    <a:pt x="418114" y="144975"/>
                  </a:lnTo>
                  <a:lnTo>
                    <a:pt x="438854" y="144967"/>
                  </a:lnTo>
                  <a:lnTo>
                    <a:pt x="499129" y="14929"/>
                  </a:lnTo>
                  <a:lnTo>
                    <a:pt x="501433" y="10215"/>
                  </a:lnTo>
                  <a:lnTo>
                    <a:pt x="499528" y="4557"/>
                  </a:lnTo>
                  <a:lnTo>
                    <a:pt x="490216" y="0"/>
                  </a:lnTo>
                  <a:close/>
                </a:path>
                <a:path w="753110" h="727710">
                  <a:moveTo>
                    <a:pt x="373535" y="132049"/>
                  </a:moveTo>
                  <a:lnTo>
                    <a:pt x="335438" y="140575"/>
                  </a:lnTo>
                  <a:lnTo>
                    <a:pt x="328697" y="144967"/>
                  </a:lnTo>
                  <a:lnTo>
                    <a:pt x="418102" y="144967"/>
                  </a:lnTo>
                  <a:lnTo>
                    <a:pt x="381131" y="132151"/>
                  </a:lnTo>
                  <a:lnTo>
                    <a:pt x="373535" y="13204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2519" y="97535"/>
              <a:ext cx="1025651" cy="15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08647" y="1179575"/>
            <a:ext cx="5003800" cy="2443480"/>
          </a:xfrm>
          <a:custGeom>
            <a:avLst/>
            <a:gdLst/>
            <a:ahLst/>
            <a:cxnLst/>
            <a:rect l="l" t="t" r="r" b="b"/>
            <a:pathLst>
              <a:path w="5003800" h="2443479">
                <a:moveTo>
                  <a:pt x="0" y="2442972"/>
                </a:moveTo>
                <a:lnTo>
                  <a:pt x="5003292" y="2442972"/>
                </a:lnTo>
                <a:lnTo>
                  <a:pt x="5003292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708647" y="3832859"/>
            <a:ext cx="5003800" cy="2443480"/>
          </a:xfrm>
          <a:custGeom>
            <a:avLst/>
            <a:gdLst/>
            <a:ahLst/>
            <a:cxnLst/>
            <a:rect l="l" t="t" r="r" b="b"/>
            <a:pathLst>
              <a:path w="5003800" h="2443479">
                <a:moveTo>
                  <a:pt x="0" y="2442972"/>
                </a:moveTo>
                <a:lnTo>
                  <a:pt x="5003292" y="2442972"/>
                </a:lnTo>
                <a:lnTo>
                  <a:pt x="5003292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80059" y="1179575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52118" y="384810"/>
            <a:ext cx="25965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Transformacja</a:t>
            </a:r>
            <a:r>
              <a:rPr dirty="0" sz="1600" spc="-25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energetyczna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2118" y="628650"/>
            <a:ext cx="58115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latin typeface="Tahoma"/>
                <a:cs typeface="Tahoma"/>
              </a:rPr>
              <a:t>Rozszerzanie</a:t>
            </a:r>
            <a:r>
              <a:rPr dirty="0" sz="1400" spc="-5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celów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zeroemisyjności</a:t>
            </a:r>
            <a:r>
              <a:rPr dirty="0" sz="1400" spc="-5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na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inne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państwa</a:t>
            </a:r>
            <a:r>
              <a:rPr dirty="0" sz="140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i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wyzwania </a:t>
            </a:r>
            <a:r>
              <a:rPr dirty="0" sz="1400" spc="-10">
                <a:latin typeface="Tahoma"/>
                <a:cs typeface="Tahoma"/>
              </a:rPr>
              <a:t>liderów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3795" y="1257427"/>
            <a:ext cx="533527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175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Do</a:t>
            </a:r>
            <a:r>
              <a:rPr dirty="0" sz="1000" spc="3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liderów</a:t>
            </a:r>
            <a:r>
              <a:rPr dirty="0" sz="1000" spc="3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transformacji</a:t>
            </a:r>
            <a:r>
              <a:rPr dirty="0" sz="1000" spc="30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energetycznej</a:t>
            </a:r>
            <a:r>
              <a:rPr dirty="0" sz="1000" spc="29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dołączają</a:t>
            </a:r>
            <a:r>
              <a:rPr dirty="0" sz="1000" spc="29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nowe</a:t>
            </a:r>
            <a:r>
              <a:rPr dirty="0" sz="1000" spc="3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państwa.</a:t>
            </a:r>
            <a:r>
              <a:rPr dirty="0" sz="1000" spc="30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Jednak</a:t>
            </a:r>
            <a:r>
              <a:rPr dirty="0" sz="1000" spc="30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głównym</a:t>
            </a:r>
            <a:r>
              <a:rPr dirty="0" sz="1000" spc="3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motorem transformacji</a:t>
            </a:r>
            <a:r>
              <a:rPr dirty="0" sz="10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nadal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pozostanie Europa,</a:t>
            </a:r>
            <a:r>
              <a:rPr dirty="0" sz="10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USA</a:t>
            </a:r>
            <a:r>
              <a:rPr dirty="0" sz="10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i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Chiny.</a:t>
            </a:r>
            <a:endParaRPr sz="1000">
              <a:latin typeface="Calibri"/>
              <a:cs typeface="Calibri"/>
            </a:endParaRPr>
          </a:p>
          <a:p>
            <a:pPr algn="just" marL="38100" marR="31115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Polityki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„Fit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55”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„Repower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EU”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UE,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„Inflation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Reduction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Act”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USA,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deklaracja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o</a:t>
            </a:r>
            <a:r>
              <a:rPr dirty="0" sz="1000">
                <a:latin typeface="Calibri"/>
                <a:cs typeface="Calibri"/>
              </a:rPr>
              <a:t> zeroemisyjności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2060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Japonii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2050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deklaracja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Indii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ograniczeniu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intensywności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emisji,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głównymi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długookresowymi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motorami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kierunku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gospodarek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zeroemisyjnych.</a:t>
            </a:r>
            <a:endParaRPr sz="1000">
              <a:latin typeface="Calibri"/>
              <a:cs typeface="Calibri"/>
            </a:endParaRPr>
          </a:p>
          <a:p>
            <a:pPr algn="just" marL="38100" marR="3048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Kluczową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rolę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procesach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odgrywają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Chiny.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Środka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odpowiadało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50%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globalnego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zapotrzebowania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energię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jednocześnie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85%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emisji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baseline="-21367" sz="975">
                <a:latin typeface="Calibri"/>
                <a:cs typeface="Calibri"/>
              </a:rPr>
              <a:t>2</a:t>
            </a:r>
            <a:r>
              <a:rPr dirty="0" baseline="-21367" sz="975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sektorze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energetycznym.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najbliższych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nadal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dość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intensywnie </a:t>
            </a:r>
            <a:r>
              <a:rPr dirty="0" sz="1000">
                <a:latin typeface="Calibri"/>
                <a:cs typeface="Calibri"/>
              </a:rPr>
              <a:t>rozwijać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źródła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wytwórcze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oparte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paliwa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kopalne.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dynamika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dużo </a:t>
            </a:r>
            <a:r>
              <a:rPr dirty="0" sz="1000">
                <a:latin typeface="Calibri"/>
                <a:cs typeface="Calibri"/>
              </a:rPr>
              <a:t>wyższa,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odpowiadały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połowę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zainstalowanych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nowych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„zielonych”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(razem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Indiami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2/3).</a:t>
            </a:r>
            <a:endParaRPr sz="10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60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Zmieniająca</a:t>
            </a:r>
            <a:r>
              <a:rPr dirty="0" sz="1000" spc="2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się</a:t>
            </a:r>
            <a:r>
              <a:rPr dirty="0" sz="1000" spc="2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sytuacja</a:t>
            </a:r>
            <a:r>
              <a:rPr dirty="0" sz="1000" spc="2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geopolityczna</a:t>
            </a:r>
            <a:r>
              <a:rPr dirty="0" sz="1000" spc="2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spowodowała</a:t>
            </a:r>
            <a:r>
              <a:rPr dirty="0" sz="1000" spc="229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większą</a:t>
            </a:r>
            <a:r>
              <a:rPr dirty="0" sz="1000" spc="2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koncentrację</a:t>
            </a:r>
            <a:r>
              <a:rPr dirty="0" sz="1000" spc="229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000" spc="2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bezpieczeństwie</a:t>
            </a:r>
            <a:endParaRPr sz="10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energetycznym,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co</a:t>
            </a:r>
            <a:r>
              <a:rPr dirty="0" sz="10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wspiera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szybszy</a:t>
            </a:r>
            <a:r>
              <a:rPr dirty="0" sz="10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rozwój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OZE.</a:t>
            </a:r>
            <a:endParaRPr sz="1000">
              <a:latin typeface="Calibri"/>
              <a:cs typeface="Calibri"/>
            </a:endParaRPr>
          </a:p>
          <a:p>
            <a:pPr algn="just" marL="38100" marR="3048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Bezpieczeństwo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realizowane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poprzez: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krajowej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produkcji, modyfikację</a:t>
            </a:r>
            <a:r>
              <a:rPr dirty="0" sz="1000">
                <a:latin typeface="Calibri"/>
                <a:cs typeface="Calibri"/>
              </a:rPr>
              <a:t> miksu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energetycznego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dywersyfikację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geograficzną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dostawców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szlaków </a:t>
            </a:r>
            <a:r>
              <a:rPr dirty="0" sz="1000" spc="-10">
                <a:latin typeface="Calibri"/>
                <a:cs typeface="Calibri"/>
              </a:rPr>
              <a:t>transporto- </a:t>
            </a:r>
            <a:r>
              <a:rPr dirty="0" sz="1000">
                <a:latin typeface="Calibri"/>
                <a:cs typeface="Calibri"/>
              </a:rPr>
              <a:t>wych.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względu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Europejskiej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kluczowe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znaczenie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zwiększanie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intensywności </a:t>
            </a:r>
            <a:r>
              <a:rPr dirty="0" sz="1000">
                <a:latin typeface="Calibri"/>
                <a:cs typeface="Calibri"/>
              </a:rPr>
              <a:t>rozwoju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odnawialnych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energii,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Międzynarodowa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Agencja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(IEA)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zrewidowała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40%</a:t>
            </a:r>
            <a:r>
              <a:rPr dirty="0" sz="1000">
                <a:latin typeface="Calibri"/>
                <a:cs typeface="Calibri"/>
              </a:rPr>
              <a:t> w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górę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stosunku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sprzed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agrsji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Rosji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Ukrainę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prognozy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dotyczące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łącznego </a:t>
            </a:r>
            <a:r>
              <a:rPr dirty="0" sz="1000">
                <a:latin typeface="Calibri"/>
                <a:cs typeface="Calibri"/>
              </a:rPr>
              <a:t>przyrostu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ubiegłym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bieżącym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roku.</a:t>
            </a:r>
            <a:endParaRPr sz="10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600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Rok</a:t>
            </a:r>
            <a:r>
              <a:rPr dirty="0" sz="10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2023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pokazał,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że</a:t>
            </a:r>
            <a:r>
              <a:rPr dirty="0" sz="1000" spc="17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rozwój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OZE,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szczególności</a:t>
            </a:r>
            <a:r>
              <a:rPr dirty="0" sz="1000" spc="19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offshore</a:t>
            </a:r>
            <a:r>
              <a:rPr dirty="0" sz="10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i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magazynów</a:t>
            </a:r>
            <a:r>
              <a:rPr dirty="0" sz="10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energii,</a:t>
            </a:r>
            <a:r>
              <a:rPr dirty="0" sz="10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będzie</a:t>
            </a:r>
            <a:r>
              <a:rPr dirty="0" sz="10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silnie</a:t>
            </a:r>
            <a:endParaRPr sz="10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uzależniony</a:t>
            </a:r>
            <a:r>
              <a:rPr dirty="0" sz="10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od</a:t>
            </a:r>
            <a:r>
              <a:rPr dirty="0" sz="10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skali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wsparcia</a:t>
            </a:r>
            <a:r>
              <a:rPr dirty="0" sz="10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oraz</a:t>
            </a:r>
            <a:r>
              <a:rPr dirty="0" sz="10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naprawy,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zaburzonych</a:t>
            </a:r>
            <a:r>
              <a:rPr dirty="0" sz="10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ostatnich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latach,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łańcuchów</a:t>
            </a:r>
            <a:r>
              <a:rPr dirty="0" sz="10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dostaw.</a:t>
            </a:r>
            <a:endParaRPr sz="1000">
              <a:latin typeface="Calibri"/>
              <a:cs typeface="Calibri"/>
            </a:endParaRPr>
          </a:p>
          <a:p>
            <a:pPr algn="just" marL="38100" marR="3048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cechują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niższe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marże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projektów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naftowych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gazowych,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większości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ekonomika </a:t>
            </a:r>
            <a:r>
              <a:rPr dirty="0" sz="1000">
                <a:latin typeface="Calibri"/>
                <a:cs typeface="Calibri"/>
              </a:rPr>
              <a:t>oparta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systemach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wsparcia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(aukcje,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kontrakty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różnicowe).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Dodatkowo,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zakłócenia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łańcuchów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kosztu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kapitału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zwiększyły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ponoszone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nakłady,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szczególności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obszarze </a:t>
            </a:r>
            <a:r>
              <a:rPr dirty="0" sz="1000" i="1">
                <a:latin typeface="Calibri"/>
                <a:cs typeface="Calibri"/>
              </a:rPr>
              <a:t>offshore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kolei,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ograniczonej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skłonności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rządów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korekt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wsparcia,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przyczyniło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do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opóźnień,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wycofania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realizacji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projektów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braku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uczestników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dedykowanych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aukcjach.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skali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świata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aukcje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objęły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120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zainstalowanej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czego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100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zostało </a:t>
            </a:r>
            <a:r>
              <a:rPr dirty="0" sz="1000">
                <a:latin typeface="Calibri"/>
                <a:cs typeface="Calibri"/>
              </a:rPr>
              <a:t>rozstrzygniętych.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nieprzydzielonych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2/3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dotyczyło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właśnie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Europy.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Najbardziej </a:t>
            </a:r>
            <a:r>
              <a:rPr dirty="0" sz="1000">
                <a:latin typeface="Calibri"/>
                <a:cs typeface="Calibri"/>
              </a:rPr>
              <a:t>zauważalnymi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przykładami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były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Vattenfall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Orsted 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USA.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99973" y="6480149"/>
            <a:ext cx="5713730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Nowe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moce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pomniejszone o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wyłączenia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starych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instalacji</a:t>
            </a:r>
            <a:r>
              <a:rPr dirty="0" sz="750" spc="235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Dla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energetyki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wiatrowej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cała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Europa,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dla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fotowoltaiki wyłącznie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Unia</a:t>
            </a:r>
            <a:r>
              <a:rPr dirty="0" sz="750" spc="-10">
                <a:latin typeface="Calibri"/>
                <a:cs typeface="Calibri"/>
              </a:rPr>
              <a:t> Europejska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www.dnv.com</a:t>
            </a:r>
            <a:r>
              <a:rPr dirty="0" sz="750">
                <a:latin typeface="Calibri"/>
                <a:cs typeface="Calibri"/>
              </a:rPr>
              <a:t>: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„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Energy</a:t>
            </a:r>
            <a:r>
              <a:rPr dirty="0" sz="750" spc="-10">
                <a:solidFill>
                  <a:srgbClr val="0E1F4A"/>
                </a:solidFill>
                <a:latin typeface="Calibri"/>
                <a:cs typeface="Calibri"/>
              </a:rPr>
              <a:t> Transition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Outlook 2023”;</a:t>
            </a:r>
            <a:r>
              <a:rPr dirty="0" sz="750" spc="-4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IEA,</a:t>
            </a:r>
            <a:r>
              <a:rPr dirty="0" sz="750" spc="-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„Renewable</a:t>
            </a:r>
            <a:r>
              <a:rPr dirty="0" sz="750" spc="1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Energy</a:t>
            </a:r>
            <a:r>
              <a:rPr dirty="0" sz="750" spc="-1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Market</a:t>
            </a:r>
            <a:r>
              <a:rPr dirty="0" sz="750" spc="-20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Update</a:t>
            </a:r>
            <a:r>
              <a:rPr dirty="0" sz="750" spc="-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Outlook</a:t>
            </a:r>
            <a:r>
              <a:rPr dirty="0" sz="750" spc="-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for</a:t>
            </a:r>
            <a:r>
              <a:rPr dirty="0" sz="750" spc="-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2023</a:t>
            </a:r>
            <a:r>
              <a:rPr dirty="0" sz="750" spc="-30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and </a:t>
            </a:r>
            <a:r>
              <a:rPr dirty="0" sz="750" spc="-10">
                <a:solidFill>
                  <a:srgbClr val="0E1F4A"/>
                </a:solidFill>
                <a:latin typeface="Calibri"/>
                <a:cs typeface="Calibri"/>
              </a:rPr>
              <a:t>2024”,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7246429" y="2395537"/>
            <a:ext cx="773430" cy="968375"/>
            <a:chOff x="7246429" y="2395537"/>
            <a:chExt cx="773430" cy="968375"/>
          </a:xfrm>
        </p:grpSpPr>
        <p:sp>
          <p:nvSpPr>
            <p:cNvPr id="16" name="object 16" descr=""/>
            <p:cNvSpPr/>
            <p:nvPr/>
          </p:nvSpPr>
          <p:spPr>
            <a:xfrm>
              <a:off x="7251192" y="2465831"/>
              <a:ext cx="490855" cy="826135"/>
            </a:xfrm>
            <a:custGeom>
              <a:avLst/>
              <a:gdLst/>
              <a:ahLst/>
              <a:cxnLst/>
              <a:rect l="l" t="t" r="r" b="b"/>
              <a:pathLst>
                <a:path w="490854" h="826135">
                  <a:moveTo>
                    <a:pt x="245364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245364" y="188976"/>
                  </a:lnTo>
                  <a:lnTo>
                    <a:pt x="245364" y="0"/>
                  </a:lnTo>
                  <a:close/>
                </a:path>
                <a:path w="490854" h="826135">
                  <a:moveTo>
                    <a:pt x="467868" y="320040"/>
                  </a:moveTo>
                  <a:lnTo>
                    <a:pt x="0" y="320040"/>
                  </a:lnTo>
                  <a:lnTo>
                    <a:pt x="0" y="507492"/>
                  </a:lnTo>
                  <a:lnTo>
                    <a:pt x="467868" y="507492"/>
                  </a:lnTo>
                  <a:lnTo>
                    <a:pt x="467868" y="320040"/>
                  </a:lnTo>
                  <a:close/>
                </a:path>
                <a:path w="490854" h="826135">
                  <a:moveTo>
                    <a:pt x="490728" y="638556"/>
                  </a:moveTo>
                  <a:lnTo>
                    <a:pt x="0" y="638556"/>
                  </a:lnTo>
                  <a:lnTo>
                    <a:pt x="0" y="826008"/>
                  </a:lnTo>
                  <a:lnTo>
                    <a:pt x="490728" y="826008"/>
                  </a:lnTo>
                  <a:lnTo>
                    <a:pt x="490728" y="63855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496556" y="2465831"/>
              <a:ext cx="364490" cy="826135"/>
            </a:xfrm>
            <a:custGeom>
              <a:avLst/>
              <a:gdLst/>
              <a:ahLst/>
              <a:cxnLst/>
              <a:rect l="l" t="t" r="r" b="b"/>
              <a:pathLst>
                <a:path w="364490" h="826135">
                  <a:moveTo>
                    <a:pt x="103632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103632" y="188976"/>
                  </a:lnTo>
                  <a:lnTo>
                    <a:pt x="103632" y="0"/>
                  </a:lnTo>
                  <a:close/>
                </a:path>
                <a:path w="364490" h="826135">
                  <a:moveTo>
                    <a:pt x="364236" y="638556"/>
                  </a:moveTo>
                  <a:lnTo>
                    <a:pt x="245364" y="638556"/>
                  </a:lnTo>
                  <a:lnTo>
                    <a:pt x="245364" y="826008"/>
                  </a:lnTo>
                  <a:lnTo>
                    <a:pt x="364236" y="826008"/>
                  </a:lnTo>
                  <a:lnTo>
                    <a:pt x="364236" y="638556"/>
                  </a:lnTo>
                  <a:close/>
                </a:path>
                <a:path w="364490" h="826135">
                  <a:moveTo>
                    <a:pt x="364236" y="320040"/>
                  </a:moveTo>
                  <a:lnTo>
                    <a:pt x="222504" y="320040"/>
                  </a:lnTo>
                  <a:lnTo>
                    <a:pt x="222504" y="507492"/>
                  </a:lnTo>
                  <a:lnTo>
                    <a:pt x="364236" y="507492"/>
                  </a:lnTo>
                  <a:lnTo>
                    <a:pt x="364236" y="3200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600188" y="2465831"/>
              <a:ext cx="347980" cy="826135"/>
            </a:xfrm>
            <a:custGeom>
              <a:avLst/>
              <a:gdLst/>
              <a:ahLst/>
              <a:cxnLst/>
              <a:rect l="l" t="t" r="r" b="b"/>
              <a:pathLst>
                <a:path w="347979" h="826135">
                  <a:moveTo>
                    <a:pt x="62484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62484" y="188976"/>
                  </a:lnTo>
                  <a:lnTo>
                    <a:pt x="62484" y="0"/>
                  </a:lnTo>
                  <a:close/>
                </a:path>
                <a:path w="347979" h="826135">
                  <a:moveTo>
                    <a:pt x="339852" y="638556"/>
                  </a:moveTo>
                  <a:lnTo>
                    <a:pt x="260604" y="638556"/>
                  </a:lnTo>
                  <a:lnTo>
                    <a:pt x="260604" y="826008"/>
                  </a:lnTo>
                  <a:lnTo>
                    <a:pt x="339852" y="826008"/>
                  </a:lnTo>
                  <a:lnTo>
                    <a:pt x="339852" y="638556"/>
                  </a:lnTo>
                  <a:close/>
                </a:path>
                <a:path w="347979" h="826135">
                  <a:moveTo>
                    <a:pt x="347472" y="320040"/>
                  </a:moveTo>
                  <a:lnTo>
                    <a:pt x="260604" y="320040"/>
                  </a:lnTo>
                  <a:lnTo>
                    <a:pt x="260604" y="507492"/>
                  </a:lnTo>
                  <a:lnTo>
                    <a:pt x="347472" y="507492"/>
                  </a:lnTo>
                  <a:lnTo>
                    <a:pt x="347472" y="32004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662672" y="2465831"/>
              <a:ext cx="317500" cy="826135"/>
            </a:xfrm>
            <a:custGeom>
              <a:avLst/>
              <a:gdLst/>
              <a:ahLst/>
              <a:cxnLst/>
              <a:rect l="l" t="t" r="r" b="b"/>
              <a:pathLst>
                <a:path w="317500" h="826135">
                  <a:moveTo>
                    <a:pt x="16764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16764" y="188976"/>
                  </a:lnTo>
                  <a:lnTo>
                    <a:pt x="16764" y="0"/>
                  </a:lnTo>
                  <a:close/>
                </a:path>
                <a:path w="317500" h="826135">
                  <a:moveTo>
                    <a:pt x="309372" y="638556"/>
                  </a:moveTo>
                  <a:lnTo>
                    <a:pt x="277368" y="638556"/>
                  </a:lnTo>
                  <a:lnTo>
                    <a:pt x="277368" y="826008"/>
                  </a:lnTo>
                  <a:lnTo>
                    <a:pt x="309372" y="826008"/>
                  </a:lnTo>
                  <a:lnTo>
                    <a:pt x="309372" y="638556"/>
                  </a:lnTo>
                  <a:close/>
                </a:path>
                <a:path w="317500" h="826135">
                  <a:moveTo>
                    <a:pt x="316992" y="320040"/>
                  </a:moveTo>
                  <a:lnTo>
                    <a:pt x="284988" y="320040"/>
                  </a:lnTo>
                  <a:lnTo>
                    <a:pt x="284988" y="507492"/>
                  </a:lnTo>
                  <a:lnTo>
                    <a:pt x="316992" y="507492"/>
                  </a:lnTo>
                  <a:lnTo>
                    <a:pt x="316992" y="32004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679436" y="2465831"/>
              <a:ext cx="340360" cy="826135"/>
            </a:xfrm>
            <a:custGeom>
              <a:avLst/>
              <a:gdLst/>
              <a:ahLst/>
              <a:cxnLst/>
              <a:rect l="l" t="t" r="r" b="b"/>
              <a:pathLst>
                <a:path w="340359" h="826135">
                  <a:moveTo>
                    <a:pt x="22860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22860" y="188976"/>
                  </a:lnTo>
                  <a:lnTo>
                    <a:pt x="22860" y="0"/>
                  </a:lnTo>
                  <a:close/>
                </a:path>
                <a:path w="340359" h="826135">
                  <a:moveTo>
                    <a:pt x="315468" y="638556"/>
                  </a:moveTo>
                  <a:lnTo>
                    <a:pt x="292608" y="638556"/>
                  </a:lnTo>
                  <a:lnTo>
                    <a:pt x="292608" y="826008"/>
                  </a:lnTo>
                  <a:lnTo>
                    <a:pt x="315468" y="826008"/>
                  </a:lnTo>
                  <a:lnTo>
                    <a:pt x="315468" y="638556"/>
                  </a:lnTo>
                  <a:close/>
                </a:path>
                <a:path w="340359" h="826135">
                  <a:moveTo>
                    <a:pt x="339852" y="320040"/>
                  </a:moveTo>
                  <a:lnTo>
                    <a:pt x="300228" y="320040"/>
                  </a:lnTo>
                  <a:lnTo>
                    <a:pt x="300228" y="507492"/>
                  </a:lnTo>
                  <a:lnTo>
                    <a:pt x="339852" y="507492"/>
                  </a:lnTo>
                  <a:lnTo>
                    <a:pt x="339852" y="32004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251192" y="2400300"/>
              <a:ext cx="0" cy="958850"/>
            </a:xfrm>
            <a:custGeom>
              <a:avLst/>
              <a:gdLst/>
              <a:ahLst/>
              <a:cxnLst/>
              <a:rect l="l" t="t" r="r" b="b"/>
              <a:pathLst>
                <a:path w="0" h="958850">
                  <a:moveTo>
                    <a:pt x="0" y="0"/>
                  </a:moveTo>
                  <a:lnTo>
                    <a:pt x="0" y="958596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779766" y="2464435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57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096122" y="2783839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97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072373" y="3103244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94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876922" y="2457145"/>
            <a:ext cx="271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876922" y="2776854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876922" y="3096260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7886700" y="2246376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64007" y="0"/>
                </a:moveTo>
                <a:lnTo>
                  <a:pt x="0" y="0"/>
                </a:lnTo>
                <a:lnTo>
                  <a:pt x="0" y="62484"/>
                </a:lnTo>
                <a:lnTo>
                  <a:pt x="64007" y="62484"/>
                </a:lnTo>
                <a:lnTo>
                  <a:pt x="6400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8410956" y="22463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9179052" y="22463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9634728" y="22463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0130028" y="22463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0845672" y="2224913"/>
            <a:ext cx="46990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5"/>
              </a:lnSpc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Kolumna2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0764011" y="2203704"/>
            <a:ext cx="584200" cy="137160"/>
          </a:xfrm>
          <a:custGeom>
            <a:avLst/>
            <a:gdLst/>
            <a:ahLst/>
            <a:cxnLst/>
            <a:rect l="l" t="t" r="r" b="b"/>
            <a:pathLst>
              <a:path w="584200" h="137160">
                <a:moveTo>
                  <a:pt x="583692" y="0"/>
                </a:moveTo>
                <a:lnTo>
                  <a:pt x="0" y="0"/>
                </a:lnTo>
                <a:lnTo>
                  <a:pt x="0" y="137160"/>
                </a:lnTo>
                <a:lnTo>
                  <a:pt x="583692" y="137160"/>
                </a:lnTo>
                <a:lnTo>
                  <a:pt x="583692" y="0"/>
                </a:lnTo>
                <a:close/>
              </a:path>
            </a:pathLst>
          </a:custGeom>
          <a:solidFill>
            <a:srgbClr val="FAF9F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52231" y="2557017"/>
            <a:ext cx="226568" cy="215137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6871716" y="1624583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1245595" y="1289303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4">
                <a:moveTo>
                  <a:pt x="138810" y="0"/>
                </a:moveTo>
                <a:lnTo>
                  <a:pt x="84581" y="11175"/>
                </a:lnTo>
                <a:lnTo>
                  <a:pt x="40767" y="40640"/>
                </a:lnTo>
                <a:lnTo>
                  <a:pt x="10922" y="84709"/>
                </a:lnTo>
                <a:lnTo>
                  <a:pt x="0" y="139065"/>
                </a:lnTo>
                <a:lnTo>
                  <a:pt x="1015" y="157734"/>
                </a:lnTo>
                <a:lnTo>
                  <a:pt x="18669" y="208534"/>
                </a:lnTo>
                <a:lnTo>
                  <a:pt x="53975" y="248538"/>
                </a:lnTo>
                <a:lnTo>
                  <a:pt x="101853" y="272669"/>
                </a:lnTo>
                <a:lnTo>
                  <a:pt x="138810" y="277368"/>
                </a:lnTo>
                <a:lnTo>
                  <a:pt x="157479" y="275971"/>
                </a:lnTo>
                <a:lnTo>
                  <a:pt x="175895" y="272669"/>
                </a:lnTo>
                <a:lnTo>
                  <a:pt x="193167" y="266826"/>
                </a:lnTo>
                <a:lnTo>
                  <a:pt x="198417" y="264160"/>
                </a:lnTo>
                <a:lnTo>
                  <a:pt x="132714" y="264160"/>
                </a:lnTo>
                <a:lnTo>
                  <a:pt x="124205" y="261493"/>
                </a:lnTo>
                <a:lnTo>
                  <a:pt x="120502" y="259080"/>
                </a:lnTo>
                <a:lnTo>
                  <a:pt x="101473" y="259080"/>
                </a:lnTo>
                <a:lnTo>
                  <a:pt x="85598" y="252984"/>
                </a:lnTo>
                <a:lnTo>
                  <a:pt x="70993" y="245110"/>
                </a:lnTo>
                <a:lnTo>
                  <a:pt x="57403" y="234696"/>
                </a:lnTo>
                <a:lnTo>
                  <a:pt x="67182" y="227584"/>
                </a:lnTo>
                <a:lnTo>
                  <a:pt x="69007" y="226568"/>
                </a:lnTo>
                <a:lnTo>
                  <a:pt x="48259" y="226568"/>
                </a:lnTo>
                <a:lnTo>
                  <a:pt x="20065" y="181101"/>
                </a:lnTo>
                <a:lnTo>
                  <a:pt x="12953" y="145161"/>
                </a:lnTo>
                <a:lnTo>
                  <a:pt x="277160" y="145161"/>
                </a:lnTo>
                <a:lnTo>
                  <a:pt x="277368" y="139065"/>
                </a:lnTo>
                <a:lnTo>
                  <a:pt x="277156" y="132587"/>
                </a:lnTo>
                <a:lnTo>
                  <a:pt x="12953" y="132587"/>
                </a:lnTo>
                <a:lnTo>
                  <a:pt x="15239" y="113919"/>
                </a:lnTo>
                <a:lnTo>
                  <a:pt x="20065" y="96266"/>
                </a:lnTo>
                <a:lnTo>
                  <a:pt x="27177" y="80010"/>
                </a:lnTo>
                <a:lnTo>
                  <a:pt x="36702" y="64770"/>
                </a:lnTo>
                <a:lnTo>
                  <a:pt x="48259" y="51562"/>
                </a:lnTo>
                <a:lnTo>
                  <a:pt x="69744" y="51562"/>
                </a:lnTo>
                <a:lnTo>
                  <a:pt x="67182" y="50165"/>
                </a:lnTo>
                <a:lnTo>
                  <a:pt x="57403" y="42672"/>
                </a:lnTo>
                <a:lnTo>
                  <a:pt x="70993" y="32893"/>
                </a:lnTo>
                <a:lnTo>
                  <a:pt x="85598" y="24384"/>
                </a:lnTo>
                <a:lnTo>
                  <a:pt x="101473" y="18669"/>
                </a:lnTo>
                <a:lnTo>
                  <a:pt x="120224" y="18669"/>
                </a:lnTo>
                <a:lnTo>
                  <a:pt x="124205" y="16256"/>
                </a:lnTo>
                <a:lnTo>
                  <a:pt x="132714" y="13208"/>
                </a:lnTo>
                <a:lnTo>
                  <a:pt x="197296" y="13208"/>
                </a:lnTo>
                <a:lnTo>
                  <a:pt x="193167" y="11175"/>
                </a:lnTo>
                <a:lnTo>
                  <a:pt x="175895" y="5461"/>
                </a:lnTo>
                <a:lnTo>
                  <a:pt x="157479" y="1397"/>
                </a:lnTo>
                <a:lnTo>
                  <a:pt x="138810" y="0"/>
                </a:lnTo>
                <a:close/>
              </a:path>
              <a:path w="277495" h="277494">
                <a:moveTo>
                  <a:pt x="144906" y="208534"/>
                </a:moveTo>
                <a:lnTo>
                  <a:pt x="132714" y="208534"/>
                </a:lnTo>
                <a:lnTo>
                  <a:pt x="132714" y="264160"/>
                </a:lnTo>
                <a:lnTo>
                  <a:pt x="144906" y="264160"/>
                </a:lnTo>
                <a:lnTo>
                  <a:pt x="144906" y="208534"/>
                </a:lnTo>
                <a:close/>
              </a:path>
              <a:path w="277495" h="277494">
                <a:moveTo>
                  <a:pt x="204007" y="208534"/>
                </a:moveTo>
                <a:lnTo>
                  <a:pt x="144906" y="208534"/>
                </a:lnTo>
                <a:lnTo>
                  <a:pt x="160274" y="209931"/>
                </a:lnTo>
                <a:lnTo>
                  <a:pt x="174878" y="212598"/>
                </a:lnTo>
                <a:lnTo>
                  <a:pt x="188086" y="216662"/>
                </a:lnTo>
                <a:lnTo>
                  <a:pt x="182625" y="228854"/>
                </a:lnTo>
                <a:lnTo>
                  <a:pt x="176529" y="240030"/>
                </a:lnTo>
                <a:lnTo>
                  <a:pt x="169418" y="248920"/>
                </a:lnTo>
                <a:lnTo>
                  <a:pt x="161925" y="256032"/>
                </a:lnTo>
                <a:lnTo>
                  <a:pt x="153415" y="261493"/>
                </a:lnTo>
                <a:lnTo>
                  <a:pt x="144906" y="264160"/>
                </a:lnTo>
                <a:lnTo>
                  <a:pt x="198417" y="264160"/>
                </a:lnTo>
                <a:lnTo>
                  <a:pt x="208418" y="259080"/>
                </a:lnTo>
                <a:lnTo>
                  <a:pt x="176149" y="259080"/>
                </a:lnTo>
                <a:lnTo>
                  <a:pt x="184023" y="249936"/>
                </a:lnTo>
                <a:lnTo>
                  <a:pt x="191770" y="237362"/>
                </a:lnTo>
                <a:lnTo>
                  <a:pt x="198881" y="223138"/>
                </a:lnTo>
                <a:lnTo>
                  <a:pt x="199262" y="221361"/>
                </a:lnTo>
                <a:lnTo>
                  <a:pt x="222855" y="221361"/>
                </a:lnTo>
                <a:lnTo>
                  <a:pt x="217677" y="217297"/>
                </a:lnTo>
                <a:lnTo>
                  <a:pt x="203707" y="209931"/>
                </a:lnTo>
                <a:lnTo>
                  <a:pt x="204007" y="208534"/>
                </a:lnTo>
                <a:close/>
              </a:path>
              <a:path w="277495" h="277494">
                <a:moveTo>
                  <a:pt x="91619" y="221361"/>
                </a:moveTo>
                <a:lnTo>
                  <a:pt x="78358" y="221361"/>
                </a:lnTo>
                <a:lnTo>
                  <a:pt x="78739" y="223138"/>
                </a:lnTo>
                <a:lnTo>
                  <a:pt x="79121" y="224409"/>
                </a:lnTo>
                <a:lnTo>
                  <a:pt x="85851" y="237362"/>
                </a:lnTo>
                <a:lnTo>
                  <a:pt x="92963" y="248920"/>
                </a:lnTo>
                <a:lnTo>
                  <a:pt x="93345" y="249936"/>
                </a:lnTo>
                <a:lnTo>
                  <a:pt x="101473" y="259080"/>
                </a:lnTo>
                <a:lnTo>
                  <a:pt x="120502" y="259080"/>
                </a:lnTo>
                <a:lnTo>
                  <a:pt x="115824" y="256032"/>
                </a:lnTo>
                <a:lnTo>
                  <a:pt x="108330" y="248920"/>
                </a:lnTo>
                <a:lnTo>
                  <a:pt x="101219" y="240030"/>
                </a:lnTo>
                <a:lnTo>
                  <a:pt x="94742" y="228854"/>
                </a:lnTo>
                <a:lnTo>
                  <a:pt x="91619" y="221361"/>
                </a:lnTo>
                <a:close/>
              </a:path>
              <a:path w="277495" h="277494">
                <a:moveTo>
                  <a:pt x="222855" y="221361"/>
                </a:moveTo>
                <a:lnTo>
                  <a:pt x="199262" y="221361"/>
                </a:lnTo>
                <a:lnTo>
                  <a:pt x="210438" y="227584"/>
                </a:lnTo>
                <a:lnTo>
                  <a:pt x="219963" y="234696"/>
                </a:lnTo>
                <a:lnTo>
                  <a:pt x="206755" y="245110"/>
                </a:lnTo>
                <a:lnTo>
                  <a:pt x="192150" y="252984"/>
                </a:lnTo>
                <a:lnTo>
                  <a:pt x="176149" y="259080"/>
                </a:lnTo>
                <a:lnTo>
                  <a:pt x="208418" y="259080"/>
                </a:lnTo>
                <a:lnTo>
                  <a:pt x="209169" y="258699"/>
                </a:lnTo>
                <a:lnTo>
                  <a:pt x="223774" y="248538"/>
                </a:lnTo>
                <a:lnTo>
                  <a:pt x="236981" y="236982"/>
                </a:lnTo>
                <a:lnTo>
                  <a:pt x="246094" y="226568"/>
                </a:lnTo>
                <a:lnTo>
                  <a:pt x="229488" y="226568"/>
                </a:lnTo>
                <a:lnTo>
                  <a:pt x="222855" y="221361"/>
                </a:lnTo>
                <a:close/>
              </a:path>
              <a:path w="277495" h="277494">
                <a:moveTo>
                  <a:pt x="75692" y="145161"/>
                </a:moveTo>
                <a:lnTo>
                  <a:pt x="63119" y="145161"/>
                </a:lnTo>
                <a:lnTo>
                  <a:pt x="63880" y="155575"/>
                </a:lnTo>
                <a:lnTo>
                  <a:pt x="64134" y="160782"/>
                </a:lnTo>
                <a:lnTo>
                  <a:pt x="65531" y="173609"/>
                </a:lnTo>
                <a:lnTo>
                  <a:pt x="65912" y="177673"/>
                </a:lnTo>
                <a:lnTo>
                  <a:pt x="68960" y="193675"/>
                </a:lnTo>
                <a:lnTo>
                  <a:pt x="73278" y="208153"/>
                </a:lnTo>
                <a:lnTo>
                  <a:pt x="74040" y="209931"/>
                </a:lnTo>
                <a:lnTo>
                  <a:pt x="60071" y="217297"/>
                </a:lnTo>
                <a:lnTo>
                  <a:pt x="48259" y="226568"/>
                </a:lnTo>
                <a:lnTo>
                  <a:pt x="69007" y="226568"/>
                </a:lnTo>
                <a:lnTo>
                  <a:pt x="78358" y="221361"/>
                </a:lnTo>
                <a:lnTo>
                  <a:pt x="91619" y="221361"/>
                </a:lnTo>
                <a:lnTo>
                  <a:pt x="89661" y="216662"/>
                </a:lnTo>
                <a:lnTo>
                  <a:pt x="102870" y="212598"/>
                </a:lnTo>
                <a:lnTo>
                  <a:pt x="117475" y="209931"/>
                </a:lnTo>
                <a:lnTo>
                  <a:pt x="132714" y="208534"/>
                </a:lnTo>
                <a:lnTo>
                  <a:pt x="204007" y="208534"/>
                </a:lnTo>
                <a:lnTo>
                  <a:pt x="204088" y="208153"/>
                </a:lnTo>
                <a:lnTo>
                  <a:pt x="204998" y="205105"/>
                </a:lnTo>
                <a:lnTo>
                  <a:pt x="84835" y="205105"/>
                </a:lnTo>
                <a:lnTo>
                  <a:pt x="80518" y="186436"/>
                </a:lnTo>
                <a:lnTo>
                  <a:pt x="77343" y="166497"/>
                </a:lnTo>
                <a:lnTo>
                  <a:pt x="75692" y="145161"/>
                </a:lnTo>
                <a:close/>
              </a:path>
              <a:path w="277495" h="277494">
                <a:moveTo>
                  <a:pt x="277160" y="145161"/>
                </a:moveTo>
                <a:lnTo>
                  <a:pt x="264413" y="145161"/>
                </a:lnTo>
                <a:lnTo>
                  <a:pt x="262381" y="163830"/>
                </a:lnTo>
                <a:lnTo>
                  <a:pt x="257301" y="181101"/>
                </a:lnTo>
                <a:lnTo>
                  <a:pt x="250189" y="197358"/>
                </a:lnTo>
                <a:lnTo>
                  <a:pt x="241046" y="212598"/>
                </a:lnTo>
                <a:lnTo>
                  <a:pt x="229488" y="226568"/>
                </a:lnTo>
                <a:lnTo>
                  <a:pt x="246094" y="226568"/>
                </a:lnTo>
                <a:lnTo>
                  <a:pt x="266826" y="192659"/>
                </a:lnTo>
                <a:lnTo>
                  <a:pt x="276732" y="157734"/>
                </a:lnTo>
                <a:lnTo>
                  <a:pt x="277160" y="145161"/>
                </a:lnTo>
                <a:close/>
              </a:path>
              <a:path w="277495" h="277494">
                <a:moveTo>
                  <a:pt x="144906" y="145161"/>
                </a:moveTo>
                <a:lnTo>
                  <a:pt x="132714" y="145161"/>
                </a:lnTo>
                <a:lnTo>
                  <a:pt x="132714" y="195707"/>
                </a:lnTo>
                <a:lnTo>
                  <a:pt x="115824" y="197358"/>
                </a:lnTo>
                <a:lnTo>
                  <a:pt x="100202" y="200025"/>
                </a:lnTo>
                <a:lnTo>
                  <a:pt x="84835" y="205105"/>
                </a:lnTo>
                <a:lnTo>
                  <a:pt x="192531" y="205105"/>
                </a:lnTo>
                <a:lnTo>
                  <a:pt x="177546" y="200025"/>
                </a:lnTo>
                <a:lnTo>
                  <a:pt x="161925" y="197358"/>
                </a:lnTo>
                <a:lnTo>
                  <a:pt x="144906" y="195707"/>
                </a:lnTo>
                <a:lnTo>
                  <a:pt x="144906" y="145161"/>
                </a:lnTo>
                <a:close/>
              </a:path>
              <a:path w="277495" h="277494">
                <a:moveTo>
                  <a:pt x="214249" y="145161"/>
                </a:moveTo>
                <a:lnTo>
                  <a:pt x="202056" y="145161"/>
                </a:lnTo>
                <a:lnTo>
                  <a:pt x="200278" y="166497"/>
                </a:lnTo>
                <a:lnTo>
                  <a:pt x="196850" y="186436"/>
                </a:lnTo>
                <a:lnTo>
                  <a:pt x="192531" y="205105"/>
                </a:lnTo>
                <a:lnTo>
                  <a:pt x="204998" y="205105"/>
                </a:lnTo>
                <a:lnTo>
                  <a:pt x="208406" y="193675"/>
                </a:lnTo>
                <a:lnTo>
                  <a:pt x="211835" y="177673"/>
                </a:lnTo>
                <a:lnTo>
                  <a:pt x="212217" y="173609"/>
                </a:lnTo>
                <a:lnTo>
                  <a:pt x="213486" y="160782"/>
                </a:lnTo>
                <a:lnTo>
                  <a:pt x="213868" y="155575"/>
                </a:lnTo>
                <a:lnTo>
                  <a:pt x="214249" y="145161"/>
                </a:lnTo>
                <a:close/>
              </a:path>
              <a:path w="277495" h="277494">
                <a:moveTo>
                  <a:pt x="69744" y="51562"/>
                </a:moveTo>
                <a:lnTo>
                  <a:pt x="48259" y="51562"/>
                </a:lnTo>
                <a:lnTo>
                  <a:pt x="60071" y="60325"/>
                </a:lnTo>
                <a:lnTo>
                  <a:pt x="74040" y="67818"/>
                </a:lnTo>
                <a:lnTo>
                  <a:pt x="73278" y="69469"/>
                </a:lnTo>
                <a:lnTo>
                  <a:pt x="68960" y="84455"/>
                </a:lnTo>
                <a:lnTo>
                  <a:pt x="65912" y="100330"/>
                </a:lnTo>
                <a:lnTo>
                  <a:pt x="65531" y="104394"/>
                </a:lnTo>
                <a:lnTo>
                  <a:pt x="64134" y="116586"/>
                </a:lnTo>
                <a:lnTo>
                  <a:pt x="63880" y="121793"/>
                </a:lnTo>
                <a:lnTo>
                  <a:pt x="63119" y="132587"/>
                </a:lnTo>
                <a:lnTo>
                  <a:pt x="75692" y="132587"/>
                </a:lnTo>
                <a:lnTo>
                  <a:pt x="77343" y="111506"/>
                </a:lnTo>
                <a:lnTo>
                  <a:pt x="80518" y="90932"/>
                </a:lnTo>
                <a:lnTo>
                  <a:pt x="84835" y="72898"/>
                </a:lnTo>
                <a:lnTo>
                  <a:pt x="205077" y="72898"/>
                </a:lnTo>
                <a:lnTo>
                  <a:pt x="204088" y="69469"/>
                </a:lnTo>
                <a:lnTo>
                  <a:pt x="204030" y="69215"/>
                </a:lnTo>
                <a:lnTo>
                  <a:pt x="132714" y="69215"/>
                </a:lnTo>
                <a:lnTo>
                  <a:pt x="117475" y="67818"/>
                </a:lnTo>
                <a:lnTo>
                  <a:pt x="102870" y="65150"/>
                </a:lnTo>
                <a:lnTo>
                  <a:pt x="89661" y="60706"/>
                </a:lnTo>
                <a:lnTo>
                  <a:pt x="91514" y="56261"/>
                </a:lnTo>
                <a:lnTo>
                  <a:pt x="78358" y="56261"/>
                </a:lnTo>
                <a:lnTo>
                  <a:pt x="69744" y="51562"/>
                </a:lnTo>
                <a:close/>
              </a:path>
              <a:path w="277495" h="277494">
                <a:moveTo>
                  <a:pt x="192531" y="72898"/>
                </a:moveTo>
                <a:lnTo>
                  <a:pt x="84835" y="72898"/>
                </a:lnTo>
                <a:lnTo>
                  <a:pt x="100202" y="77343"/>
                </a:lnTo>
                <a:lnTo>
                  <a:pt x="115824" y="80391"/>
                </a:lnTo>
                <a:lnTo>
                  <a:pt x="132714" y="81661"/>
                </a:lnTo>
                <a:lnTo>
                  <a:pt x="132714" y="132587"/>
                </a:lnTo>
                <a:lnTo>
                  <a:pt x="144906" y="132587"/>
                </a:lnTo>
                <a:lnTo>
                  <a:pt x="144906" y="81661"/>
                </a:lnTo>
                <a:lnTo>
                  <a:pt x="161925" y="80391"/>
                </a:lnTo>
                <a:lnTo>
                  <a:pt x="177546" y="77343"/>
                </a:lnTo>
                <a:lnTo>
                  <a:pt x="192531" y="72898"/>
                </a:lnTo>
                <a:close/>
              </a:path>
              <a:path w="277495" h="277494">
                <a:moveTo>
                  <a:pt x="205077" y="72898"/>
                </a:moveTo>
                <a:lnTo>
                  <a:pt x="192531" y="72898"/>
                </a:lnTo>
                <a:lnTo>
                  <a:pt x="196850" y="90932"/>
                </a:lnTo>
                <a:lnTo>
                  <a:pt x="200278" y="111506"/>
                </a:lnTo>
                <a:lnTo>
                  <a:pt x="202056" y="132587"/>
                </a:lnTo>
                <a:lnTo>
                  <a:pt x="214249" y="132587"/>
                </a:lnTo>
                <a:lnTo>
                  <a:pt x="213868" y="121793"/>
                </a:lnTo>
                <a:lnTo>
                  <a:pt x="213486" y="116586"/>
                </a:lnTo>
                <a:lnTo>
                  <a:pt x="212217" y="104394"/>
                </a:lnTo>
                <a:lnTo>
                  <a:pt x="211835" y="100330"/>
                </a:lnTo>
                <a:lnTo>
                  <a:pt x="208406" y="84455"/>
                </a:lnTo>
                <a:lnTo>
                  <a:pt x="205077" y="72898"/>
                </a:lnTo>
                <a:close/>
              </a:path>
              <a:path w="277495" h="277494">
                <a:moveTo>
                  <a:pt x="246270" y="51562"/>
                </a:moveTo>
                <a:lnTo>
                  <a:pt x="229488" y="51562"/>
                </a:lnTo>
                <a:lnTo>
                  <a:pt x="241046" y="64770"/>
                </a:lnTo>
                <a:lnTo>
                  <a:pt x="250189" y="80010"/>
                </a:lnTo>
                <a:lnTo>
                  <a:pt x="257301" y="96266"/>
                </a:lnTo>
                <a:lnTo>
                  <a:pt x="262381" y="113919"/>
                </a:lnTo>
                <a:lnTo>
                  <a:pt x="264413" y="132587"/>
                </a:lnTo>
                <a:lnTo>
                  <a:pt x="277156" y="132587"/>
                </a:lnTo>
                <a:lnTo>
                  <a:pt x="266826" y="84709"/>
                </a:lnTo>
                <a:lnTo>
                  <a:pt x="248538" y="54229"/>
                </a:lnTo>
                <a:lnTo>
                  <a:pt x="246270" y="51562"/>
                </a:lnTo>
                <a:close/>
              </a:path>
              <a:path w="277495" h="277494">
                <a:moveTo>
                  <a:pt x="144906" y="13208"/>
                </a:moveTo>
                <a:lnTo>
                  <a:pt x="132714" y="13208"/>
                </a:lnTo>
                <a:lnTo>
                  <a:pt x="132714" y="69215"/>
                </a:lnTo>
                <a:lnTo>
                  <a:pt x="144906" y="69215"/>
                </a:lnTo>
                <a:lnTo>
                  <a:pt x="144906" y="13208"/>
                </a:lnTo>
                <a:close/>
              </a:path>
              <a:path w="277495" h="277494">
                <a:moveTo>
                  <a:pt x="197296" y="13208"/>
                </a:moveTo>
                <a:lnTo>
                  <a:pt x="144906" y="13208"/>
                </a:lnTo>
                <a:lnTo>
                  <a:pt x="153415" y="16256"/>
                </a:lnTo>
                <a:lnTo>
                  <a:pt x="161925" y="21336"/>
                </a:lnTo>
                <a:lnTo>
                  <a:pt x="169418" y="28829"/>
                </a:lnTo>
                <a:lnTo>
                  <a:pt x="176529" y="37592"/>
                </a:lnTo>
                <a:lnTo>
                  <a:pt x="182625" y="48513"/>
                </a:lnTo>
                <a:lnTo>
                  <a:pt x="188086" y="60706"/>
                </a:lnTo>
                <a:lnTo>
                  <a:pt x="174878" y="65150"/>
                </a:lnTo>
                <a:lnTo>
                  <a:pt x="160274" y="67818"/>
                </a:lnTo>
                <a:lnTo>
                  <a:pt x="144906" y="69215"/>
                </a:lnTo>
                <a:lnTo>
                  <a:pt x="204030" y="69215"/>
                </a:lnTo>
                <a:lnTo>
                  <a:pt x="203707" y="67818"/>
                </a:lnTo>
                <a:lnTo>
                  <a:pt x="217677" y="60325"/>
                </a:lnTo>
                <a:lnTo>
                  <a:pt x="223155" y="56261"/>
                </a:lnTo>
                <a:lnTo>
                  <a:pt x="199262" y="56261"/>
                </a:lnTo>
                <a:lnTo>
                  <a:pt x="198881" y="54610"/>
                </a:lnTo>
                <a:lnTo>
                  <a:pt x="198247" y="52959"/>
                </a:lnTo>
                <a:lnTo>
                  <a:pt x="191770" y="40005"/>
                </a:lnTo>
                <a:lnTo>
                  <a:pt x="184023" y="27812"/>
                </a:lnTo>
                <a:lnTo>
                  <a:pt x="176149" y="18669"/>
                </a:lnTo>
                <a:lnTo>
                  <a:pt x="208394" y="18669"/>
                </a:lnTo>
                <a:lnTo>
                  <a:pt x="197296" y="13208"/>
                </a:lnTo>
                <a:close/>
              </a:path>
              <a:path w="277495" h="277494">
                <a:moveTo>
                  <a:pt x="120224" y="18669"/>
                </a:moveTo>
                <a:lnTo>
                  <a:pt x="101473" y="18669"/>
                </a:lnTo>
                <a:lnTo>
                  <a:pt x="93345" y="27812"/>
                </a:lnTo>
                <a:lnTo>
                  <a:pt x="92963" y="28829"/>
                </a:lnTo>
                <a:lnTo>
                  <a:pt x="85851" y="40005"/>
                </a:lnTo>
                <a:lnTo>
                  <a:pt x="79121" y="52959"/>
                </a:lnTo>
                <a:lnTo>
                  <a:pt x="78358" y="56261"/>
                </a:lnTo>
                <a:lnTo>
                  <a:pt x="91514" y="56261"/>
                </a:lnTo>
                <a:lnTo>
                  <a:pt x="94742" y="48513"/>
                </a:lnTo>
                <a:lnTo>
                  <a:pt x="101219" y="37592"/>
                </a:lnTo>
                <a:lnTo>
                  <a:pt x="108330" y="28829"/>
                </a:lnTo>
                <a:lnTo>
                  <a:pt x="115824" y="21336"/>
                </a:lnTo>
                <a:lnTo>
                  <a:pt x="120224" y="18669"/>
                </a:lnTo>
                <a:close/>
              </a:path>
              <a:path w="277495" h="277494">
                <a:moveTo>
                  <a:pt x="208394" y="18669"/>
                </a:moveTo>
                <a:lnTo>
                  <a:pt x="176149" y="18669"/>
                </a:lnTo>
                <a:lnTo>
                  <a:pt x="192150" y="24384"/>
                </a:lnTo>
                <a:lnTo>
                  <a:pt x="206755" y="32893"/>
                </a:lnTo>
                <a:lnTo>
                  <a:pt x="219963" y="42672"/>
                </a:lnTo>
                <a:lnTo>
                  <a:pt x="210438" y="50165"/>
                </a:lnTo>
                <a:lnTo>
                  <a:pt x="199262" y="56261"/>
                </a:lnTo>
                <a:lnTo>
                  <a:pt x="223155" y="56261"/>
                </a:lnTo>
                <a:lnTo>
                  <a:pt x="229488" y="51562"/>
                </a:lnTo>
                <a:lnTo>
                  <a:pt x="246270" y="51562"/>
                </a:lnTo>
                <a:lnTo>
                  <a:pt x="236981" y="40640"/>
                </a:lnTo>
                <a:lnTo>
                  <a:pt x="223774" y="29210"/>
                </a:lnTo>
                <a:lnTo>
                  <a:pt x="209169" y="19050"/>
                </a:lnTo>
                <a:lnTo>
                  <a:pt x="208394" y="186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862191" y="1257427"/>
            <a:ext cx="408559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 marR="304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Nowe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moce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wytwórcze </a:t>
            </a:r>
            <a:r>
              <a:rPr dirty="0" sz="1000" b="1">
                <a:latin typeface="Calibri"/>
                <a:cs typeface="Calibri"/>
              </a:rPr>
              <a:t>netto</a:t>
            </a:r>
            <a:r>
              <a:rPr dirty="0" baseline="25641" sz="975" b="1">
                <a:latin typeface="Calibri"/>
                <a:cs typeface="Calibri"/>
              </a:rPr>
              <a:t>1</a:t>
            </a:r>
            <a:r>
              <a:rPr dirty="0" baseline="25641" sz="975" spc="97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energii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elektrycznej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głównych</a:t>
            </a:r>
            <a:r>
              <a:rPr dirty="0" sz="1000" spc="-10" b="1">
                <a:latin typeface="Calibri"/>
                <a:cs typeface="Calibri"/>
              </a:rPr>
              <a:t> odnawialnych </a:t>
            </a:r>
            <a:r>
              <a:rPr dirty="0" sz="1000" b="1">
                <a:latin typeface="Calibri"/>
                <a:cs typeface="Calibri"/>
              </a:rPr>
              <a:t>źródeł</a:t>
            </a:r>
            <a:r>
              <a:rPr dirty="0" sz="1000" spc="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kluczowych</a:t>
            </a:r>
            <a:r>
              <a:rPr dirty="0" sz="1000" spc="5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krajach/regionach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producenckich,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2022-</a:t>
            </a:r>
            <a:r>
              <a:rPr dirty="0" sz="1000" spc="-20" b="1"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655"/>
              </a:spcBef>
            </a:pPr>
            <a:r>
              <a:rPr dirty="0" sz="1000" spc="-25" i="1">
                <a:solidFill>
                  <a:srgbClr val="7E7E7E"/>
                </a:solidFill>
                <a:latin typeface="Calibri"/>
                <a:cs typeface="Calibri"/>
              </a:rPr>
              <a:t>GW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871716" y="1898904"/>
            <a:ext cx="1763395" cy="247015"/>
          </a:xfrm>
          <a:custGeom>
            <a:avLst/>
            <a:gdLst/>
            <a:ahLst/>
            <a:cxnLst/>
            <a:rect l="l" t="t" r="r" b="b"/>
            <a:pathLst>
              <a:path w="1763395" h="247014">
                <a:moveTo>
                  <a:pt x="1763268" y="0"/>
                </a:moveTo>
                <a:lnTo>
                  <a:pt x="0" y="0"/>
                </a:lnTo>
                <a:lnTo>
                  <a:pt x="0" y="246887"/>
                </a:lnTo>
                <a:lnTo>
                  <a:pt x="1763268" y="246887"/>
                </a:lnTo>
                <a:lnTo>
                  <a:pt x="1763268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6871716" y="1898904"/>
            <a:ext cx="1763395" cy="2470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634365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Wiatr</a:t>
            </a:r>
            <a:r>
              <a:rPr dirty="0" sz="10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538235"/>
                </a:solidFill>
                <a:latin typeface="Calibri"/>
                <a:cs typeface="Calibri"/>
              </a:rPr>
              <a:t>onshore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6723" y="1926335"/>
            <a:ext cx="147827" cy="198119"/>
          </a:xfrm>
          <a:prstGeom prst="rect">
            <a:avLst/>
          </a:prstGeom>
        </p:spPr>
      </p:pic>
      <p:grpSp>
        <p:nvGrpSpPr>
          <p:cNvPr id="42" name="object 42" descr=""/>
          <p:cNvGrpSpPr/>
          <p:nvPr/>
        </p:nvGrpSpPr>
        <p:grpSpPr>
          <a:xfrm>
            <a:off x="9136189" y="2400300"/>
            <a:ext cx="1589405" cy="958850"/>
            <a:chOff x="9136189" y="2400300"/>
            <a:chExt cx="1589405" cy="958850"/>
          </a:xfrm>
        </p:grpSpPr>
        <p:sp>
          <p:nvSpPr>
            <p:cNvPr id="43" name="object 43" descr=""/>
            <p:cNvSpPr/>
            <p:nvPr/>
          </p:nvSpPr>
          <p:spPr>
            <a:xfrm>
              <a:off x="9140952" y="2465831"/>
              <a:ext cx="852169" cy="826135"/>
            </a:xfrm>
            <a:custGeom>
              <a:avLst/>
              <a:gdLst/>
              <a:ahLst/>
              <a:cxnLst/>
              <a:rect l="l" t="t" r="r" b="b"/>
              <a:pathLst>
                <a:path w="852170" h="826135">
                  <a:moveTo>
                    <a:pt x="560832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560832" y="188976"/>
                  </a:lnTo>
                  <a:lnTo>
                    <a:pt x="560832" y="0"/>
                  </a:lnTo>
                  <a:close/>
                </a:path>
                <a:path w="852170" h="826135">
                  <a:moveTo>
                    <a:pt x="830580" y="320040"/>
                  </a:moveTo>
                  <a:lnTo>
                    <a:pt x="0" y="320040"/>
                  </a:lnTo>
                  <a:lnTo>
                    <a:pt x="0" y="507492"/>
                  </a:lnTo>
                  <a:lnTo>
                    <a:pt x="830580" y="507492"/>
                  </a:lnTo>
                  <a:lnTo>
                    <a:pt x="830580" y="320040"/>
                  </a:lnTo>
                  <a:close/>
                </a:path>
                <a:path w="852170" h="826135">
                  <a:moveTo>
                    <a:pt x="851916" y="638556"/>
                  </a:moveTo>
                  <a:lnTo>
                    <a:pt x="0" y="638556"/>
                  </a:lnTo>
                  <a:lnTo>
                    <a:pt x="0" y="826008"/>
                  </a:lnTo>
                  <a:lnTo>
                    <a:pt x="851916" y="826008"/>
                  </a:lnTo>
                  <a:lnTo>
                    <a:pt x="851916" y="63855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701784" y="2465831"/>
              <a:ext cx="561340" cy="826135"/>
            </a:xfrm>
            <a:custGeom>
              <a:avLst/>
              <a:gdLst/>
              <a:ahLst/>
              <a:cxnLst/>
              <a:rect l="l" t="t" r="r" b="b"/>
              <a:pathLst>
                <a:path w="561340" h="826135">
                  <a:moveTo>
                    <a:pt x="224028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224028" y="188976"/>
                  </a:lnTo>
                  <a:lnTo>
                    <a:pt x="224028" y="0"/>
                  </a:lnTo>
                  <a:close/>
                </a:path>
                <a:path w="561340" h="826135">
                  <a:moveTo>
                    <a:pt x="516636" y="320040"/>
                  </a:moveTo>
                  <a:lnTo>
                    <a:pt x="269748" y="320040"/>
                  </a:lnTo>
                  <a:lnTo>
                    <a:pt x="269748" y="507492"/>
                  </a:lnTo>
                  <a:lnTo>
                    <a:pt x="516636" y="507492"/>
                  </a:lnTo>
                  <a:lnTo>
                    <a:pt x="516636" y="320040"/>
                  </a:lnTo>
                  <a:close/>
                </a:path>
                <a:path w="561340" h="826135">
                  <a:moveTo>
                    <a:pt x="560832" y="638556"/>
                  </a:moveTo>
                  <a:lnTo>
                    <a:pt x="291084" y="638556"/>
                  </a:lnTo>
                  <a:lnTo>
                    <a:pt x="291084" y="826008"/>
                  </a:lnTo>
                  <a:lnTo>
                    <a:pt x="560832" y="826008"/>
                  </a:lnTo>
                  <a:lnTo>
                    <a:pt x="560832" y="63855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925812" y="2465831"/>
              <a:ext cx="516890" cy="826135"/>
            </a:xfrm>
            <a:custGeom>
              <a:avLst/>
              <a:gdLst/>
              <a:ahLst/>
              <a:cxnLst/>
              <a:rect l="l" t="t" r="r" b="b"/>
              <a:pathLst>
                <a:path w="516890" h="826135">
                  <a:moveTo>
                    <a:pt x="112776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112776" y="188976"/>
                  </a:lnTo>
                  <a:lnTo>
                    <a:pt x="112776" y="0"/>
                  </a:lnTo>
                  <a:close/>
                </a:path>
                <a:path w="516890" h="826135">
                  <a:moveTo>
                    <a:pt x="449580" y="320040"/>
                  </a:moveTo>
                  <a:lnTo>
                    <a:pt x="292608" y="320040"/>
                  </a:lnTo>
                  <a:lnTo>
                    <a:pt x="292608" y="507492"/>
                  </a:lnTo>
                  <a:lnTo>
                    <a:pt x="449580" y="507492"/>
                  </a:lnTo>
                  <a:lnTo>
                    <a:pt x="449580" y="320040"/>
                  </a:lnTo>
                  <a:close/>
                </a:path>
                <a:path w="516890" h="826135">
                  <a:moveTo>
                    <a:pt x="516636" y="638556"/>
                  </a:moveTo>
                  <a:lnTo>
                    <a:pt x="336804" y="638556"/>
                  </a:lnTo>
                  <a:lnTo>
                    <a:pt x="336804" y="826008"/>
                  </a:lnTo>
                  <a:lnTo>
                    <a:pt x="516636" y="826008"/>
                  </a:lnTo>
                  <a:lnTo>
                    <a:pt x="516636" y="63855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038588" y="2465831"/>
              <a:ext cx="521334" cy="826135"/>
            </a:xfrm>
            <a:custGeom>
              <a:avLst/>
              <a:gdLst/>
              <a:ahLst/>
              <a:cxnLst/>
              <a:rect l="l" t="t" r="r" b="b"/>
              <a:pathLst>
                <a:path w="521334" h="826135">
                  <a:moveTo>
                    <a:pt x="100584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100584" y="188976"/>
                  </a:lnTo>
                  <a:lnTo>
                    <a:pt x="100584" y="0"/>
                  </a:lnTo>
                  <a:close/>
                </a:path>
                <a:path w="521334" h="826135">
                  <a:moveTo>
                    <a:pt x="425196" y="320040"/>
                  </a:moveTo>
                  <a:lnTo>
                    <a:pt x="336804" y="320040"/>
                  </a:lnTo>
                  <a:lnTo>
                    <a:pt x="336804" y="507492"/>
                  </a:lnTo>
                  <a:lnTo>
                    <a:pt x="425196" y="507492"/>
                  </a:lnTo>
                  <a:lnTo>
                    <a:pt x="425196" y="320040"/>
                  </a:lnTo>
                  <a:close/>
                </a:path>
                <a:path w="521334" h="826135">
                  <a:moveTo>
                    <a:pt x="521208" y="638556"/>
                  </a:moveTo>
                  <a:lnTo>
                    <a:pt x="403860" y="638556"/>
                  </a:lnTo>
                  <a:lnTo>
                    <a:pt x="403860" y="826008"/>
                  </a:lnTo>
                  <a:lnTo>
                    <a:pt x="521208" y="826008"/>
                  </a:lnTo>
                  <a:lnTo>
                    <a:pt x="521208" y="63855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139172" y="2465831"/>
              <a:ext cx="464820" cy="826135"/>
            </a:xfrm>
            <a:custGeom>
              <a:avLst/>
              <a:gdLst/>
              <a:ahLst/>
              <a:cxnLst/>
              <a:rect l="l" t="t" r="r" b="b"/>
              <a:pathLst>
                <a:path w="464820" h="826135">
                  <a:moveTo>
                    <a:pt x="56388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56388" y="188976"/>
                  </a:lnTo>
                  <a:lnTo>
                    <a:pt x="56388" y="0"/>
                  </a:lnTo>
                  <a:close/>
                </a:path>
                <a:path w="464820" h="826135">
                  <a:moveTo>
                    <a:pt x="381000" y="320040"/>
                  </a:moveTo>
                  <a:lnTo>
                    <a:pt x="324612" y="320040"/>
                  </a:lnTo>
                  <a:lnTo>
                    <a:pt x="324612" y="507492"/>
                  </a:lnTo>
                  <a:lnTo>
                    <a:pt x="381000" y="507492"/>
                  </a:lnTo>
                  <a:lnTo>
                    <a:pt x="381000" y="320040"/>
                  </a:lnTo>
                  <a:close/>
                </a:path>
                <a:path w="464820" h="826135">
                  <a:moveTo>
                    <a:pt x="464820" y="638556"/>
                  </a:moveTo>
                  <a:lnTo>
                    <a:pt x="420624" y="638556"/>
                  </a:lnTo>
                  <a:lnTo>
                    <a:pt x="420624" y="826008"/>
                  </a:lnTo>
                  <a:lnTo>
                    <a:pt x="464820" y="826008"/>
                  </a:lnTo>
                  <a:lnTo>
                    <a:pt x="464820" y="638556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140952" y="2400300"/>
              <a:ext cx="0" cy="958850"/>
            </a:xfrm>
            <a:custGeom>
              <a:avLst/>
              <a:gdLst/>
              <a:ahLst/>
              <a:cxnLst/>
              <a:rect l="l" t="t" r="r" b="b"/>
              <a:pathLst>
                <a:path w="0" h="958850">
                  <a:moveTo>
                    <a:pt x="0" y="0"/>
                  </a:moveTo>
                  <a:lnTo>
                    <a:pt x="0" y="958596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2552" y="2557018"/>
              <a:ext cx="212851" cy="215137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7926705" y="2183638"/>
            <a:ext cx="269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73405" algn="l"/>
                <a:tab pos="1341755" algn="l"/>
                <a:tab pos="1797685" algn="l"/>
                <a:tab pos="2293620" algn="l"/>
              </a:tabLst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Chiny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Europa/UE</a:t>
            </a:r>
            <a:r>
              <a:rPr dirty="0" baseline="32407" sz="900" spc="-15">
                <a:latin typeface="Calibri"/>
                <a:cs typeface="Calibri"/>
              </a:rPr>
              <a:t>2</a:t>
            </a:r>
            <a:r>
              <a:rPr dirty="0" baseline="32407" sz="900"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USA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Indie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Brazylia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8758428" y="1898904"/>
            <a:ext cx="2758440" cy="247015"/>
          </a:xfrm>
          <a:custGeom>
            <a:avLst/>
            <a:gdLst/>
            <a:ahLst/>
            <a:cxnLst/>
            <a:rect l="l" t="t" r="r" b="b"/>
            <a:pathLst>
              <a:path w="2758440" h="247014">
                <a:moveTo>
                  <a:pt x="2758439" y="0"/>
                </a:moveTo>
                <a:lnTo>
                  <a:pt x="0" y="0"/>
                </a:lnTo>
                <a:lnTo>
                  <a:pt x="0" y="246887"/>
                </a:lnTo>
                <a:lnTo>
                  <a:pt x="2758439" y="246887"/>
                </a:lnTo>
                <a:lnTo>
                  <a:pt x="2758439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8758428" y="1898904"/>
            <a:ext cx="2758440" cy="24701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201930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Fotowoltaika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3" name="object 5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21011" y="1926335"/>
            <a:ext cx="204216" cy="185927"/>
          </a:xfrm>
          <a:prstGeom prst="rect">
            <a:avLst/>
          </a:prstGeom>
        </p:spPr>
      </p:pic>
      <p:sp>
        <p:nvSpPr>
          <p:cNvPr id="54" name="object 54" descr=""/>
          <p:cNvSpPr txBox="1"/>
          <p:nvPr/>
        </p:nvSpPr>
        <p:spPr>
          <a:xfrm>
            <a:off x="8201279" y="2414142"/>
            <a:ext cx="2940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538235"/>
                </a:solidFill>
                <a:latin typeface="Calibri"/>
                <a:cs typeface="Calibri"/>
              </a:rPr>
              <a:t>+70%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8241792" y="2881629"/>
            <a:ext cx="105410" cy="349250"/>
          </a:xfrm>
          <a:custGeom>
            <a:avLst/>
            <a:gdLst/>
            <a:ahLst/>
            <a:cxnLst/>
            <a:rect l="l" t="t" r="r" b="b"/>
            <a:pathLst>
              <a:path w="105409" h="349250">
                <a:moveTo>
                  <a:pt x="68325" y="0"/>
                </a:moveTo>
                <a:lnTo>
                  <a:pt x="17525" y="0"/>
                </a:lnTo>
                <a:lnTo>
                  <a:pt x="17525" y="12700"/>
                </a:lnTo>
                <a:lnTo>
                  <a:pt x="68325" y="12700"/>
                </a:lnTo>
                <a:lnTo>
                  <a:pt x="68325" y="0"/>
                </a:lnTo>
                <a:close/>
              </a:path>
              <a:path w="105409" h="349250">
                <a:moveTo>
                  <a:pt x="105409" y="13716"/>
                </a:moveTo>
                <a:lnTo>
                  <a:pt x="92709" y="13716"/>
                </a:lnTo>
                <a:lnTo>
                  <a:pt x="92709" y="64516"/>
                </a:lnTo>
                <a:lnTo>
                  <a:pt x="105409" y="64516"/>
                </a:lnTo>
                <a:lnTo>
                  <a:pt x="105409" y="13716"/>
                </a:lnTo>
                <a:close/>
              </a:path>
              <a:path w="105409" h="349250">
                <a:moveTo>
                  <a:pt x="105409" y="102616"/>
                </a:moveTo>
                <a:lnTo>
                  <a:pt x="92709" y="102616"/>
                </a:lnTo>
                <a:lnTo>
                  <a:pt x="92709" y="153416"/>
                </a:lnTo>
                <a:lnTo>
                  <a:pt x="105409" y="153416"/>
                </a:lnTo>
                <a:lnTo>
                  <a:pt x="105409" y="102616"/>
                </a:lnTo>
                <a:close/>
              </a:path>
              <a:path w="105409" h="349250">
                <a:moveTo>
                  <a:pt x="105409" y="191516"/>
                </a:moveTo>
                <a:lnTo>
                  <a:pt x="92709" y="191516"/>
                </a:lnTo>
                <a:lnTo>
                  <a:pt x="92709" y="242316"/>
                </a:lnTo>
                <a:lnTo>
                  <a:pt x="105409" y="242316"/>
                </a:lnTo>
                <a:lnTo>
                  <a:pt x="105409" y="191516"/>
                </a:lnTo>
                <a:close/>
              </a:path>
              <a:path w="105409" h="349250">
                <a:moveTo>
                  <a:pt x="92709" y="316992"/>
                </a:moveTo>
                <a:lnTo>
                  <a:pt x="91185" y="316992"/>
                </a:lnTo>
                <a:lnTo>
                  <a:pt x="91185" y="329692"/>
                </a:lnTo>
                <a:lnTo>
                  <a:pt x="105409" y="329692"/>
                </a:lnTo>
                <a:lnTo>
                  <a:pt x="105409" y="323342"/>
                </a:lnTo>
                <a:lnTo>
                  <a:pt x="92709" y="323342"/>
                </a:lnTo>
                <a:lnTo>
                  <a:pt x="92709" y="316992"/>
                </a:lnTo>
                <a:close/>
              </a:path>
              <a:path w="105409" h="349250">
                <a:moveTo>
                  <a:pt x="105409" y="280416"/>
                </a:moveTo>
                <a:lnTo>
                  <a:pt x="92709" y="280416"/>
                </a:lnTo>
                <a:lnTo>
                  <a:pt x="92709" y="323342"/>
                </a:lnTo>
                <a:lnTo>
                  <a:pt x="99059" y="316992"/>
                </a:lnTo>
                <a:lnTo>
                  <a:pt x="105409" y="316992"/>
                </a:lnTo>
                <a:lnTo>
                  <a:pt x="105409" y="280416"/>
                </a:lnTo>
                <a:close/>
              </a:path>
              <a:path w="105409" h="349250">
                <a:moveTo>
                  <a:pt x="105409" y="316992"/>
                </a:moveTo>
                <a:lnTo>
                  <a:pt x="99059" y="316992"/>
                </a:lnTo>
                <a:lnTo>
                  <a:pt x="92709" y="323342"/>
                </a:lnTo>
                <a:lnTo>
                  <a:pt x="105409" y="323342"/>
                </a:lnTo>
                <a:lnTo>
                  <a:pt x="105409" y="316992"/>
                </a:lnTo>
                <a:close/>
              </a:path>
              <a:path w="105409" h="349250">
                <a:moveTo>
                  <a:pt x="50800" y="297942"/>
                </a:moveTo>
                <a:lnTo>
                  <a:pt x="0" y="323342"/>
                </a:lnTo>
                <a:lnTo>
                  <a:pt x="50800" y="348742"/>
                </a:lnTo>
                <a:lnTo>
                  <a:pt x="50800" y="329692"/>
                </a:lnTo>
                <a:lnTo>
                  <a:pt x="38100" y="329692"/>
                </a:lnTo>
                <a:lnTo>
                  <a:pt x="38100" y="316992"/>
                </a:lnTo>
                <a:lnTo>
                  <a:pt x="50800" y="316992"/>
                </a:lnTo>
                <a:lnTo>
                  <a:pt x="50800" y="297942"/>
                </a:lnTo>
                <a:close/>
              </a:path>
              <a:path w="105409" h="349250">
                <a:moveTo>
                  <a:pt x="50800" y="316992"/>
                </a:moveTo>
                <a:lnTo>
                  <a:pt x="38100" y="316992"/>
                </a:lnTo>
                <a:lnTo>
                  <a:pt x="38100" y="329692"/>
                </a:lnTo>
                <a:lnTo>
                  <a:pt x="50800" y="329692"/>
                </a:lnTo>
                <a:lnTo>
                  <a:pt x="50800" y="316992"/>
                </a:lnTo>
                <a:close/>
              </a:path>
              <a:path w="105409" h="349250">
                <a:moveTo>
                  <a:pt x="53085" y="316992"/>
                </a:moveTo>
                <a:lnTo>
                  <a:pt x="50800" y="316992"/>
                </a:lnTo>
                <a:lnTo>
                  <a:pt x="50800" y="329692"/>
                </a:lnTo>
                <a:lnTo>
                  <a:pt x="53085" y="329692"/>
                </a:lnTo>
                <a:lnTo>
                  <a:pt x="53085" y="316992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8741282" y="2464130"/>
            <a:ext cx="2339340" cy="497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1530985" algn="l"/>
                <a:tab pos="2019300" algn="l"/>
              </a:tabLst>
            </a:pPr>
            <a:r>
              <a:rPr dirty="0" baseline="2777" sz="1500" spc="-3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r>
              <a:rPr dirty="0" baseline="2777" sz="15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188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baseline="8333" sz="1500" spc="-30" i="1">
                <a:solidFill>
                  <a:srgbClr val="538235"/>
                </a:solidFill>
                <a:latin typeface="Calibri"/>
                <a:cs typeface="Calibri"/>
              </a:rPr>
              <a:t>+31%</a:t>
            </a:r>
            <a:endParaRPr baseline="8333"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tabLst>
                <a:tab pos="1856105" algn="l"/>
              </a:tabLst>
            </a:pPr>
            <a:r>
              <a:rPr dirty="0" baseline="2777" sz="1500" spc="-30">
                <a:solidFill>
                  <a:srgbClr val="0D0D0D"/>
                </a:solidFill>
                <a:latin typeface="Calibri"/>
                <a:cs typeface="Calibri"/>
              </a:rPr>
              <a:t>2023</a:t>
            </a:r>
            <a:r>
              <a:rPr dirty="0" baseline="2777" sz="15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246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382254" y="2924581"/>
            <a:ext cx="3054985" cy="35623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tabLst>
                <a:tab pos="2825115" algn="l"/>
              </a:tabLst>
            </a:pPr>
            <a:r>
              <a:rPr dirty="0" sz="1000" spc="-10" i="1">
                <a:solidFill>
                  <a:srgbClr val="FF7B80"/>
                </a:solidFill>
                <a:latin typeface="Calibri"/>
                <a:cs typeface="Calibri"/>
              </a:rPr>
              <a:t>-</a:t>
            </a:r>
            <a:r>
              <a:rPr dirty="0" sz="1000" spc="-25" i="1">
                <a:solidFill>
                  <a:srgbClr val="FF7B80"/>
                </a:solidFill>
                <a:latin typeface="Calibri"/>
                <a:cs typeface="Calibri"/>
              </a:rPr>
              <a:t>3%</a:t>
            </a:r>
            <a:r>
              <a:rPr dirty="0" sz="1000" i="1">
                <a:solidFill>
                  <a:srgbClr val="FF7B80"/>
                </a:solidFill>
                <a:latin typeface="Calibri"/>
                <a:cs typeface="Calibri"/>
              </a:rPr>
              <a:t>	</a:t>
            </a:r>
            <a:r>
              <a:rPr dirty="0" baseline="2777" sz="1500" spc="-37" i="1">
                <a:solidFill>
                  <a:srgbClr val="538235"/>
                </a:solidFill>
                <a:latin typeface="Calibri"/>
                <a:cs typeface="Calibri"/>
              </a:rPr>
              <a:t>+7%</a:t>
            </a:r>
            <a:endParaRPr baseline="2777" sz="1500">
              <a:latin typeface="Calibri"/>
              <a:cs typeface="Calibri"/>
            </a:endParaRPr>
          </a:p>
          <a:p>
            <a:pPr marL="384175">
              <a:lnSpc>
                <a:spcPct val="100000"/>
              </a:lnSpc>
              <a:spcBef>
                <a:spcPts val="100"/>
              </a:spcBef>
              <a:tabLst>
                <a:tab pos="2299335" algn="l"/>
              </a:tabLst>
            </a:pPr>
            <a:r>
              <a:rPr dirty="0" baseline="2777" sz="1500" spc="-30">
                <a:solidFill>
                  <a:srgbClr val="0D0D0D"/>
                </a:solidFill>
                <a:latin typeface="Calibri"/>
                <a:cs typeface="Calibri"/>
              </a:rPr>
              <a:t>2024</a:t>
            </a:r>
            <a:r>
              <a:rPr dirty="0" baseline="2777" sz="15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261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10834116" y="2875533"/>
            <a:ext cx="303530" cy="354965"/>
          </a:xfrm>
          <a:custGeom>
            <a:avLst/>
            <a:gdLst/>
            <a:ahLst/>
            <a:cxnLst/>
            <a:rect l="l" t="t" r="r" b="b"/>
            <a:pathLst>
              <a:path w="303529" h="354964">
                <a:moveTo>
                  <a:pt x="50800" y="0"/>
                </a:moveTo>
                <a:lnTo>
                  <a:pt x="0" y="0"/>
                </a:lnTo>
                <a:lnTo>
                  <a:pt x="0" y="12700"/>
                </a:lnTo>
                <a:lnTo>
                  <a:pt x="50800" y="12700"/>
                </a:lnTo>
                <a:lnTo>
                  <a:pt x="50800" y="0"/>
                </a:lnTo>
                <a:close/>
              </a:path>
              <a:path w="303529" h="354964">
                <a:moveTo>
                  <a:pt x="1397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139700" y="12700"/>
                </a:lnTo>
                <a:lnTo>
                  <a:pt x="139700" y="0"/>
                </a:lnTo>
                <a:close/>
              </a:path>
              <a:path w="303529" h="354964">
                <a:moveTo>
                  <a:pt x="228600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228600" y="12700"/>
                </a:lnTo>
                <a:lnTo>
                  <a:pt x="228600" y="0"/>
                </a:lnTo>
                <a:close/>
              </a:path>
              <a:path w="303529" h="354964">
                <a:moveTo>
                  <a:pt x="290829" y="6350"/>
                </a:moveTo>
                <a:lnTo>
                  <a:pt x="290829" y="26669"/>
                </a:lnTo>
                <a:lnTo>
                  <a:pt x="303529" y="26669"/>
                </a:lnTo>
                <a:lnTo>
                  <a:pt x="303529" y="12700"/>
                </a:lnTo>
                <a:lnTo>
                  <a:pt x="297179" y="12700"/>
                </a:lnTo>
                <a:lnTo>
                  <a:pt x="290829" y="6350"/>
                </a:lnTo>
                <a:close/>
              </a:path>
              <a:path w="303529" h="354964">
                <a:moveTo>
                  <a:pt x="303529" y="0"/>
                </a:moveTo>
                <a:lnTo>
                  <a:pt x="266700" y="0"/>
                </a:lnTo>
                <a:lnTo>
                  <a:pt x="266700" y="12700"/>
                </a:lnTo>
                <a:lnTo>
                  <a:pt x="290829" y="12700"/>
                </a:lnTo>
                <a:lnTo>
                  <a:pt x="290829" y="6350"/>
                </a:lnTo>
                <a:lnTo>
                  <a:pt x="303529" y="6350"/>
                </a:lnTo>
                <a:lnTo>
                  <a:pt x="303529" y="0"/>
                </a:lnTo>
                <a:close/>
              </a:path>
              <a:path w="303529" h="354964">
                <a:moveTo>
                  <a:pt x="303529" y="6350"/>
                </a:moveTo>
                <a:lnTo>
                  <a:pt x="290829" y="6350"/>
                </a:lnTo>
                <a:lnTo>
                  <a:pt x="297179" y="12700"/>
                </a:lnTo>
                <a:lnTo>
                  <a:pt x="303529" y="12700"/>
                </a:lnTo>
                <a:lnTo>
                  <a:pt x="303529" y="6350"/>
                </a:lnTo>
                <a:close/>
              </a:path>
              <a:path w="303529" h="354964">
                <a:moveTo>
                  <a:pt x="303529" y="64769"/>
                </a:moveTo>
                <a:lnTo>
                  <a:pt x="290829" y="64769"/>
                </a:lnTo>
                <a:lnTo>
                  <a:pt x="290829" y="115569"/>
                </a:lnTo>
                <a:lnTo>
                  <a:pt x="303529" y="115569"/>
                </a:lnTo>
                <a:lnTo>
                  <a:pt x="303529" y="64769"/>
                </a:lnTo>
                <a:close/>
              </a:path>
              <a:path w="303529" h="354964">
                <a:moveTo>
                  <a:pt x="303529" y="153669"/>
                </a:moveTo>
                <a:lnTo>
                  <a:pt x="290829" y="153669"/>
                </a:lnTo>
                <a:lnTo>
                  <a:pt x="290829" y="204469"/>
                </a:lnTo>
                <a:lnTo>
                  <a:pt x="303529" y="204469"/>
                </a:lnTo>
                <a:lnTo>
                  <a:pt x="303529" y="153669"/>
                </a:lnTo>
                <a:close/>
              </a:path>
              <a:path w="303529" h="354964">
                <a:moveTo>
                  <a:pt x="303529" y="242569"/>
                </a:moveTo>
                <a:lnTo>
                  <a:pt x="290829" y="242569"/>
                </a:lnTo>
                <a:lnTo>
                  <a:pt x="290829" y="293369"/>
                </a:lnTo>
                <a:lnTo>
                  <a:pt x="303529" y="293369"/>
                </a:lnTo>
                <a:lnTo>
                  <a:pt x="303529" y="242569"/>
                </a:lnTo>
                <a:close/>
              </a:path>
              <a:path w="303529" h="354964">
                <a:moveTo>
                  <a:pt x="295148" y="323088"/>
                </a:moveTo>
                <a:lnTo>
                  <a:pt x="244348" y="323088"/>
                </a:lnTo>
                <a:lnTo>
                  <a:pt x="244348" y="335788"/>
                </a:lnTo>
                <a:lnTo>
                  <a:pt x="295148" y="335788"/>
                </a:lnTo>
                <a:lnTo>
                  <a:pt x="295148" y="323088"/>
                </a:lnTo>
                <a:close/>
              </a:path>
              <a:path w="303529" h="354964">
                <a:moveTo>
                  <a:pt x="206248" y="323088"/>
                </a:moveTo>
                <a:lnTo>
                  <a:pt x="155448" y="323088"/>
                </a:lnTo>
                <a:lnTo>
                  <a:pt x="155448" y="335788"/>
                </a:lnTo>
                <a:lnTo>
                  <a:pt x="206248" y="335788"/>
                </a:lnTo>
                <a:lnTo>
                  <a:pt x="206248" y="323088"/>
                </a:lnTo>
                <a:close/>
              </a:path>
              <a:path w="303529" h="354964">
                <a:moveTo>
                  <a:pt x="134111" y="304038"/>
                </a:moveTo>
                <a:lnTo>
                  <a:pt x="83311" y="329438"/>
                </a:lnTo>
                <a:lnTo>
                  <a:pt x="134111" y="354838"/>
                </a:lnTo>
                <a:lnTo>
                  <a:pt x="134111" y="304038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6887591" y="3938778"/>
            <a:ext cx="400557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Porównanie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prognoz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IEA </a:t>
            </a:r>
            <a:r>
              <a:rPr dirty="0" sz="1000" spc="-10" b="1">
                <a:latin typeface="Calibri"/>
                <a:cs typeface="Calibri"/>
              </a:rPr>
              <a:t>dotyczących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nowych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mocy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OZE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Unii </a:t>
            </a:r>
            <a:r>
              <a:rPr dirty="0" sz="1000" spc="-10" b="1">
                <a:latin typeface="Calibri"/>
                <a:cs typeface="Calibri"/>
              </a:rPr>
              <a:t>Europejskiej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latach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2023-</a:t>
            </a:r>
            <a:r>
              <a:rPr dirty="0" sz="1000" b="1">
                <a:latin typeface="Calibri"/>
                <a:cs typeface="Calibri"/>
              </a:rPr>
              <a:t>24,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2023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vs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2021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6871716" y="3968310"/>
            <a:ext cx="4715510" cy="340360"/>
            <a:chOff x="6871716" y="3968310"/>
            <a:chExt cx="4715510" cy="340360"/>
          </a:xfrm>
        </p:grpSpPr>
        <p:sp>
          <p:nvSpPr>
            <p:cNvPr id="61" name="object 61" descr=""/>
            <p:cNvSpPr/>
            <p:nvPr/>
          </p:nvSpPr>
          <p:spPr>
            <a:xfrm>
              <a:off x="6871716" y="4305300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4892" y="3968310"/>
              <a:ext cx="442211" cy="323432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64824" y="3988308"/>
              <a:ext cx="352044" cy="233171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1163173" y="3986657"/>
              <a:ext cx="355600" cy="236854"/>
            </a:xfrm>
            <a:custGeom>
              <a:avLst/>
              <a:gdLst/>
              <a:ahLst/>
              <a:cxnLst/>
              <a:rect l="l" t="t" r="r" b="b"/>
              <a:pathLst>
                <a:path w="355600" h="236854">
                  <a:moveTo>
                    <a:pt x="0" y="236346"/>
                  </a:moveTo>
                  <a:lnTo>
                    <a:pt x="355219" y="236346"/>
                  </a:lnTo>
                  <a:lnTo>
                    <a:pt x="355219" y="0"/>
                  </a:lnTo>
                  <a:lnTo>
                    <a:pt x="0" y="0"/>
                  </a:lnTo>
                  <a:lnTo>
                    <a:pt x="0" y="236346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6887591" y="4332223"/>
            <a:ext cx="2044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i="1">
                <a:solidFill>
                  <a:srgbClr val="7E7E7E"/>
                </a:solidFill>
                <a:latin typeface="Calibri"/>
                <a:cs typeface="Calibri"/>
              </a:rPr>
              <a:t>GW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6979729" y="5053584"/>
            <a:ext cx="4375785" cy="602615"/>
            <a:chOff x="6979729" y="5053584"/>
            <a:chExt cx="4375785" cy="602615"/>
          </a:xfrm>
        </p:grpSpPr>
        <p:sp>
          <p:nvSpPr>
            <p:cNvPr id="67" name="object 67" descr=""/>
            <p:cNvSpPr/>
            <p:nvPr/>
          </p:nvSpPr>
          <p:spPr>
            <a:xfrm>
              <a:off x="7274052" y="5260848"/>
              <a:ext cx="3296920" cy="390525"/>
            </a:xfrm>
            <a:custGeom>
              <a:avLst/>
              <a:gdLst/>
              <a:ahLst/>
              <a:cxnLst/>
              <a:rect l="l" t="t" r="r" b="b"/>
              <a:pathLst>
                <a:path w="3296920" h="390525">
                  <a:moveTo>
                    <a:pt x="385572" y="347472"/>
                  </a:moveTo>
                  <a:lnTo>
                    <a:pt x="0" y="347472"/>
                  </a:lnTo>
                  <a:lnTo>
                    <a:pt x="0" y="390144"/>
                  </a:lnTo>
                  <a:lnTo>
                    <a:pt x="385572" y="390144"/>
                  </a:lnTo>
                  <a:lnTo>
                    <a:pt x="385572" y="347472"/>
                  </a:lnTo>
                  <a:close/>
                </a:path>
                <a:path w="3296920" h="390525">
                  <a:moveTo>
                    <a:pt x="1840992" y="219456"/>
                  </a:moveTo>
                  <a:lnTo>
                    <a:pt x="1455420" y="219456"/>
                  </a:lnTo>
                  <a:lnTo>
                    <a:pt x="1455420" y="390144"/>
                  </a:lnTo>
                  <a:lnTo>
                    <a:pt x="1840992" y="390144"/>
                  </a:lnTo>
                  <a:lnTo>
                    <a:pt x="1840992" y="219456"/>
                  </a:lnTo>
                  <a:close/>
                </a:path>
                <a:path w="3296920" h="390525">
                  <a:moveTo>
                    <a:pt x="3296412" y="0"/>
                  </a:moveTo>
                  <a:lnTo>
                    <a:pt x="2910840" y="0"/>
                  </a:lnTo>
                  <a:lnTo>
                    <a:pt x="2910840" y="390144"/>
                  </a:lnTo>
                  <a:lnTo>
                    <a:pt x="3296412" y="390144"/>
                  </a:lnTo>
                  <a:lnTo>
                    <a:pt x="329641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764780" y="5053584"/>
              <a:ext cx="3296920" cy="597535"/>
            </a:xfrm>
            <a:custGeom>
              <a:avLst/>
              <a:gdLst/>
              <a:ahLst/>
              <a:cxnLst/>
              <a:rect l="l" t="t" r="r" b="b"/>
              <a:pathLst>
                <a:path w="3296920" h="597535">
                  <a:moveTo>
                    <a:pt x="385572" y="562356"/>
                  </a:moveTo>
                  <a:lnTo>
                    <a:pt x="0" y="562356"/>
                  </a:lnTo>
                  <a:lnTo>
                    <a:pt x="0" y="597408"/>
                  </a:lnTo>
                  <a:lnTo>
                    <a:pt x="385572" y="597408"/>
                  </a:lnTo>
                  <a:lnTo>
                    <a:pt x="385572" y="562356"/>
                  </a:lnTo>
                  <a:close/>
                </a:path>
                <a:path w="3296920" h="597535">
                  <a:moveTo>
                    <a:pt x="1840992" y="388620"/>
                  </a:moveTo>
                  <a:lnTo>
                    <a:pt x="1455420" y="388620"/>
                  </a:lnTo>
                  <a:lnTo>
                    <a:pt x="1455420" y="597408"/>
                  </a:lnTo>
                  <a:lnTo>
                    <a:pt x="1840992" y="597408"/>
                  </a:lnTo>
                  <a:lnTo>
                    <a:pt x="1840992" y="388620"/>
                  </a:lnTo>
                  <a:close/>
                </a:path>
                <a:path w="3296920" h="597535">
                  <a:moveTo>
                    <a:pt x="3296412" y="0"/>
                  </a:moveTo>
                  <a:lnTo>
                    <a:pt x="2909316" y="0"/>
                  </a:lnTo>
                  <a:lnTo>
                    <a:pt x="2909316" y="597408"/>
                  </a:lnTo>
                  <a:lnTo>
                    <a:pt x="3296412" y="597408"/>
                  </a:lnTo>
                  <a:lnTo>
                    <a:pt x="329641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984492" y="5650992"/>
              <a:ext cx="4366260" cy="0"/>
            </a:xfrm>
            <a:custGeom>
              <a:avLst/>
              <a:gdLst/>
              <a:ahLst/>
              <a:cxnLst/>
              <a:rect l="l" t="t" r="r" b="b"/>
              <a:pathLst>
                <a:path w="4366259" h="0">
                  <a:moveTo>
                    <a:pt x="0" y="0"/>
                  </a:moveTo>
                  <a:lnTo>
                    <a:pt x="4366259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7387717" y="5378577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8810879" y="5250941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23.4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0266298" y="5031485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53.5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877809" y="5385257"/>
            <a:ext cx="1746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4.9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9301226" y="5212207"/>
            <a:ext cx="2387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001F5F"/>
                </a:solidFill>
                <a:latin typeface="Calibri"/>
                <a:cs typeface="Calibri"/>
              </a:rPr>
              <a:t>28.7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0756392" y="4824476"/>
            <a:ext cx="2387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001F5F"/>
                </a:solidFill>
                <a:latin typeface="Calibri"/>
                <a:cs typeface="Calibri"/>
              </a:rPr>
              <a:t>81.9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302754" y="5946749"/>
            <a:ext cx="8324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Wiatr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-10">
                <a:latin typeface="Calibri"/>
                <a:cs typeface="Calibri"/>
              </a:rPr>
              <a:t> offshore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763254" y="5946749"/>
            <a:ext cx="8216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Wiatr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-10">
                <a:latin typeface="Calibri"/>
                <a:cs typeface="Calibri"/>
              </a:rPr>
              <a:t> onshore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287254" y="5946749"/>
            <a:ext cx="6851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Fotowoltaika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7830311" y="448513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3"/>
                </a:lnTo>
                <a:lnTo>
                  <a:pt x="62483" y="62483"/>
                </a:lnTo>
                <a:lnTo>
                  <a:pt x="6248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9122664" y="448513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3"/>
                </a:lnTo>
                <a:lnTo>
                  <a:pt x="62483" y="62483"/>
                </a:lnTo>
                <a:lnTo>
                  <a:pt x="62483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1" name="object 81" descr=""/>
          <p:cNvGrpSpPr/>
          <p:nvPr/>
        </p:nvGrpSpPr>
        <p:grpSpPr>
          <a:xfrm>
            <a:off x="7464425" y="5113654"/>
            <a:ext cx="1971039" cy="199390"/>
            <a:chOff x="7464425" y="5113654"/>
            <a:chExt cx="1971039" cy="199390"/>
          </a:xfrm>
        </p:grpSpPr>
        <p:sp>
          <p:nvSpPr>
            <p:cNvPr id="82" name="object 82" descr=""/>
            <p:cNvSpPr/>
            <p:nvPr/>
          </p:nvSpPr>
          <p:spPr>
            <a:xfrm>
              <a:off x="7464425" y="5261990"/>
              <a:ext cx="515620" cy="50800"/>
            </a:xfrm>
            <a:custGeom>
              <a:avLst/>
              <a:gdLst/>
              <a:ahLst/>
              <a:cxnLst/>
              <a:rect l="l" t="t" r="r" b="b"/>
              <a:pathLst>
                <a:path w="515620" h="50800">
                  <a:moveTo>
                    <a:pt x="253" y="9271"/>
                  </a:moveTo>
                  <a:lnTo>
                    <a:pt x="0" y="21971"/>
                  </a:lnTo>
                  <a:lnTo>
                    <a:pt x="50800" y="22987"/>
                  </a:lnTo>
                  <a:lnTo>
                    <a:pt x="51053" y="10287"/>
                  </a:lnTo>
                  <a:lnTo>
                    <a:pt x="253" y="9271"/>
                  </a:lnTo>
                  <a:close/>
                </a:path>
                <a:path w="515620" h="50800">
                  <a:moveTo>
                    <a:pt x="89153" y="11176"/>
                  </a:moveTo>
                  <a:lnTo>
                    <a:pt x="88900" y="23876"/>
                  </a:lnTo>
                  <a:lnTo>
                    <a:pt x="139700" y="24892"/>
                  </a:lnTo>
                  <a:lnTo>
                    <a:pt x="139953" y="12192"/>
                  </a:lnTo>
                  <a:lnTo>
                    <a:pt x="89153" y="11176"/>
                  </a:lnTo>
                  <a:close/>
                </a:path>
                <a:path w="515620" h="50800">
                  <a:moveTo>
                    <a:pt x="178053" y="12954"/>
                  </a:moveTo>
                  <a:lnTo>
                    <a:pt x="177800" y="25654"/>
                  </a:lnTo>
                  <a:lnTo>
                    <a:pt x="228600" y="26797"/>
                  </a:lnTo>
                  <a:lnTo>
                    <a:pt x="228853" y="14097"/>
                  </a:lnTo>
                  <a:lnTo>
                    <a:pt x="178053" y="12954"/>
                  </a:lnTo>
                  <a:close/>
                </a:path>
                <a:path w="515620" h="50800">
                  <a:moveTo>
                    <a:pt x="266953" y="14859"/>
                  </a:moveTo>
                  <a:lnTo>
                    <a:pt x="266573" y="27559"/>
                  </a:lnTo>
                  <a:lnTo>
                    <a:pt x="317373" y="28575"/>
                  </a:lnTo>
                  <a:lnTo>
                    <a:pt x="317626" y="15875"/>
                  </a:lnTo>
                  <a:lnTo>
                    <a:pt x="266953" y="14859"/>
                  </a:lnTo>
                  <a:close/>
                </a:path>
                <a:path w="515620" h="50800">
                  <a:moveTo>
                    <a:pt x="355726" y="16764"/>
                  </a:moveTo>
                  <a:lnTo>
                    <a:pt x="355473" y="29464"/>
                  </a:lnTo>
                  <a:lnTo>
                    <a:pt x="406273" y="30480"/>
                  </a:lnTo>
                  <a:lnTo>
                    <a:pt x="406526" y="17780"/>
                  </a:lnTo>
                  <a:lnTo>
                    <a:pt x="355726" y="16764"/>
                  </a:lnTo>
                  <a:close/>
                </a:path>
                <a:path w="515620" h="50800">
                  <a:moveTo>
                    <a:pt x="464947" y="0"/>
                  </a:moveTo>
                  <a:lnTo>
                    <a:pt x="464519" y="19008"/>
                  </a:lnTo>
                  <a:lnTo>
                    <a:pt x="477139" y="19304"/>
                  </a:lnTo>
                  <a:lnTo>
                    <a:pt x="476884" y="32004"/>
                  </a:lnTo>
                  <a:lnTo>
                    <a:pt x="464226" y="32004"/>
                  </a:lnTo>
                  <a:lnTo>
                    <a:pt x="463803" y="50800"/>
                  </a:lnTo>
                  <a:lnTo>
                    <a:pt x="503353" y="32004"/>
                  </a:lnTo>
                  <a:lnTo>
                    <a:pt x="476884" y="32004"/>
                  </a:lnTo>
                  <a:lnTo>
                    <a:pt x="464233" y="31707"/>
                  </a:lnTo>
                  <a:lnTo>
                    <a:pt x="503977" y="31707"/>
                  </a:lnTo>
                  <a:lnTo>
                    <a:pt x="515111" y="26416"/>
                  </a:lnTo>
                  <a:lnTo>
                    <a:pt x="464947" y="0"/>
                  </a:lnTo>
                  <a:close/>
                </a:path>
                <a:path w="515620" h="50800">
                  <a:moveTo>
                    <a:pt x="464519" y="19008"/>
                  </a:moveTo>
                  <a:lnTo>
                    <a:pt x="464233" y="31707"/>
                  </a:lnTo>
                  <a:lnTo>
                    <a:pt x="476884" y="32004"/>
                  </a:lnTo>
                  <a:lnTo>
                    <a:pt x="477139" y="19304"/>
                  </a:lnTo>
                  <a:lnTo>
                    <a:pt x="464519" y="19008"/>
                  </a:lnTo>
                  <a:close/>
                </a:path>
                <a:path w="515620" h="50800">
                  <a:moveTo>
                    <a:pt x="444626" y="18542"/>
                  </a:moveTo>
                  <a:lnTo>
                    <a:pt x="444373" y="31242"/>
                  </a:lnTo>
                  <a:lnTo>
                    <a:pt x="464233" y="31707"/>
                  </a:lnTo>
                  <a:lnTo>
                    <a:pt x="464519" y="19008"/>
                  </a:lnTo>
                  <a:lnTo>
                    <a:pt x="444626" y="18542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919210" y="5113654"/>
              <a:ext cx="516255" cy="87630"/>
            </a:xfrm>
            <a:custGeom>
              <a:avLst/>
              <a:gdLst/>
              <a:ahLst/>
              <a:cxnLst/>
              <a:rect l="l" t="t" r="r" b="b"/>
              <a:pathLst>
                <a:path w="516254" h="87629">
                  <a:moveTo>
                    <a:pt x="50419" y="68834"/>
                  </a:moveTo>
                  <a:lnTo>
                    <a:pt x="0" y="74930"/>
                  </a:lnTo>
                  <a:lnTo>
                    <a:pt x="1524" y="87503"/>
                  </a:lnTo>
                  <a:lnTo>
                    <a:pt x="51943" y="81407"/>
                  </a:lnTo>
                  <a:lnTo>
                    <a:pt x="50419" y="68834"/>
                  </a:lnTo>
                  <a:close/>
                </a:path>
                <a:path w="516254" h="87629">
                  <a:moveTo>
                    <a:pt x="138684" y="58166"/>
                  </a:moveTo>
                  <a:lnTo>
                    <a:pt x="88265" y="64262"/>
                  </a:lnTo>
                  <a:lnTo>
                    <a:pt x="89789" y="76835"/>
                  </a:lnTo>
                  <a:lnTo>
                    <a:pt x="140208" y="70866"/>
                  </a:lnTo>
                  <a:lnTo>
                    <a:pt x="138684" y="58166"/>
                  </a:lnTo>
                  <a:close/>
                </a:path>
                <a:path w="516254" h="87629">
                  <a:moveTo>
                    <a:pt x="226949" y="47625"/>
                  </a:moveTo>
                  <a:lnTo>
                    <a:pt x="176530" y="53594"/>
                  </a:lnTo>
                  <a:lnTo>
                    <a:pt x="178054" y="66294"/>
                  </a:lnTo>
                  <a:lnTo>
                    <a:pt x="228473" y="60198"/>
                  </a:lnTo>
                  <a:lnTo>
                    <a:pt x="226949" y="47625"/>
                  </a:lnTo>
                  <a:close/>
                </a:path>
                <a:path w="516254" h="87629">
                  <a:moveTo>
                    <a:pt x="315214" y="36957"/>
                  </a:moveTo>
                  <a:lnTo>
                    <a:pt x="264795" y="43053"/>
                  </a:lnTo>
                  <a:lnTo>
                    <a:pt x="266319" y="55626"/>
                  </a:lnTo>
                  <a:lnTo>
                    <a:pt x="316738" y="49530"/>
                  </a:lnTo>
                  <a:lnTo>
                    <a:pt x="315214" y="36957"/>
                  </a:lnTo>
                  <a:close/>
                </a:path>
                <a:path w="516254" h="87629">
                  <a:moveTo>
                    <a:pt x="403479" y="26289"/>
                  </a:moveTo>
                  <a:lnTo>
                    <a:pt x="353060" y="32385"/>
                  </a:lnTo>
                  <a:lnTo>
                    <a:pt x="354584" y="44958"/>
                  </a:lnTo>
                  <a:lnTo>
                    <a:pt x="405003" y="38862"/>
                  </a:lnTo>
                  <a:lnTo>
                    <a:pt x="403479" y="26289"/>
                  </a:lnTo>
                  <a:close/>
                </a:path>
                <a:path w="516254" h="87629">
                  <a:moveTo>
                    <a:pt x="510789" y="17399"/>
                  </a:moveTo>
                  <a:lnTo>
                    <a:pt x="477266" y="17399"/>
                  </a:lnTo>
                  <a:lnTo>
                    <a:pt x="478663" y="30099"/>
                  </a:lnTo>
                  <a:lnTo>
                    <a:pt x="466102" y="31613"/>
                  </a:lnTo>
                  <a:lnTo>
                    <a:pt x="468375" y="50419"/>
                  </a:lnTo>
                  <a:lnTo>
                    <a:pt x="515747" y="19177"/>
                  </a:lnTo>
                  <a:lnTo>
                    <a:pt x="510789" y="17399"/>
                  </a:lnTo>
                  <a:close/>
                </a:path>
                <a:path w="516254" h="87629">
                  <a:moveTo>
                    <a:pt x="464568" y="18924"/>
                  </a:moveTo>
                  <a:lnTo>
                    <a:pt x="441325" y="21717"/>
                  </a:lnTo>
                  <a:lnTo>
                    <a:pt x="442849" y="34417"/>
                  </a:lnTo>
                  <a:lnTo>
                    <a:pt x="466102" y="31613"/>
                  </a:lnTo>
                  <a:lnTo>
                    <a:pt x="464568" y="18924"/>
                  </a:lnTo>
                  <a:close/>
                </a:path>
                <a:path w="516254" h="87629">
                  <a:moveTo>
                    <a:pt x="477266" y="17399"/>
                  </a:moveTo>
                  <a:lnTo>
                    <a:pt x="464568" y="18924"/>
                  </a:lnTo>
                  <a:lnTo>
                    <a:pt x="466102" y="31613"/>
                  </a:lnTo>
                  <a:lnTo>
                    <a:pt x="478663" y="30099"/>
                  </a:lnTo>
                  <a:lnTo>
                    <a:pt x="477266" y="17399"/>
                  </a:lnTo>
                  <a:close/>
                </a:path>
                <a:path w="516254" h="87629">
                  <a:moveTo>
                    <a:pt x="462280" y="0"/>
                  </a:moveTo>
                  <a:lnTo>
                    <a:pt x="464568" y="18924"/>
                  </a:lnTo>
                  <a:lnTo>
                    <a:pt x="477266" y="17399"/>
                  </a:lnTo>
                  <a:lnTo>
                    <a:pt x="510789" y="17399"/>
                  </a:lnTo>
                  <a:lnTo>
                    <a:pt x="462280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7571231" y="5062220"/>
            <a:ext cx="269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i="1">
                <a:solidFill>
                  <a:srgbClr val="FF7B80"/>
                </a:solidFill>
                <a:latin typeface="Calibri"/>
                <a:cs typeface="Calibri"/>
              </a:rPr>
              <a:t>-</a:t>
            </a:r>
            <a:r>
              <a:rPr dirty="0" sz="1000" spc="-25" i="1">
                <a:solidFill>
                  <a:srgbClr val="FF7B80"/>
                </a:solidFill>
                <a:latin typeface="Calibri"/>
                <a:cs typeface="Calibri"/>
              </a:rPr>
              <a:t>17%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9003792" y="4941570"/>
            <a:ext cx="2940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538235"/>
                </a:solidFill>
                <a:latin typeface="Calibri"/>
                <a:cs typeface="Calibri"/>
              </a:rPr>
              <a:t>+23%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10349610" y="4725923"/>
            <a:ext cx="518795" cy="267970"/>
          </a:xfrm>
          <a:custGeom>
            <a:avLst/>
            <a:gdLst/>
            <a:ahLst/>
            <a:cxnLst/>
            <a:rect l="l" t="t" r="r" b="b"/>
            <a:pathLst>
              <a:path w="518795" h="267970">
                <a:moveTo>
                  <a:pt x="45339" y="233552"/>
                </a:moveTo>
                <a:lnTo>
                  <a:pt x="0" y="256667"/>
                </a:lnTo>
                <a:lnTo>
                  <a:pt x="5842" y="267969"/>
                </a:lnTo>
                <a:lnTo>
                  <a:pt x="51054" y="244856"/>
                </a:lnTo>
                <a:lnTo>
                  <a:pt x="45339" y="233552"/>
                </a:lnTo>
                <a:close/>
              </a:path>
              <a:path w="518795" h="267970">
                <a:moveTo>
                  <a:pt x="124587" y="193294"/>
                </a:moveTo>
                <a:lnTo>
                  <a:pt x="79248" y="216281"/>
                </a:lnTo>
                <a:lnTo>
                  <a:pt x="85090" y="227583"/>
                </a:lnTo>
                <a:lnTo>
                  <a:pt x="130302" y="204596"/>
                </a:lnTo>
                <a:lnTo>
                  <a:pt x="124587" y="193294"/>
                </a:lnTo>
                <a:close/>
              </a:path>
              <a:path w="518795" h="267970">
                <a:moveTo>
                  <a:pt x="203835" y="153034"/>
                </a:moveTo>
                <a:lnTo>
                  <a:pt x="158496" y="176021"/>
                </a:lnTo>
                <a:lnTo>
                  <a:pt x="164338" y="187325"/>
                </a:lnTo>
                <a:lnTo>
                  <a:pt x="209550" y="164337"/>
                </a:lnTo>
                <a:lnTo>
                  <a:pt x="203835" y="153034"/>
                </a:lnTo>
                <a:close/>
              </a:path>
              <a:path w="518795" h="267970">
                <a:moveTo>
                  <a:pt x="283083" y="112775"/>
                </a:moveTo>
                <a:lnTo>
                  <a:pt x="237744" y="135762"/>
                </a:lnTo>
                <a:lnTo>
                  <a:pt x="243586" y="147065"/>
                </a:lnTo>
                <a:lnTo>
                  <a:pt x="288798" y="124078"/>
                </a:lnTo>
                <a:lnTo>
                  <a:pt x="283083" y="112775"/>
                </a:lnTo>
                <a:close/>
              </a:path>
              <a:path w="518795" h="267970">
                <a:moveTo>
                  <a:pt x="362331" y="72389"/>
                </a:moveTo>
                <a:lnTo>
                  <a:pt x="316992" y="95503"/>
                </a:lnTo>
                <a:lnTo>
                  <a:pt x="322834" y="106806"/>
                </a:lnTo>
                <a:lnTo>
                  <a:pt x="368046" y="83693"/>
                </a:lnTo>
                <a:lnTo>
                  <a:pt x="362331" y="72389"/>
                </a:lnTo>
                <a:close/>
              </a:path>
              <a:path w="518795" h="267970">
                <a:moveTo>
                  <a:pt x="441579" y="32131"/>
                </a:moveTo>
                <a:lnTo>
                  <a:pt x="396240" y="55118"/>
                </a:lnTo>
                <a:lnTo>
                  <a:pt x="402082" y="66420"/>
                </a:lnTo>
                <a:lnTo>
                  <a:pt x="447294" y="43433"/>
                </a:lnTo>
                <a:lnTo>
                  <a:pt x="441579" y="32131"/>
                </a:lnTo>
                <a:close/>
              </a:path>
              <a:path w="518795" h="267970">
                <a:moveTo>
                  <a:pt x="518795" y="0"/>
                </a:moveTo>
                <a:lnTo>
                  <a:pt x="462025" y="381"/>
                </a:lnTo>
                <a:lnTo>
                  <a:pt x="485013" y="45719"/>
                </a:lnTo>
                <a:lnTo>
                  <a:pt x="499464" y="26162"/>
                </a:lnTo>
                <a:lnTo>
                  <a:pt x="481330" y="26162"/>
                </a:lnTo>
                <a:lnTo>
                  <a:pt x="475488" y="14858"/>
                </a:lnTo>
                <a:lnTo>
                  <a:pt x="481965" y="11556"/>
                </a:lnTo>
                <a:lnTo>
                  <a:pt x="510255" y="11556"/>
                </a:lnTo>
                <a:lnTo>
                  <a:pt x="518795" y="0"/>
                </a:lnTo>
                <a:close/>
              </a:path>
              <a:path w="518795" h="267970">
                <a:moveTo>
                  <a:pt x="481965" y="11556"/>
                </a:moveTo>
                <a:lnTo>
                  <a:pt x="475488" y="14858"/>
                </a:lnTo>
                <a:lnTo>
                  <a:pt x="481330" y="26162"/>
                </a:lnTo>
                <a:lnTo>
                  <a:pt x="487680" y="22987"/>
                </a:lnTo>
                <a:lnTo>
                  <a:pt x="481965" y="11556"/>
                </a:lnTo>
                <a:close/>
              </a:path>
              <a:path w="518795" h="267970">
                <a:moveTo>
                  <a:pt x="510255" y="11556"/>
                </a:moveTo>
                <a:lnTo>
                  <a:pt x="481965" y="11556"/>
                </a:lnTo>
                <a:lnTo>
                  <a:pt x="487680" y="22987"/>
                </a:lnTo>
                <a:lnTo>
                  <a:pt x="481330" y="26162"/>
                </a:lnTo>
                <a:lnTo>
                  <a:pt x="499464" y="26162"/>
                </a:lnTo>
                <a:lnTo>
                  <a:pt x="510255" y="11556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7920863" y="4422394"/>
            <a:ext cx="2668905" cy="443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92225" algn="l"/>
              </a:tabLst>
            </a:pPr>
            <a:r>
              <a:rPr dirty="0" sz="900">
                <a:latin typeface="Calibri"/>
                <a:cs typeface="Calibri"/>
              </a:rPr>
              <a:t>Prognoza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z 2021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roku</a:t>
            </a:r>
            <a:r>
              <a:rPr dirty="0" sz="900">
                <a:latin typeface="Calibri"/>
                <a:cs typeface="Calibri"/>
              </a:rPr>
              <a:t>	Prognoza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z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maja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2023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roku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005"/>
              </a:spcBef>
            </a:pPr>
            <a:r>
              <a:rPr dirty="0" sz="1000" spc="-20" i="1">
                <a:solidFill>
                  <a:srgbClr val="385622"/>
                </a:solidFill>
                <a:latin typeface="Calibri"/>
                <a:cs typeface="Calibri"/>
              </a:rPr>
              <a:t>+55%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88" name="object 8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98664" y="5728715"/>
            <a:ext cx="222503" cy="222503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12552" y="5728715"/>
            <a:ext cx="222503" cy="222503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70847" y="5721096"/>
            <a:ext cx="191915" cy="256031"/>
          </a:xfrm>
          <a:prstGeom prst="rect">
            <a:avLst/>
          </a:prstGeom>
        </p:spPr>
      </p:pic>
      <p:sp>
        <p:nvSpPr>
          <p:cNvPr id="91" name="object 91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6.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9973" y="6480149"/>
            <a:ext cx="497078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www.dnv.com</a:t>
            </a:r>
            <a:r>
              <a:rPr dirty="0" sz="750">
                <a:latin typeface="Calibri"/>
                <a:cs typeface="Calibri"/>
              </a:rPr>
              <a:t>: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„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Energy</a:t>
            </a:r>
            <a:r>
              <a:rPr dirty="0" sz="750" spc="-10">
                <a:solidFill>
                  <a:srgbClr val="0E1F4A"/>
                </a:solidFill>
                <a:latin typeface="Calibri"/>
                <a:cs typeface="Calibri"/>
              </a:rPr>
              <a:t> Transition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Outlook 2023”;</a:t>
            </a:r>
            <a:r>
              <a:rPr dirty="0" sz="750" spc="-4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IEA,</a:t>
            </a:r>
            <a:r>
              <a:rPr dirty="0" sz="750" spc="-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„Renewable</a:t>
            </a:r>
            <a:r>
              <a:rPr dirty="0" sz="750" spc="1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Energy</a:t>
            </a:r>
            <a:r>
              <a:rPr dirty="0" sz="750" spc="-1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Market</a:t>
            </a:r>
            <a:r>
              <a:rPr dirty="0" sz="750" spc="-20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Update</a:t>
            </a:r>
            <a:r>
              <a:rPr dirty="0" sz="750" spc="-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Outlook</a:t>
            </a:r>
            <a:r>
              <a:rPr dirty="0" sz="750" spc="-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for</a:t>
            </a:r>
            <a:r>
              <a:rPr dirty="0" sz="750" spc="-5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2023</a:t>
            </a:r>
            <a:r>
              <a:rPr dirty="0" sz="750" spc="-30">
                <a:solidFill>
                  <a:srgbClr val="0E1F4A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E1F4A"/>
                </a:solidFill>
                <a:latin typeface="Calibri"/>
                <a:cs typeface="Calibri"/>
              </a:rPr>
              <a:t>and </a:t>
            </a:r>
            <a:r>
              <a:rPr dirty="0" sz="750" spc="-10">
                <a:solidFill>
                  <a:srgbClr val="0E1F4A"/>
                </a:solidFill>
                <a:latin typeface="Calibri"/>
                <a:cs typeface="Calibri"/>
              </a:rPr>
              <a:t>2024”,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52118" y="380492"/>
            <a:ext cx="25965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Transformacja</a:t>
            </a:r>
            <a:r>
              <a:rPr dirty="0" sz="1600" spc="-25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energetyczna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52118" y="624332"/>
            <a:ext cx="74504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Dynamika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 spc="65">
                <a:latin typeface="Tahoma"/>
                <a:cs typeface="Tahoma"/>
              </a:rPr>
              <a:t>OZE</a:t>
            </a:r>
            <a:r>
              <a:rPr dirty="0" sz="1400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będzie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-20">
                <a:latin typeface="Tahoma"/>
                <a:cs typeface="Tahoma"/>
              </a:rPr>
              <a:t>rosła,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ale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ropa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gaz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jeszcze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długo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pozostaną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ważnym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źródłem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energii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700964" y="1174940"/>
            <a:ext cx="5006975" cy="2444750"/>
            <a:chOff x="6700964" y="1174940"/>
            <a:chExt cx="5006975" cy="2444750"/>
          </a:xfrm>
        </p:grpSpPr>
        <p:sp>
          <p:nvSpPr>
            <p:cNvPr id="12" name="object 12" descr=""/>
            <p:cNvSpPr/>
            <p:nvPr/>
          </p:nvSpPr>
          <p:spPr>
            <a:xfrm>
              <a:off x="6702552" y="1176527"/>
              <a:ext cx="5003800" cy="2441575"/>
            </a:xfrm>
            <a:custGeom>
              <a:avLst/>
              <a:gdLst/>
              <a:ahLst/>
              <a:cxnLst/>
              <a:rect l="l" t="t" r="r" b="b"/>
              <a:pathLst>
                <a:path w="5003800" h="2441575">
                  <a:moveTo>
                    <a:pt x="0" y="2441448"/>
                  </a:moveTo>
                  <a:lnTo>
                    <a:pt x="5003292" y="2441448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1448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871716" y="1624583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245596" y="1289303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5" h="277494">
                  <a:moveTo>
                    <a:pt x="138810" y="0"/>
                  </a:moveTo>
                  <a:lnTo>
                    <a:pt x="84581" y="11175"/>
                  </a:lnTo>
                  <a:lnTo>
                    <a:pt x="40767" y="40640"/>
                  </a:lnTo>
                  <a:lnTo>
                    <a:pt x="10922" y="84709"/>
                  </a:lnTo>
                  <a:lnTo>
                    <a:pt x="0" y="139065"/>
                  </a:lnTo>
                  <a:lnTo>
                    <a:pt x="1015" y="157734"/>
                  </a:lnTo>
                  <a:lnTo>
                    <a:pt x="18669" y="208534"/>
                  </a:lnTo>
                  <a:lnTo>
                    <a:pt x="53975" y="248538"/>
                  </a:lnTo>
                  <a:lnTo>
                    <a:pt x="101853" y="272669"/>
                  </a:lnTo>
                  <a:lnTo>
                    <a:pt x="138810" y="277368"/>
                  </a:lnTo>
                  <a:lnTo>
                    <a:pt x="157479" y="275971"/>
                  </a:lnTo>
                  <a:lnTo>
                    <a:pt x="175895" y="272669"/>
                  </a:lnTo>
                  <a:lnTo>
                    <a:pt x="193167" y="266826"/>
                  </a:lnTo>
                  <a:lnTo>
                    <a:pt x="198417" y="264160"/>
                  </a:lnTo>
                  <a:lnTo>
                    <a:pt x="132714" y="264160"/>
                  </a:lnTo>
                  <a:lnTo>
                    <a:pt x="124205" y="261493"/>
                  </a:lnTo>
                  <a:lnTo>
                    <a:pt x="120502" y="259080"/>
                  </a:lnTo>
                  <a:lnTo>
                    <a:pt x="101473" y="259080"/>
                  </a:lnTo>
                  <a:lnTo>
                    <a:pt x="85598" y="252984"/>
                  </a:lnTo>
                  <a:lnTo>
                    <a:pt x="70993" y="245110"/>
                  </a:lnTo>
                  <a:lnTo>
                    <a:pt x="57403" y="234696"/>
                  </a:lnTo>
                  <a:lnTo>
                    <a:pt x="67182" y="227584"/>
                  </a:lnTo>
                  <a:lnTo>
                    <a:pt x="69007" y="226568"/>
                  </a:lnTo>
                  <a:lnTo>
                    <a:pt x="48259" y="226568"/>
                  </a:lnTo>
                  <a:lnTo>
                    <a:pt x="20065" y="181101"/>
                  </a:lnTo>
                  <a:lnTo>
                    <a:pt x="12953" y="145161"/>
                  </a:lnTo>
                  <a:lnTo>
                    <a:pt x="277160" y="145161"/>
                  </a:lnTo>
                  <a:lnTo>
                    <a:pt x="277368" y="139065"/>
                  </a:lnTo>
                  <a:lnTo>
                    <a:pt x="277156" y="132587"/>
                  </a:lnTo>
                  <a:lnTo>
                    <a:pt x="12953" y="132587"/>
                  </a:lnTo>
                  <a:lnTo>
                    <a:pt x="15239" y="113919"/>
                  </a:lnTo>
                  <a:lnTo>
                    <a:pt x="20065" y="96266"/>
                  </a:lnTo>
                  <a:lnTo>
                    <a:pt x="27177" y="80010"/>
                  </a:lnTo>
                  <a:lnTo>
                    <a:pt x="36702" y="64770"/>
                  </a:lnTo>
                  <a:lnTo>
                    <a:pt x="48259" y="51562"/>
                  </a:lnTo>
                  <a:lnTo>
                    <a:pt x="69744" y="51562"/>
                  </a:lnTo>
                  <a:lnTo>
                    <a:pt x="67182" y="50165"/>
                  </a:lnTo>
                  <a:lnTo>
                    <a:pt x="57403" y="42672"/>
                  </a:lnTo>
                  <a:lnTo>
                    <a:pt x="70993" y="32893"/>
                  </a:lnTo>
                  <a:lnTo>
                    <a:pt x="85598" y="24384"/>
                  </a:lnTo>
                  <a:lnTo>
                    <a:pt x="101473" y="18669"/>
                  </a:lnTo>
                  <a:lnTo>
                    <a:pt x="120224" y="18669"/>
                  </a:lnTo>
                  <a:lnTo>
                    <a:pt x="124205" y="16256"/>
                  </a:lnTo>
                  <a:lnTo>
                    <a:pt x="132714" y="13208"/>
                  </a:lnTo>
                  <a:lnTo>
                    <a:pt x="197296" y="13208"/>
                  </a:lnTo>
                  <a:lnTo>
                    <a:pt x="193167" y="11175"/>
                  </a:lnTo>
                  <a:lnTo>
                    <a:pt x="175895" y="5461"/>
                  </a:lnTo>
                  <a:lnTo>
                    <a:pt x="157479" y="1397"/>
                  </a:lnTo>
                  <a:lnTo>
                    <a:pt x="138810" y="0"/>
                  </a:lnTo>
                  <a:close/>
                </a:path>
                <a:path w="277495" h="277494">
                  <a:moveTo>
                    <a:pt x="144906" y="208534"/>
                  </a:moveTo>
                  <a:lnTo>
                    <a:pt x="132714" y="208534"/>
                  </a:lnTo>
                  <a:lnTo>
                    <a:pt x="132714" y="264160"/>
                  </a:lnTo>
                  <a:lnTo>
                    <a:pt x="144906" y="264160"/>
                  </a:lnTo>
                  <a:lnTo>
                    <a:pt x="144906" y="208534"/>
                  </a:lnTo>
                  <a:close/>
                </a:path>
                <a:path w="277495" h="277494">
                  <a:moveTo>
                    <a:pt x="204007" y="208534"/>
                  </a:moveTo>
                  <a:lnTo>
                    <a:pt x="144906" y="208534"/>
                  </a:lnTo>
                  <a:lnTo>
                    <a:pt x="160274" y="209931"/>
                  </a:lnTo>
                  <a:lnTo>
                    <a:pt x="174878" y="212598"/>
                  </a:lnTo>
                  <a:lnTo>
                    <a:pt x="188086" y="216662"/>
                  </a:lnTo>
                  <a:lnTo>
                    <a:pt x="182625" y="228854"/>
                  </a:lnTo>
                  <a:lnTo>
                    <a:pt x="176529" y="240030"/>
                  </a:lnTo>
                  <a:lnTo>
                    <a:pt x="169418" y="248920"/>
                  </a:lnTo>
                  <a:lnTo>
                    <a:pt x="161925" y="256032"/>
                  </a:lnTo>
                  <a:lnTo>
                    <a:pt x="153415" y="261493"/>
                  </a:lnTo>
                  <a:lnTo>
                    <a:pt x="144906" y="264160"/>
                  </a:lnTo>
                  <a:lnTo>
                    <a:pt x="198417" y="264160"/>
                  </a:lnTo>
                  <a:lnTo>
                    <a:pt x="208418" y="259080"/>
                  </a:lnTo>
                  <a:lnTo>
                    <a:pt x="176149" y="259080"/>
                  </a:lnTo>
                  <a:lnTo>
                    <a:pt x="184023" y="249936"/>
                  </a:lnTo>
                  <a:lnTo>
                    <a:pt x="191770" y="237362"/>
                  </a:lnTo>
                  <a:lnTo>
                    <a:pt x="198881" y="223138"/>
                  </a:lnTo>
                  <a:lnTo>
                    <a:pt x="199262" y="221361"/>
                  </a:lnTo>
                  <a:lnTo>
                    <a:pt x="222855" y="221361"/>
                  </a:lnTo>
                  <a:lnTo>
                    <a:pt x="217677" y="217297"/>
                  </a:lnTo>
                  <a:lnTo>
                    <a:pt x="203707" y="209931"/>
                  </a:lnTo>
                  <a:lnTo>
                    <a:pt x="204007" y="208534"/>
                  </a:lnTo>
                  <a:close/>
                </a:path>
                <a:path w="277495" h="277494">
                  <a:moveTo>
                    <a:pt x="91619" y="221361"/>
                  </a:moveTo>
                  <a:lnTo>
                    <a:pt x="78358" y="221361"/>
                  </a:lnTo>
                  <a:lnTo>
                    <a:pt x="78739" y="223138"/>
                  </a:lnTo>
                  <a:lnTo>
                    <a:pt x="79121" y="224409"/>
                  </a:lnTo>
                  <a:lnTo>
                    <a:pt x="85851" y="237362"/>
                  </a:lnTo>
                  <a:lnTo>
                    <a:pt x="92963" y="248920"/>
                  </a:lnTo>
                  <a:lnTo>
                    <a:pt x="93345" y="249936"/>
                  </a:lnTo>
                  <a:lnTo>
                    <a:pt x="101473" y="259080"/>
                  </a:lnTo>
                  <a:lnTo>
                    <a:pt x="120502" y="259080"/>
                  </a:lnTo>
                  <a:lnTo>
                    <a:pt x="115824" y="256032"/>
                  </a:lnTo>
                  <a:lnTo>
                    <a:pt x="108330" y="248920"/>
                  </a:lnTo>
                  <a:lnTo>
                    <a:pt x="101219" y="240030"/>
                  </a:lnTo>
                  <a:lnTo>
                    <a:pt x="94742" y="228854"/>
                  </a:lnTo>
                  <a:lnTo>
                    <a:pt x="91619" y="221361"/>
                  </a:lnTo>
                  <a:close/>
                </a:path>
                <a:path w="277495" h="277494">
                  <a:moveTo>
                    <a:pt x="222855" y="221361"/>
                  </a:moveTo>
                  <a:lnTo>
                    <a:pt x="199262" y="221361"/>
                  </a:lnTo>
                  <a:lnTo>
                    <a:pt x="210438" y="227584"/>
                  </a:lnTo>
                  <a:lnTo>
                    <a:pt x="219963" y="234696"/>
                  </a:lnTo>
                  <a:lnTo>
                    <a:pt x="206755" y="245110"/>
                  </a:lnTo>
                  <a:lnTo>
                    <a:pt x="192150" y="252984"/>
                  </a:lnTo>
                  <a:lnTo>
                    <a:pt x="176149" y="259080"/>
                  </a:lnTo>
                  <a:lnTo>
                    <a:pt x="208418" y="259080"/>
                  </a:lnTo>
                  <a:lnTo>
                    <a:pt x="209169" y="258699"/>
                  </a:lnTo>
                  <a:lnTo>
                    <a:pt x="223774" y="248538"/>
                  </a:lnTo>
                  <a:lnTo>
                    <a:pt x="236981" y="236982"/>
                  </a:lnTo>
                  <a:lnTo>
                    <a:pt x="246094" y="226568"/>
                  </a:lnTo>
                  <a:lnTo>
                    <a:pt x="229488" y="226568"/>
                  </a:lnTo>
                  <a:lnTo>
                    <a:pt x="222855" y="221361"/>
                  </a:lnTo>
                  <a:close/>
                </a:path>
                <a:path w="277495" h="277494">
                  <a:moveTo>
                    <a:pt x="75692" y="145161"/>
                  </a:moveTo>
                  <a:lnTo>
                    <a:pt x="63119" y="145161"/>
                  </a:lnTo>
                  <a:lnTo>
                    <a:pt x="63880" y="155575"/>
                  </a:lnTo>
                  <a:lnTo>
                    <a:pt x="64134" y="160782"/>
                  </a:lnTo>
                  <a:lnTo>
                    <a:pt x="65531" y="173609"/>
                  </a:lnTo>
                  <a:lnTo>
                    <a:pt x="65912" y="177673"/>
                  </a:lnTo>
                  <a:lnTo>
                    <a:pt x="68960" y="193675"/>
                  </a:lnTo>
                  <a:lnTo>
                    <a:pt x="73278" y="208153"/>
                  </a:lnTo>
                  <a:lnTo>
                    <a:pt x="74040" y="209931"/>
                  </a:lnTo>
                  <a:lnTo>
                    <a:pt x="60071" y="217297"/>
                  </a:lnTo>
                  <a:lnTo>
                    <a:pt x="48259" y="226568"/>
                  </a:lnTo>
                  <a:lnTo>
                    <a:pt x="69007" y="226568"/>
                  </a:lnTo>
                  <a:lnTo>
                    <a:pt x="78358" y="221361"/>
                  </a:lnTo>
                  <a:lnTo>
                    <a:pt x="91619" y="221361"/>
                  </a:lnTo>
                  <a:lnTo>
                    <a:pt x="89661" y="216662"/>
                  </a:lnTo>
                  <a:lnTo>
                    <a:pt x="102870" y="212598"/>
                  </a:lnTo>
                  <a:lnTo>
                    <a:pt x="117475" y="209931"/>
                  </a:lnTo>
                  <a:lnTo>
                    <a:pt x="132714" y="208534"/>
                  </a:lnTo>
                  <a:lnTo>
                    <a:pt x="204007" y="208534"/>
                  </a:lnTo>
                  <a:lnTo>
                    <a:pt x="204088" y="208153"/>
                  </a:lnTo>
                  <a:lnTo>
                    <a:pt x="204998" y="205105"/>
                  </a:lnTo>
                  <a:lnTo>
                    <a:pt x="84835" y="205105"/>
                  </a:lnTo>
                  <a:lnTo>
                    <a:pt x="80518" y="186436"/>
                  </a:lnTo>
                  <a:lnTo>
                    <a:pt x="77343" y="166497"/>
                  </a:lnTo>
                  <a:lnTo>
                    <a:pt x="75692" y="145161"/>
                  </a:lnTo>
                  <a:close/>
                </a:path>
                <a:path w="277495" h="277494">
                  <a:moveTo>
                    <a:pt x="277160" y="145161"/>
                  </a:moveTo>
                  <a:lnTo>
                    <a:pt x="264413" y="145161"/>
                  </a:lnTo>
                  <a:lnTo>
                    <a:pt x="262381" y="163830"/>
                  </a:lnTo>
                  <a:lnTo>
                    <a:pt x="257301" y="181101"/>
                  </a:lnTo>
                  <a:lnTo>
                    <a:pt x="250189" y="197358"/>
                  </a:lnTo>
                  <a:lnTo>
                    <a:pt x="241046" y="212598"/>
                  </a:lnTo>
                  <a:lnTo>
                    <a:pt x="229488" y="226568"/>
                  </a:lnTo>
                  <a:lnTo>
                    <a:pt x="246094" y="226568"/>
                  </a:lnTo>
                  <a:lnTo>
                    <a:pt x="266826" y="192659"/>
                  </a:lnTo>
                  <a:lnTo>
                    <a:pt x="276732" y="157734"/>
                  </a:lnTo>
                  <a:lnTo>
                    <a:pt x="277160" y="145161"/>
                  </a:lnTo>
                  <a:close/>
                </a:path>
                <a:path w="277495" h="277494">
                  <a:moveTo>
                    <a:pt x="144906" y="145161"/>
                  </a:moveTo>
                  <a:lnTo>
                    <a:pt x="132714" y="145161"/>
                  </a:lnTo>
                  <a:lnTo>
                    <a:pt x="132714" y="195707"/>
                  </a:lnTo>
                  <a:lnTo>
                    <a:pt x="115824" y="197358"/>
                  </a:lnTo>
                  <a:lnTo>
                    <a:pt x="100202" y="200025"/>
                  </a:lnTo>
                  <a:lnTo>
                    <a:pt x="84835" y="205105"/>
                  </a:lnTo>
                  <a:lnTo>
                    <a:pt x="192531" y="205105"/>
                  </a:lnTo>
                  <a:lnTo>
                    <a:pt x="177546" y="200025"/>
                  </a:lnTo>
                  <a:lnTo>
                    <a:pt x="161925" y="197358"/>
                  </a:lnTo>
                  <a:lnTo>
                    <a:pt x="144906" y="195707"/>
                  </a:lnTo>
                  <a:lnTo>
                    <a:pt x="144906" y="145161"/>
                  </a:lnTo>
                  <a:close/>
                </a:path>
                <a:path w="277495" h="277494">
                  <a:moveTo>
                    <a:pt x="214249" y="145161"/>
                  </a:moveTo>
                  <a:lnTo>
                    <a:pt x="202056" y="145161"/>
                  </a:lnTo>
                  <a:lnTo>
                    <a:pt x="200278" y="166497"/>
                  </a:lnTo>
                  <a:lnTo>
                    <a:pt x="196850" y="186436"/>
                  </a:lnTo>
                  <a:lnTo>
                    <a:pt x="192531" y="205105"/>
                  </a:lnTo>
                  <a:lnTo>
                    <a:pt x="204998" y="205105"/>
                  </a:lnTo>
                  <a:lnTo>
                    <a:pt x="208406" y="193675"/>
                  </a:lnTo>
                  <a:lnTo>
                    <a:pt x="211835" y="177673"/>
                  </a:lnTo>
                  <a:lnTo>
                    <a:pt x="212217" y="173609"/>
                  </a:lnTo>
                  <a:lnTo>
                    <a:pt x="213486" y="160782"/>
                  </a:lnTo>
                  <a:lnTo>
                    <a:pt x="213868" y="155575"/>
                  </a:lnTo>
                  <a:lnTo>
                    <a:pt x="214249" y="145161"/>
                  </a:lnTo>
                  <a:close/>
                </a:path>
                <a:path w="277495" h="277494">
                  <a:moveTo>
                    <a:pt x="69744" y="51562"/>
                  </a:moveTo>
                  <a:lnTo>
                    <a:pt x="48259" y="51562"/>
                  </a:lnTo>
                  <a:lnTo>
                    <a:pt x="60071" y="60325"/>
                  </a:lnTo>
                  <a:lnTo>
                    <a:pt x="74040" y="67818"/>
                  </a:lnTo>
                  <a:lnTo>
                    <a:pt x="73278" y="69469"/>
                  </a:lnTo>
                  <a:lnTo>
                    <a:pt x="68960" y="84455"/>
                  </a:lnTo>
                  <a:lnTo>
                    <a:pt x="65912" y="100330"/>
                  </a:lnTo>
                  <a:lnTo>
                    <a:pt x="65531" y="104394"/>
                  </a:lnTo>
                  <a:lnTo>
                    <a:pt x="64134" y="116586"/>
                  </a:lnTo>
                  <a:lnTo>
                    <a:pt x="63880" y="121793"/>
                  </a:lnTo>
                  <a:lnTo>
                    <a:pt x="63119" y="132587"/>
                  </a:lnTo>
                  <a:lnTo>
                    <a:pt x="75692" y="132587"/>
                  </a:lnTo>
                  <a:lnTo>
                    <a:pt x="77343" y="111506"/>
                  </a:lnTo>
                  <a:lnTo>
                    <a:pt x="80518" y="90932"/>
                  </a:lnTo>
                  <a:lnTo>
                    <a:pt x="84835" y="72898"/>
                  </a:lnTo>
                  <a:lnTo>
                    <a:pt x="205077" y="72898"/>
                  </a:lnTo>
                  <a:lnTo>
                    <a:pt x="204088" y="69469"/>
                  </a:lnTo>
                  <a:lnTo>
                    <a:pt x="204030" y="69215"/>
                  </a:lnTo>
                  <a:lnTo>
                    <a:pt x="132714" y="69215"/>
                  </a:lnTo>
                  <a:lnTo>
                    <a:pt x="117475" y="67818"/>
                  </a:lnTo>
                  <a:lnTo>
                    <a:pt x="102870" y="65150"/>
                  </a:lnTo>
                  <a:lnTo>
                    <a:pt x="89661" y="60706"/>
                  </a:lnTo>
                  <a:lnTo>
                    <a:pt x="91514" y="56261"/>
                  </a:lnTo>
                  <a:lnTo>
                    <a:pt x="78358" y="56261"/>
                  </a:lnTo>
                  <a:lnTo>
                    <a:pt x="69744" y="51562"/>
                  </a:lnTo>
                  <a:close/>
                </a:path>
                <a:path w="277495" h="277494">
                  <a:moveTo>
                    <a:pt x="192531" y="72898"/>
                  </a:moveTo>
                  <a:lnTo>
                    <a:pt x="84835" y="72898"/>
                  </a:lnTo>
                  <a:lnTo>
                    <a:pt x="100202" y="77343"/>
                  </a:lnTo>
                  <a:lnTo>
                    <a:pt x="115824" y="80391"/>
                  </a:lnTo>
                  <a:lnTo>
                    <a:pt x="132714" y="81661"/>
                  </a:lnTo>
                  <a:lnTo>
                    <a:pt x="132714" y="132587"/>
                  </a:lnTo>
                  <a:lnTo>
                    <a:pt x="144906" y="132587"/>
                  </a:lnTo>
                  <a:lnTo>
                    <a:pt x="144906" y="81661"/>
                  </a:lnTo>
                  <a:lnTo>
                    <a:pt x="161925" y="80391"/>
                  </a:lnTo>
                  <a:lnTo>
                    <a:pt x="177546" y="77343"/>
                  </a:lnTo>
                  <a:lnTo>
                    <a:pt x="192531" y="72898"/>
                  </a:lnTo>
                  <a:close/>
                </a:path>
                <a:path w="277495" h="277494">
                  <a:moveTo>
                    <a:pt x="205077" y="72898"/>
                  </a:moveTo>
                  <a:lnTo>
                    <a:pt x="192531" y="72898"/>
                  </a:lnTo>
                  <a:lnTo>
                    <a:pt x="196850" y="90932"/>
                  </a:lnTo>
                  <a:lnTo>
                    <a:pt x="200278" y="111506"/>
                  </a:lnTo>
                  <a:lnTo>
                    <a:pt x="202056" y="132587"/>
                  </a:lnTo>
                  <a:lnTo>
                    <a:pt x="214249" y="132587"/>
                  </a:lnTo>
                  <a:lnTo>
                    <a:pt x="213868" y="121793"/>
                  </a:lnTo>
                  <a:lnTo>
                    <a:pt x="213486" y="116586"/>
                  </a:lnTo>
                  <a:lnTo>
                    <a:pt x="212217" y="104394"/>
                  </a:lnTo>
                  <a:lnTo>
                    <a:pt x="211835" y="100330"/>
                  </a:lnTo>
                  <a:lnTo>
                    <a:pt x="208406" y="84455"/>
                  </a:lnTo>
                  <a:lnTo>
                    <a:pt x="205077" y="72898"/>
                  </a:lnTo>
                  <a:close/>
                </a:path>
                <a:path w="277495" h="277494">
                  <a:moveTo>
                    <a:pt x="246270" y="51562"/>
                  </a:moveTo>
                  <a:lnTo>
                    <a:pt x="229488" y="51562"/>
                  </a:lnTo>
                  <a:lnTo>
                    <a:pt x="241046" y="64770"/>
                  </a:lnTo>
                  <a:lnTo>
                    <a:pt x="250189" y="80010"/>
                  </a:lnTo>
                  <a:lnTo>
                    <a:pt x="257301" y="96266"/>
                  </a:lnTo>
                  <a:lnTo>
                    <a:pt x="262381" y="113919"/>
                  </a:lnTo>
                  <a:lnTo>
                    <a:pt x="264413" y="132587"/>
                  </a:lnTo>
                  <a:lnTo>
                    <a:pt x="277156" y="132587"/>
                  </a:lnTo>
                  <a:lnTo>
                    <a:pt x="266826" y="84709"/>
                  </a:lnTo>
                  <a:lnTo>
                    <a:pt x="248538" y="54229"/>
                  </a:lnTo>
                  <a:lnTo>
                    <a:pt x="246270" y="51562"/>
                  </a:lnTo>
                  <a:close/>
                </a:path>
                <a:path w="277495" h="277494">
                  <a:moveTo>
                    <a:pt x="144906" y="13208"/>
                  </a:moveTo>
                  <a:lnTo>
                    <a:pt x="132714" y="13208"/>
                  </a:lnTo>
                  <a:lnTo>
                    <a:pt x="132714" y="69215"/>
                  </a:lnTo>
                  <a:lnTo>
                    <a:pt x="144906" y="69215"/>
                  </a:lnTo>
                  <a:lnTo>
                    <a:pt x="144906" y="13208"/>
                  </a:lnTo>
                  <a:close/>
                </a:path>
                <a:path w="277495" h="277494">
                  <a:moveTo>
                    <a:pt x="197296" y="13208"/>
                  </a:moveTo>
                  <a:lnTo>
                    <a:pt x="144906" y="13208"/>
                  </a:lnTo>
                  <a:lnTo>
                    <a:pt x="153415" y="16256"/>
                  </a:lnTo>
                  <a:lnTo>
                    <a:pt x="161925" y="21336"/>
                  </a:lnTo>
                  <a:lnTo>
                    <a:pt x="169418" y="28829"/>
                  </a:lnTo>
                  <a:lnTo>
                    <a:pt x="176529" y="37592"/>
                  </a:lnTo>
                  <a:lnTo>
                    <a:pt x="182625" y="48513"/>
                  </a:lnTo>
                  <a:lnTo>
                    <a:pt x="188086" y="60706"/>
                  </a:lnTo>
                  <a:lnTo>
                    <a:pt x="174878" y="65150"/>
                  </a:lnTo>
                  <a:lnTo>
                    <a:pt x="160274" y="67818"/>
                  </a:lnTo>
                  <a:lnTo>
                    <a:pt x="144906" y="69215"/>
                  </a:lnTo>
                  <a:lnTo>
                    <a:pt x="204030" y="69215"/>
                  </a:lnTo>
                  <a:lnTo>
                    <a:pt x="203707" y="67818"/>
                  </a:lnTo>
                  <a:lnTo>
                    <a:pt x="217677" y="60325"/>
                  </a:lnTo>
                  <a:lnTo>
                    <a:pt x="223155" y="56261"/>
                  </a:lnTo>
                  <a:lnTo>
                    <a:pt x="199262" y="56261"/>
                  </a:lnTo>
                  <a:lnTo>
                    <a:pt x="198881" y="54610"/>
                  </a:lnTo>
                  <a:lnTo>
                    <a:pt x="198247" y="52959"/>
                  </a:lnTo>
                  <a:lnTo>
                    <a:pt x="191770" y="40005"/>
                  </a:lnTo>
                  <a:lnTo>
                    <a:pt x="184023" y="27812"/>
                  </a:lnTo>
                  <a:lnTo>
                    <a:pt x="176149" y="18669"/>
                  </a:lnTo>
                  <a:lnTo>
                    <a:pt x="208394" y="18669"/>
                  </a:lnTo>
                  <a:lnTo>
                    <a:pt x="197296" y="13208"/>
                  </a:lnTo>
                  <a:close/>
                </a:path>
                <a:path w="277495" h="277494">
                  <a:moveTo>
                    <a:pt x="120224" y="18669"/>
                  </a:moveTo>
                  <a:lnTo>
                    <a:pt x="101473" y="18669"/>
                  </a:lnTo>
                  <a:lnTo>
                    <a:pt x="93345" y="27812"/>
                  </a:lnTo>
                  <a:lnTo>
                    <a:pt x="92963" y="28829"/>
                  </a:lnTo>
                  <a:lnTo>
                    <a:pt x="85851" y="40005"/>
                  </a:lnTo>
                  <a:lnTo>
                    <a:pt x="79121" y="52959"/>
                  </a:lnTo>
                  <a:lnTo>
                    <a:pt x="78358" y="56261"/>
                  </a:lnTo>
                  <a:lnTo>
                    <a:pt x="91514" y="56261"/>
                  </a:lnTo>
                  <a:lnTo>
                    <a:pt x="94742" y="48513"/>
                  </a:lnTo>
                  <a:lnTo>
                    <a:pt x="101219" y="37592"/>
                  </a:lnTo>
                  <a:lnTo>
                    <a:pt x="108330" y="28829"/>
                  </a:lnTo>
                  <a:lnTo>
                    <a:pt x="115824" y="21336"/>
                  </a:lnTo>
                  <a:lnTo>
                    <a:pt x="120224" y="18669"/>
                  </a:lnTo>
                  <a:close/>
                </a:path>
                <a:path w="277495" h="277494">
                  <a:moveTo>
                    <a:pt x="208394" y="18669"/>
                  </a:moveTo>
                  <a:lnTo>
                    <a:pt x="176149" y="18669"/>
                  </a:lnTo>
                  <a:lnTo>
                    <a:pt x="192150" y="24384"/>
                  </a:lnTo>
                  <a:lnTo>
                    <a:pt x="206755" y="32893"/>
                  </a:lnTo>
                  <a:lnTo>
                    <a:pt x="219963" y="42672"/>
                  </a:lnTo>
                  <a:lnTo>
                    <a:pt x="210438" y="50165"/>
                  </a:lnTo>
                  <a:lnTo>
                    <a:pt x="199262" y="56261"/>
                  </a:lnTo>
                  <a:lnTo>
                    <a:pt x="223155" y="56261"/>
                  </a:lnTo>
                  <a:lnTo>
                    <a:pt x="229488" y="51562"/>
                  </a:lnTo>
                  <a:lnTo>
                    <a:pt x="246270" y="51562"/>
                  </a:lnTo>
                  <a:lnTo>
                    <a:pt x="236981" y="40640"/>
                  </a:lnTo>
                  <a:lnTo>
                    <a:pt x="223774" y="29210"/>
                  </a:lnTo>
                  <a:lnTo>
                    <a:pt x="209169" y="19050"/>
                  </a:lnTo>
                  <a:lnTo>
                    <a:pt x="208394" y="1866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015728" y="1735836"/>
              <a:ext cx="1499870" cy="245745"/>
            </a:xfrm>
            <a:custGeom>
              <a:avLst/>
              <a:gdLst/>
              <a:ahLst/>
              <a:cxnLst/>
              <a:rect l="l" t="t" r="r" b="b"/>
              <a:pathLst>
                <a:path w="1499870" h="245744">
                  <a:moveTo>
                    <a:pt x="1499616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1499616" y="245363"/>
                  </a:lnTo>
                  <a:lnTo>
                    <a:pt x="149961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6700964" y="3828224"/>
            <a:ext cx="5006975" cy="2446655"/>
            <a:chOff x="6700964" y="3828224"/>
            <a:chExt cx="5006975" cy="2446655"/>
          </a:xfrm>
        </p:grpSpPr>
        <p:sp>
          <p:nvSpPr>
            <p:cNvPr id="17" name="object 17" descr=""/>
            <p:cNvSpPr/>
            <p:nvPr/>
          </p:nvSpPr>
          <p:spPr>
            <a:xfrm>
              <a:off x="6702552" y="3829811"/>
              <a:ext cx="5003800" cy="2443480"/>
            </a:xfrm>
            <a:custGeom>
              <a:avLst/>
              <a:gdLst/>
              <a:ahLst/>
              <a:cxnLst/>
              <a:rect l="l" t="t" r="r" b="b"/>
              <a:pathLst>
                <a:path w="5003800" h="2443479">
                  <a:moveTo>
                    <a:pt x="0" y="2442972"/>
                  </a:moveTo>
                  <a:lnTo>
                    <a:pt x="5003292" y="2442972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297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871716" y="4279391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245596" y="3942587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5" h="279400">
                  <a:moveTo>
                    <a:pt x="138810" y="0"/>
                  </a:moveTo>
                  <a:lnTo>
                    <a:pt x="84581" y="11303"/>
                  </a:lnTo>
                  <a:lnTo>
                    <a:pt x="40767" y="40893"/>
                  </a:lnTo>
                  <a:lnTo>
                    <a:pt x="10922" y="85217"/>
                  </a:lnTo>
                  <a:lnTo>
                    <a:pt x="0" y="139826"/>
                  </a:lnTo>
                  <a:lnTo>
                    <a:pt x="1015" y="158495"/>
                  </a:lnTo>
                  <a:lnTo>
                    <a:pt x="18669" y="209676"/>
                  </a:lnTo>
                  <a:lnTo>
                    <a:pt x="53975" y="249936"/>
                  </a:lnTo>
                  <a:lnTo>
                    <a:pt x="101853" y="274066"/>
                  </a:lnTo>
                  <a:lnTo>
                    <a:pt x="138810" y="278892"/>
                  </a:lnTo>
                  <a:lnTo>
                    <a:pt x="157479" y="277494"/>
                  </a:lnTo>
                  <a:lnTo>
                    <a:pt x="175895" y="274066"/>
                  </a:lnTo>
                  <a:lnTo>
                    <a:pt x="193167" y="268350"/>
                  </a:lnTo>
                  <a:lnTo>
                    <a:pt x="198583" y="265556"/>
                  </a:lnTo>
                  <a:lnTo>
                    <a:pt x="132714" y="265556"/>
                  </a:lnTo>
                  <a:lnTo>
                    <a:pt x="124205" y="262889"/>
                  </a:lnTo>
                  <a:lnTo>
                    <a:pt x="120502" y="260476"/>
                  </a:lnTo>
                  <a:lnTo>
                    <a:pt x="101473" y="260476"/>
                  </a:lnTo>
                  <a:lnTo>
                    <a:pt x="85598" y="254381"/>
                  </a:lnTo>
                  <a:lnTo>
                    <a:pt x="70993" y="246506"/>
                  </a:lnTo>
                  <a:lnTo>
                    <a:pt x="57403" y="235966"/>
                  </a:lnTo>
                  <a:lnTo>
                    <a:pt x="67182" y="228726"/>
                  </a:lnTo>
                  <a:lnTo>
                    <a:pt x="69045" y="227711"/>
                  </a:lnTo>
                  <a:lnTo>
                    <a:pt x="48259" y="227711"/>
                  </a:lnTo>
                  <a:lnTo>
                    <a:pt x="20065" y="182118"/>
                  </a:lnTo>
                  <a:lnTo>
                    <a:pt x="12953" y="145923"/>
                  </a:lnTo>
                  <a:lnTo>
                    <a:pt x="277160" y="145923"/>
                  </a:lnTo>
                  <a:lnTo>
                    <a:pt x="277368" y="139826"/>
                  </a:lnTo>
                  <a:lnTo>
                    <a:pt x="277156" y="133350"/>
                  </a:lnTo>
                  <a:lnTo>
                    <a:pt x="12953" y="133350"/>
                  </a:lnTo>
                  <a:lnTo>
                    <a:pt x="15239" y="114554"/>
                  </a:lnTo>
                  <a:lnTo>
                    <a:pt x="20065" y="96774"/>
                  </a:lnTo>
                  <a:lnTo>
                    <a:pt x="27177" y="80518"/>
                  </a:lnTo>
                  <a:lnTo>
                    <a:pt x="36702" y="65150"/>
                  </a:lnTo>
                  <a:lnTo>
                    <a:pt x="48259" y="51816"/>
                  </a:lnTo>
                  <a:lnTo>
                    <a:pt x="69691" y="51816"/>
                  </a:lnTo>
                  <a:lnTo>
                    <a:pt x="67182" y="50418"/>
                  </a:lnTo>
                  <a:lnTo>
                    <a:pt x="57403" y="42925"/>
                  </a:lnTo>
                  <a:lnTo>
                    <a:pt x="70993" y="33019"/>
                  </a:lnTo>
                  <a:lnTo>
                    <a:pt x="85598" y="24511"/>
                  </a:lnTo>
                  <a:lnTo>
                    <a:pt x="101473" y="18795"/>
                  </a:lnTo>
                  <a:lnTo>
                    <a:pt x="120224" y="18795"/>
                  </a:lnTo>
                  <a:lnTo>
                    <a:pt x="124205" y="16382"/>
                  </a:lnTo>
                  <a:lnTo>
                    <a:pt x="132714" y="13335"/>
                  </a:lnTo>
                  <a:lnTo>
                    <a:pt x="197364" y="13335"/>
                  </a:lnTo>
                  <a:lnTo>
                    <a:pt x="193167" y="11303"/>
                  </a:lnTo>
                  <a:lnTo>
                    <a:pt x="175895" y="5461"/>
                  </a:lnTo>
                  <a:lnTo>
                    <a:pt x="157479" y="1397"/>
                  </a:lnTo>
                  <a:lnTo>
                    <a:pt x="138810" y="0"/>
                  </a:lnTo>
                  <a:close/>
                </a:path>
                <a:path w="277495" h="279400">
                  <a:moveTo>
                    <a:pt x="144906" y="209676"/>
                  </a:moveTo>
                  <a:lnTo>
                    <a:pt x="132714" y="209676"/>
                  </a:lnTo>
                  <a:lnTo>
                    <a:pt x="132714" y="265556"/>
                  </a:lnTo>
                  <a:lnTo>
                    <a:pt x="144906" y="265556"/>
                  </a:lnTo>
                  <a:lnTo>
                    <a:pt x="144906" y="209676"/>
                  </a:lnTo>
                  <a:close/>
                </a:path>
                <a:path w="277495" h="279400">
                  <a:moveTo>
                    <a:pt x="204007" y="209676"/>
                  </a:moveTo>
                  <a:lnTo>
                    <a:pt x="144906" y="209676"/>
                  </a:lnTo>
                  <a:lnTo>
                    <a:pt x="160274" y="211074"/>
                  </a:lnTo>
                  <a:lnTo>
                    <a:pt x="174878" y="213741"/>
                  </a:lnTo>
                  <a:lnTo>
                    <a:pt x="188086" y="217805"/>
                  </a:lnTo>
                  <a:lnTo>
                    <a:pt x="182625" y="230124"/>
                  </a:lnTo>
                  <a:lnTo>
                    <a:pt x="176529" y="241426"/>
                  </a:lnTo>
                  <a:lnTo>
                    <a:pt x="169418" y="250189"/>
                  </a:lnTo>
                  <a:lnTo>
                    <a:pt x="161925" y="257429"/>
                  </a:lnTo>
                  <a:lnTo>
                    <a:pt x="153415" y="262889"/>
                  </a:lnTo>
                  <a:lnTo>
                    <a:pt x="144906" y="265556"/>
                  </a:lnTo>
                  <a:lnTo>
                    <a:pt x="198583" y="265556"/>
                  </a:lnTo>
                  <a:lnTo>
                    <a:pt x="208430" y="260476"/>
                  </a:lnTo>
                  <a:lnTo>
                    <a:pt x="176149" y="260476"/>
                  </a:lnTo>
                  <a:lnTo>
                    <a:pt x="184023" y="251332"/>
                  </a:lnTo>
                  <a:lnTo>
                    <a:pt x="184657" y="250189"/>
                  </a:lnTo>
                  <a:lnTo>
                    <a:pt x="191770" y="238632"/>
                  </a:lnTo>
                  <a:lnTo>
                    <a:pt x="198247" y="225679"/>
                  </a:lnTo>
                  <a:lnTo>
                    <a:pt x="198881" y="224281"/>
                  </a:lnTo>
                  <a:lnTo>
                    <a:pt x="199262" y="222631"/>
                  </a:lnTo>
                  <a:lnTo>
                    <a:pt x="222927" y="222631"/>
                  </a:lnTo>
                  <a:lnTo>
                    <a:pt x="217677" y="218567"/>
                  </a:lnTo>
                  <a:lnTo>
                    <a:pt x="203707" y="211074"/>
                  </a:lnTo>
                  <a:lnTo>
                    <a:pt x="204007" y="209676"/>
                  </a:lnTo>
                  <a:close/>
                </a:path>
                <a:path w="277495" h="279400">
                  <a:moveTo>
                    <a:pt x="91652" y="222631"/>
                  </a:moveTo>
                  <a:lnTo>
                    <a:pt x="78358" y="222631"/>
                  </a:lnTo>
                  <a:lnTo>
                    <a:pt x="78739" y="224281"/>
                  </a:lnTo>
                  <a:lnTo>
                    <a:pt x="79121" y="225679"/>
                  </a:lnTo>
                  <a:lnTo>
                    <a:pt x="85851" y="238632"/>
                  </a:lnTo>
                  <a:lnTo>
                    <a:pt x="92963" y="250189"/>
                  </a:lnTo>
                  <a:lnTo>
                    <a:pt x="93345" y="251332"/>
                  </a:lnTo>
                  <a:lnTo>
                    <a:pt x="101473" y="260476"/>
                  </a:lnTo>
                  <a:lnTo>
                    <a:pt x="120502" y="260476"/>
                  </a:lnTo>
                  <a:lnTo>
                    <a:pt x="115824" y="257429"/>
                  </a:lnTo>
                  <a:lnTo>
                    <a:pt x="108330" y="250189"/>
                  </a:lnTo>
                  <a:lnTo>
                    <a:pt x="101219" y="241426"/>
                  </a:lnTo>
                  <a:lnTo>
                    <a:pt x="94742" y="230124"/>
                  </a:lnTo>
                  <a:lnTo>
                    <a:pt x="91652" y="222631"/>
                  </a:lnTo>
                  <a:close/>
                </a:path>
                <a:path w="277495" h="279400">
                  <a:moveTo>
                    <a:pt x="222927" y="222631"/>
                  </a:moveTo>
                  <a:lnTo>
                    <a:pt x="199262" y="222631"/>
                  </a:lnTo>
                  <a:lnTo>
                    <a:pt x="210438" y="228726"/>
                  </a:lnTo>
                  <a:lnTo>
                    <a:pt x="219963" y="235966"/>
                  </a:lnTo>
                  <a:lnTo>
                    <a:pt x="206755" y="246506"/>
                  </a:lnTo>
                  <a:lnTo>
                    <a:pt x="192150" y="254381"/>
                  </a:lnTo>
                  <a:lnTo>
                    <a:pt x="176149" y="260476"/>
                  </a:lnTo>
                  <a:lnTo>
                    <a:pt x="208430" y="260476"/>
                  </a:lnTo>
                  <a:lnTo>
                    <a:pt x="209169" y="260095"/>
                  </a:lnTo>
                  <a:lnTo>
                    <a:pt x="223774" y="249936"/>
                  </a:lnTo>
                  <a:lnTo>
                    <a:pt x="236981" y="238379"/>
                  </a:lnTo>
                  <a:lnTo>
                    <a:pt x="246227" y="227711"/>
                  </a:lnTo>
                  <a:lnTo>
                    <a:pt x="229488" y="227711"/>
                  </a:lnTo>
                  <a:lnTo>
                    <a:pt x="222927" y="222631"/>
                  </a:lnTo>
                  <a:close/>
                </a:path>
                <a:path w="277495" h="279400">
                  <a:moveTo>
                    <a:pt x="75692" y="145923"/>
                  </a:moveTo>
                  <a:lnTo>
                    <a:pt x="63119" y="145923"/>
                  </a:lnTo>
                  <a:lnTo>
                    <a:pt x="63880" y="156463"/>
                  </a:lnTo>
                  <a:lnTo>
                    <a:pt x="64134" y="161544"/>
                  </a:lnTo>
                  <a:lnTo>
                    <a:pt x="65531" y="174625"/>
                  </a:lnTo>
                  <a:lnTo>
                    <a:pt x="65912" y="178688"/>
                  </a:lnTo>
                  <a:lnTo>
                    <a:pt x="68960" y="194691"/>
                  </a:lnTo>
                  <a:lnTo>
                    <a:pt x="73278" y="209295"/>
                  </a:lnTo>
                  <a:lnTo>
                    <a:pt x="74040" y="211074"/>
                  </a:lnTo>
                  <a:lnTo>
                    <a:pt x="60071" y="218567"/>
                  </a:lnTo>
                  <a:lnTo>
                    <a:pt x="48259" y="227711"/>
                  </a:lnTo>
                  <a:lnTo>
                    <a:pt x="69045" y="227711"/>
                  </a:lnTo>
                  <a:lnTo>
                    <a:pt x="78358" y="222631"/>
                  </a:lnTo>
                  <a:lnTo>
                    <a:pt x="91652" y="222631"/>
                  </a:lnTo>
                  <a:lnTo>
                    <a:pt x="89661" y="217805"/>
                  </a:lnTo>
                  <a:lnTo>
                    <a:pt x="102870" y="213741"/>
                  </a:lnTo>
                  <a:lnTo>
                    <a:pt x="117475" y="211074"/>
                  </a:lnTo>
                  <a:lnTo>
                    <a:pt x="132714" y="209676"/>
                  </a:lnTo>
                  <a:lnTo>
                    <a:pt x="204007" y="209676"/>
                  </a:lnTo>
                  <a:lnTo>
                    <a:pt x="204088" y="209295"/>
                  </a:lnTo>
                  <a:lnTo>
                    <a:pt x="204990" y="206248"/>
                  </a:lnTo>
                  <a:lnTo>
                    <a:pt x="84835" y="206248"/>
                  </a:lnTo>
                  <a:lnTo>
                    <a:pt x="80518" y="187579"/>
                  </a:lnTo>
                  <a:lnTo>
                    <a:pt x="77343" y="167386"/>
                  </a:lnTo>
                  <a:lnTo>
                    <a:pt x="75692" y="145923"/>
                  </a:lnTo>
                  <a:close/>
                </a:path>
                <a:path w="277495" h="279400">
                  <a:moveTo>
                    <a:pt x="277160" y="145923"/>
                  </a:moveTo>
                  <a:lnTo>
                    <a:pt x="264413" y="145923"/>
                  </a:lnTo>
                  <a:lnTo>
                    <a:pt x="262381" y="164719"/>
                  </a:lnTo>
                  <a:lnTo>
                    <a:pt x="257301" y="182118"/>
                  </a:lnTo>
                  <a:lnTo>
                    <a:pt x="250189" y="198374"/>
                  </a:lnTo>
                  <a:lnTo>
                    <a:pt x="241046" y="213741"/>
                  </a:lnTo>
                  <a:lnTo>
                    <a:pt x="229488" y="227711"/>
                  </a:lnTo>
                  <a:lnTo>
                    <a:pt x="246227" y="227711"/>
                  </a:lnTo>
                  <a:lnTo>
                    <a:pt x="266826" y="193675"/>
                  </a:lnTo>
                  <a:lnTo>
                    <a:pt x="276732" y="158495"/>
                  </a:lnTo>
                  <a:lnTo>
                    <a:pt x="277160" y="145923"/>
                  </a:lnTo>
                  <a:close/>
                </a:path>
                <a:path w="277495" h="279400">
                  <a:moveTo>
                    <a:pt x="144906" y="145923"/>
                  </a:moveTo>
                  <a:lnTo>
                    <a:pt x="132714" y="145923"/>
                  </a:lnTo>
                  <a:lnTo>
                    <a:pt x="132714" y="196723"/>
                  </a:lnTo>
                  <a:lnTo>
                    <a:pt x="115824" y="198374"/>
                  </a:lnTo>
                  <a:lnTo>
                    <a:pt x="100202" y="201168"/>
                  </a:lnTo>
                  <a:lnTo>
                    <a:pt x="84835" y="206248"/>
                  </a:lnTo>
                  <a:lnTo>
                    <a:pt x="192531" y="206248"/>
                  </a:lnTo>
                  <a:lnTo>
                    <a:pt x="177546" y="201168"/>
                  </a:lnTo>
                  <a:lnTo>
                    <a:pt x="161925" y="198374"/>
                  </a:lnTo>
                  <a:lnTo>
                    <a:pt x="144906" y="196723"/>
                  </a:lnTo>
                  <a:lnTo>
                    <a:pt x="144906" y="145923"/>
                  </a:lnTo>
                  <a:close/>
                </a:path>
                <a:path w="277495" h="279400">
                  <a:moveTo>
                    <a:pt x="214249" y="145923"/>
                  </a:moveTo>
                  <a:lnTo>
                    <a:pt x="202056" y="145923"/>
                  </a:lnTo>
                  <a:lnTo>
                    <a:pt x="200278" y="167386"/>
                  </a:lnTo>
                  <a:lnTo>
                    <a:pt x="196850" y="187579"/>
                  </a:lnTo>
                  <a:lnTo>
                    <a:pt x="192531" y="206248"/>
                  </a:lnTo>
                  <a:lnTo>
                    <a:pt x="204990" y="206248"/>
                  </a:lnTo>
                  <a:lnTo>
                    <a:pt x="208406" y="194691"/>
                  </a:lnTo>
                  <a:lnTo>
                    <a:pt x="211835" y="178688"/>
                  </a:lnTo>
                  <a:lnTo>
                    <a:pt x="213486" y="161544"/>
                  </a:lnTo>
                  <a:lnTo>
                    <a:pt x="213868" y="156463"/>
                  </a:lnTo>
                  <a:lnTo>
                    <a:pt x="214249" y="145923"/>
                  </a:lnTo>
                  <a:close/>
                </a:path>
                <a:path w="277495" h="279400">
                  <a:moveTo>
                    <a:pt x="69691" y="51816"/>
                  </a:moveTo>
                  <a:lnTo>
                    <a:pt x="48259" y="51816"/>
                  </a:lnTo>
                  <a:lnTo>
                    <a:pt x="60071" y="60706"/>
                  </a:lnTo>
                  <a:lnTo>
                    <a:pt x="74040" y="68199"/>
                  </a:lnTo>
                  <a:lnTo>
                    <a:pt x="73278" y="69850"/>
                  </a:lnTo>
                  <a:lnTo>
                    <a:pt x="68960" y="84836"/>
                  </a:lnTo>
                  <a:lnTo>
                    <a:pt x="65912" y="100964"/>
                  </a:lnTo>
                  <a:lnTo>
                    <a:pt x="65531" y="105029"/>
                  </a:lnTo>
                  <a:lnTo>
                    <a:pt x="64134" y="117220"/>
                  </a:lnTo>
                  <a:lnTo>
                    <a:pt x="63880" y="122428"/>
                  </a:lnTo>
                  <a:lnTo>
                    <a:pt x="63119" y="133350"/>
                  </a:lnTo>
                  <a:lnTo>
                    <a:pt x="75692" y="133350"/>
                  </a:lnTo>
                  <a:lnTo>
                    <a:pt x="77343" y="112141"/>
                  </a:lnTo>
                  <a:lnTo>
                    <a:pt x="80518" y="91312"/>
                  </a:lnTo>
                  <a:lnTo>
                    <a:pt x="84835" y="73279"/>
                  </a:lnTo>
                  <a:lnTo>
                    <a:pt x="205077" y="73279"/>
                  </a:lnTo>
                  <a:lnTo>
                    <a:pt x="204088" y="69850"/>
                  </a:lnTo>
                  <a:lnTo>
                    <a:pt x="204030" y="69595"/>
                  </a:lnTo>
                  <a:lnTo>
                    <a:pt x="132714" y="69595"/>
                  </a:lnTo>
                  <a:lnTo>
                    <a:pt x="117475" y="68199"/>
                  </a:lnTo>
                  <a:lnTo>
                    <a:pt x="102870" y="65405"/>
                  </a:lnTo>
                  <a:lnTo>
                    <a:pt x="89661" y="61087"/>
                  </a:lnTo>
                  <a:lnTo>
                    <a:pt x="91494" y="56642"/>
                  </a:lnTo>
                  <a:lnTo>
                    <a:pt x="78358" y="56642"/>
                  </a:lnTo>
                  <a:lnTo>
                    <a:pt x="69691" y="51816"/>
                  </a:lnTo>
                  <a:close/>
                </a:path>
                <a:path w="277495" h="279400">
                  <a:moveTo>
                    <a:pt x="192531" y="73279"/>
                  </a:moveTo>
                  <a:lnTo>
                    <a:pt x="84835" y="73279"/>
                  </a:lnTo>
                  <a:lnTo>
                    <a:pt x="100202" y="77724"/>
                  </a:lnTo>
                  <a:lnTo>
                    <a:pt x="115824" y="80772"/>
                  </a:lnTo>
                  <a:lnTo>
                    <a:pt x="132714" y="82168"/>
                  </a:lnTo>
                  <a:lnTo>
                    <a:pt x="132714" y="133350"/>
                  </a:lnTo>
                  <a:lnTo>
                    <a:pt x="144906" y="133350"/>
                  </a:lnTo>
                  <a:lnTo>
                    <a:pt x="144906" y="82168"/>
                  </a:lnTo>
                  <a:lnTo>
                    <a:pt x="161925" y="80772"/>
                  </a:lnTo>
                  <a:lnTo>
                    <a:pt x="177546" y="77724"/>
                  </a:lnTo>
                  <a:lnTo>
                    <a:pt x="192531" y="73279"/>
                  </a:lnTo>
                  <a:close/>
                </a:path>
                <a:path w="277495" h="279400">
                  <a:moveTo>
                    <a:pt x="205077" y="73279"/>
                  </a:moveTo>
                  <a:lnTo>
                    <a:pt x="192531" y="73279"/>
                  </a:lnTo>
                  <a:lnTo>
                    <a:pt x="196850" y="91312"/>
                  </a:lnTo>
                  <a:lnTo>
                    <a:pt x="200278" y="112141"/>
                  </a:lnTo>
                  <a:lnTo>
                    <a:pt x="202056" y="133350"/>
                  </a:lnTo>
                  <a:lnTo>
                    <a:pt x="214249" y="133350"/>
                  </a:lnTo>
                  <a:lnTo>
                    <a:pt x="213868" y="122428"/>
                  </a:lnTo>
                  <a:lnTo>
                    <a:pt x="213486" y="117220"/>
                  </a:lnTo>
                  <a:lnTo>
                    <a:pt x="212217" y="105029"/>
                  </a:lnTo>
                  <a:lnTo>
                    <a:pt x="211835" y="100964"/>
                  </a:lnTo>
                  <a:lnTo>
                    <a:pt x="208406" y="84836"/>
                  </a:lnTo>
                  <a:lnTo>
                    <a:pt x="205077" y="73279"/>
                  </a:lnTo>
                  <a:close/>
                </a:path>
                <a:path w="277495" h="279400">
                  <a:moveTo>
                    <a:pt x="246184" y="51816"/>
                  </a:moveTo>
                  <a:lnTo>
                    <a:pt x="229488" y="51816"/>
                  </a:lnTo>
                  <a:lnTo>
                    <a:pt x="241046" y="65150"/>
                  </a:lnTo>
                  <a:lnTo>
                    <a:pt x="250189" y="80518"/>
                  </a:lnTo>
                  <a:lnTo>
                    <a:pt x="257301" y="96774"/>
                  </a:lnTo>
                  <a:lnTo>
                    <a:pt x="262381" y="114554"/>
                  </a:lnTo>
                  <a:lnTo>
                    <a:pt x="264413" y="133350"/>
                  </a:lnTo>
                  <a:lnTo>
                    <a:pt x="277156" y="133350"/>
                  </a:lnTo>
                  <a:lnTo>
                    <a:pt x="266826" y="85217"/>
                  </a:lnTo>
                  <a:lnTo>
                    <a:pt x="248538" y="54610"/>
                  </a:lnTo>
                  <a:lnTo>
                    <a:pt x="246184" y="51816"/>
                  </a:lnTo>
                  <a:close/>
                </a:path>
                <a:path w="277495" h="279400">
                  <a:moveTo>
                    <a:pt x="144906" y="13335"/>
                  </a:moveTo>
                  <a:lnTo>
                    <a:pt x="132714" y="13335"/>
                  </a:lnTo>
                  <a:lnTo>
                    <a:pt x="132714" y="69595"/>
                  </a:lnTo>
                  <a:lnTo>
                    <a:pt x="144906" y="69595"/>
                  </a:lnTo>
                  <a:lnTo>
                    <a:pt x="144906" y="13335"/>
                  </a:lnTo>
                  <a:close/>
                </a:path>
                <a:path w="277495" h="279400">
                  <a:moveTo>
                    <a:pt x="197364" y="13335"/>
                  </a:moveTo>
                  <a:lnTo>
                    <a:pt x="144906" y="13335"/>
                  </a:lnTo>
                  <a:lnTo>
                    <a:pt x="153415" y="16382"/>
                  </a:lnTo>
                  <a:lnTo>
                    <a:pt x="161925" y="21462"/>
                  </a:lnTo>
                  <a:lnTo>
                    <a:pt x="169418" y="28956"/>
                  </a:lnTo>
                  <a:lnTo>
                    <a:pt x="176529" y="37845"/>
                  </a:lnTo>
                  <a:lnTo>
                    <a:pt x="182625" y="48768"/>
                  </a:lnTo>
                  <a:lnTo>
                    <a:pt x="188086" y="61087"/>
                  </a:lnTo>
                  <a:lnTo>
                    <a:pt x="174878" y="65405"/>
                  </a:lnTo>
                  <a:lnTo>
                    <a:pt x="160274" y="68199"/>
                  </a:lnTo>
                  <a:lnTo>
                    <a:pt x="144906" y="69595"/>
                  </a:lnTo>
                  <a:lnTo>
                    <a:pt x="204030" y="69595"/>
                  </a:lnTo>
                  <a:lnTo>
                    <a:pt x="203707" y="68199"/>
                  </a:lnTo>
                  <a:lnTo>
                    <a:pt x="217677" y="60706"/>
                  </a:lnTo>
                  <a:lnTo>
                    <a:pt x="223077" y="56642"/>
                  </a:lnTo>
                  <a:lnTo>
                    <a:pt x="199262" y="56642"/>
                  </a:lnTo>
                  <a:lnTo>
                    <a:pt x="198881" y="54863"/>
                  </a:lnTo>
                  <a:lnTo>
                    <a:pt x="198247" y="53212"/>
                  </a:lnTo>
                  <a:lnTo>
                    <a:pt x="191770" y="40259"/>
                  </a:lnTo>
                  <a:lnTo>
                    <a:pt x="184023" y="27939"/>
                  </a:lnTo>
                  <a:lnTo>
                    <a:pt x="176149" y="18795"/>
                  </a:lnTo>
                  <a:lnTo>
                    <a:pt x="208644" y="18795"/>
                  </a:lnTo>
                  <a:lnTo>
                    <a:pt x="197364" y="13335"/>
                  </a:lnTo>
                  <a:close/>
                </a:path>
                <a:path w="277495" h="279400">
                  <a:moveTo>
                    <a:pt x="120224" y="18795"/>
                  </a:moveTo>
                  <a:lnTo>
                    <a:pt x="101473" y="18795"/>
                  </a:lnTo>
                  <a:lnTo>
                    <a:pt x="93345" y="27939"/>
                  </a:lnTo>
                  <a:lnTo>
                    <a:pt x="92963" y="28956"/>
                  </a:lnTo>
                  <a:lnTo>
                    <a:pt x="85851" y="40259"/>
                  </a:lnTo>
                  <a:lnTo>
                    <a:pt x="79121" y="53212"/>
                  </a:lnTo>
                  <a:lnTo>
                    <a:pt x="78739" y="54863"/>
                  </a:lnTo>
                  <a:lnTo>
                    <a:pt x="78358" y="56642"/>
                  </a:lnTo>
                  <a:lnTo>
                    <a:pt x="91494" y="56642"/>
                  </a:lnTo>
                  <a:lnTo>
                    <a:pt x="94742" y="48768"/>
                  </a:lnTo>
                  <a:lnTo>
                    <a:pt x="101219" y="37845"/>
                  </a:lnTo>
                  <a:lnTo>
                    <a:pt x="108330" y="28956"/>
                  </a:lnTo>
                  <a:lnTo>
                    <a:pt x="115824" y="21462"/>
                  </a:lnTo>
                  <a:lnTo>
                    <a:pt x="120224" y="18795"/>
                  </a:lnTo>
                  <a:close/>
                </a:path>
                <a:path w="277495" h="279400">
                  <a:moveTo>
                    <a:pt x="208644" y="18795"/>
                  </a:moveTo>
                  <a:lnTo>
                    <a:pt x="176149" y="18795"/>
                  </a:lnTo>
                  <a:lnTo>
                    <a:pt x="192150" y="24511"/>
                  </a:lnTo>
                  <a:lnTo>
                    <a:pt x="206755" y="33019"/>
                  </a:lnTo>
                  <a:lnTo>
                    <a:pt x="219963" y="42925"/>
                  </a:lnTo>
                  <a:lnTo>
                    <a:pt x="210438" y="50418"/>
                  </a:lnTo>
                  <a:lnTo>
                    <a:pt x="199262" y="56642"/>
                  </a:lnTo>
                  <a:lnTo>
                    <a:pt x="223077" y="56642"/>
                  </a:lnTo>
                  <a:lnTo>
                    <a:pt x="229488" y="51816"/>
                  </a:lnTo>
                  <a:lnTo>
                    <a:pt x="246184" y="51816"/>
                  </a:lnTo>
                  <a:lnTo>
                    <a:pt x="236981" y="40893"/>
                  </a:lnTo>
                  <a:lnTo>
                    <a:pt x="223774" y="29337"/>
                  </a:lnTo>
                  <a:lnTo>
                    <a:pt x="209169" y="19050"/>
                  </a:lnTo>
                  <a:lnTo>
                    <a:pt x="208644" y="187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203948" y="5230367"/>
              <a:ext cx="4128770" cy="135890"/>
            </a:xfrm>
            <a:custGeom>
              <a:avLst/>
              <a:gdLst/>
              <a:ahLst/>
              <a:cxnLst/>
              <a:rect l="l" t="t" r="r" b="b"/>
              <a:pathLst>
                <a:path w="4128770" h="135889">
                  <a:moveTo>
                    <a:pt x="3096768" y="0"/>
                  </a:moveTo>
                  <a:lnTo>
                    <a:pt x="2580131" y="18287"/>
                  </a:lnTo>
                  <a:lnTo>
                    <a:pt x="2065020" y="0"/>
                  </a:lnTo>
                  <a:lnTo>
                    <a:pt x="1548383" y="16763"/>
                  </a:lnTo>
                  <a:lnTo>
                    <a:pt x="1031748" y="42671"/>
                  </a:lnTo>
                  <a:lnTo>
                    <a:pt x="516635" y="67055"/>
                  </a:lnTo>
                  <a:lnTo>
                    <a:pt x="0" y="50291"/>
                  </a:lnTo>
                  <a:lnTo>
                    <a:pt x="0" y="135635"/>
                  </a:lnTo>
                  <a:lnTo>
                    <a:pt x="4128516" y="135635"/>
                  </a:lnTo>
                  <a:lnTo>
                    <a:pt x="4128516" y="102107"/>
                  </a:lnTo>
                  <a:lnTo>
                    <a:pt x="3611879" y="50291"/>
                  </a:lnTo>
                  <a:lnTo>
                    <a:pt x="30967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203948" y="5221223"/>
              <a:ext cx="4128770" cy="111760"/>
            </a:xfrm>
            <a:custGeom>
              <a:avLst/>
              <a:gdLst/>
              <a:ahLst/>
              <a:cxnLst/>
              <a:rect l="l" t="t" r="r" b="b"/>
              <a:pathLst>
                <a:path w="4128770" h="111760">
                  <a:moveTo>
                    <a:pt x="2065020" y="0"/>
                  </a:moveTo>
                  <a:lnTo>
                    <a:pt x="1548383" y="13715"/>
                  </a:lnTo>
                  <a:lnTo>
                    <a:pt x="1031748" y="36575"/>
                  </a:lnTo>
                  <a:lnTo>
                    <a:pt x="516635" y="54863"/>
                  </a:lnTo>
                  <a:lnTo>
                    <a:pt x="0" y="25907"/>
                  </a:lnTo>
                  <a:lnTo>
                    <a:pt x="0" y="59435"/>
                  </a:lnTo>
                  <a:lnTo>
                    <a:pt x="516635" y="76200"/>
                  </a:lnTo>
                  <a:lnTo>
                    <a:pt x="1031748" y="51815"/>
                  </a:lnTo>
                  <a:lnTo>
                    <a:pt x="1548383" y="25907"/>
                  </a:lnTo>
                  <a:lnTo>
                    <a:pt x="2065020" y="9143"/>
                  </a:lnTo>
                  <a:lnTo>
                    <a:pt x="2580131" y="27431"/>
                  </a:lnTo>
                  <a:lnTo>
                    <a:pt x="3096768" y="9143"/>
                  </a:lnTo>
                  <a:lnTo>
                    <a:pt x="3611879" y="59435"/>
                  </a:lnTo>
                  <a:lnTo>
                    <a:pt x="4128516" y="111251"/>
                  </a:lnTo>
                  <a:lnTo>
                    <a:pt x="4128516" y="109728"/>
                  </a:lnTo>
                  <a:lnTo>
                    <a:pt x="3611879" y="57912"/>
                  </a:lnTo>
                  <a:lnTo>
                    <a:pt x="3096768" y="4571"/>
                  </a:lnTo>
                  <a:lnTo>
                    <a:pt x="2580131" y="19812"/>
                  </a:lnTo>
                  <a:lnTo>
                    <a:pt x="206502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203948" y="5029200"/>
              <a:ext cx="4128770" cy="302260"/>
            </a:xfrm>
            <a:custGeom>
              <a:avLst/>
              <a:gdLst/>
              <a:ahLst/>
              <a:cxnLst/>
              <a:rect l="l" t="t" r="r" b="b"/>
              <a:pathLst>
                <a:path w="4128770" h="302260">
                  <a:moveTo>
                    <a:pt x="1548383" y="0"/>
                  </a:moveTo>
                  <a:lnTo>
                    <a:pt x="1031748" y="4572"/>
                  </a:lnTo>
                  <a:lnTo>
                    <a:pt x="516635" y="28956"/>
                  </a:lnTo>
                  <a:lnTo>
                    <a:pt x="0" y="15239"/>
                  </a:lnTo>
                  <a:lnTo>
                    <a:pt x="0" y="217931"/>
                  </a:lnTo>
                  <a:lnTo>
                    <a:pt x="516635" y="246887"/>
                  </a:lnTo>
                  <a:lnTo>
                    <a:pt x="1031748" y="228600"/>
                  </a:lnTo>
                  <a:lnTo>
                    <a:pt x="1548383" y="205740"/>
                  </a:lnTo>
                  <a:lnTo>
                    <a:pt x="2065020" y="192024"/>
                  </a:lnTo>
                  <a:lnTo>
                    <a:pt x="2580131" y="211836"/>
                  </a:lnTo>
                  <a:lnTo>
                    <a:pt x="3096768" y="196595"/>
                  </a:lnTo>
                  <a:lnTo>
                    <a:pt x="3611879" y="249936"/>
                  </a:lnTo>
                  <a:lnTo>
                    <a:pt x="4128516" y="301752"/>
                  </a:lnTo>
                  <a:lnTo>
                    <a:pt x="4128516" y="208787"/>
                  </a:lnTo>
                  <a:lnTo>
                    <a:pt x="3611879" y="128016"/>
                  </a:lnTo>
                  <a:lnTo>
                    <a:pt x="3096768" y="57912"/>
                  </a:lnTo>
                  <a:lnTo>
                    <a:pt x="2580131" y="59436"/>
                  </a:lnTo>
                  <a:lnTo>
                    <a:pt x="2065020" y="21336"/>
                  </a:lnTo>
                  <a:lnTo>
                    <a:pt x="1548383" y="0"/>
                  </a:lnTo>
                  <a:close/>
                </a:path>
              </a:pathLst>
            </a:custGeom>
            <a:solidFill>
              <a:srgbClr val="006FC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203948" y="4879847"/>
              <a:ext cx="4128770" cy="358140"/>
            </a:xfrm>
            <a:custGeom>
              <a:avLst/>
              <a:gdLst/>
              <a:ahLst/>
              <a:cxnLst/>
              <a:rect l="l" t="t" r="r" b="b"/>
              <a:pathLst>
                <a:path w="4128770" h="358139">
                  <a:moveTo>
                    <a:pt x="2065020" y="0"/>
                  </a:moveTo>
                  <a:lnTo>
                    <a:pt x="1548383" y="12191"/>
                  </a:lnTo>
                  <a:lnTo>
                    <a:pt x="1031748" y="16763"/>
                  </a:lnTo>
                  <a:lnTo>
                    <a:pt x="516635" y="7619"/>
                  </a:lnTo>
                  <a:lnTo>
                    <a:pt x="0" y="9143"/>
                  </a:lnTo>
                  <a:lnTo>
                    <a:pt x="0" y="164591"/>
                  </a:lnTo>
                  <a:lnTo>
                    <a:pt x="516635" y="178307"/>
                  </a:lnTo>
                  <a:lnTo>
                    <a:pt x="1031748" y="153924"/>
                  </a:lnTo>
                  <a:lnTo>
                    <a:pt x="1548383" y="149351"/>
                  </a:lnTo>
                  <a:lnTo>
                    <a:pt x="2065020" y="170687"/>
                  </a:lnTo>
                  <a:lnTo>
                    <a:pt x="2580131" y="208787"/>
                  </a:lnTo>
                  <a:lnTo>
                    <a:pt x="3096768" y="207263"/>
                  </a:lnTo>
                  <a:lnTo>
                    <a:pt x="3611879" y="277368"/>
                  </a:lnTo>
                  <a:lnTo>
                    <a:pt x="4128516" y="358139"/>
                  </a:lnTo>
                  <a:lnTo>
                    <a:pt x="4128516" y="237744"/>
                  </a:lnTo>
                  <a:lnTo>
                    <a:pt x="3611879" y="109727"/>
                  </a:lnTo>
                  <a:lnTo>
                    <a:pt x="3096768" y="38100"/>
                  </a:lnTo>
                  <a:lnTo>
                    <a:pt x="2580131" y="27431"/>
                  </a:lnTo>
                  <a:lnTo>
                    <a:pt x="206502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203948" y="4863083"/>
              <a:ext cx="4128770" cy="254635"/>
            </a:xfrm>
            <a:custGeom>
              <a:avLst/>
              <a:gdLst/>
              <a:ahLst/>
              <a:cxnLst/>
              <a:rect l="l" t="t" r="r" b="b"/>
              <a:pathLst>
                <a:path w="4128770" h="254635">
                  <a:moveTo>
                    <a:pt x="2065020" y="0"/>
                  </a:moveTo>
                  <a:lnTo>
                    <a:pt x="1548383" y="13716"/>
                  </a:lnTo>
                  <a:lnTo>
                    <a:pt x="1031748" y="18288"/>
                  </a:lnTo>
                  <a:lnTo>
                    <a:pt x="516635" y="9144"/>
                  </a:lnTo>
                  <a:lnTo>
                    <a:pt x="0" y="10668"/>
                  </a:lnTo>
                  <a:lnTo>
                    <a:pt x="0" y="25908"/>
                  </a:lnTo>
                  <a:lnTo>
                    <a:pt x="516635" y="24384"/>
                  </a:lnTo>
                  <a:lnTo>
                    <a:pt x="1031748" y="33528"/>
                  </a:lnTo>
                  <a:lnTo>
                    <a:pt x="1548383" y="28956"/>
                  </a:lnTo>
                  <a:lnTo>
                    <a:pt x="2065020" y="16764"/>
                  </a:lnTo>
                  <a:lnTo>
                    <a:pt x="2580131" y="44196"/>
                  </a:lnTo>
                  <a:lnTo>
                    <a:pt x="3096768" y="54864"/>
                  </a:lnTo>
                  <a:lnTo>
                    <a:pt x="3611879" y="126492"/>
                  </a:lnTo>
                  <a:lnTo>
                    <a:pt x="4128516" y="254508"/>
                  </a:lnTo>
                  <a:lnTo>
                    <a:pt x="4128516" y="219456"/>
                  </a:lnTo>
                  <a:lnTo>
                    <a:pt x="3611879" y="91440"/>
                  </a:lnTo>
                  <a:lnTo>
                    <a:pt x="3096768" y="21336"/>
                  </a:lnTo>
                  <a:lnTo>
                    <a:pt x="2580131" y="22860"/>
                  </a:lnTo>
                  <a:lnTo>
                    <a:pt x="20650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235696" y="4553711"/>
              <a:ext cx="3096895" cy="528955"/>
            </a:xfrm>
            <a:custGeom>
              <a:avLst/>
              <a:gdLst/>
              <a:ahLst/>
              <a:cxnLst/>
              <a:rect l="l" t="t" r="r" b="b"/>
              <a:pathLst>
                <a:path w="3096895" h="528954">
                  <a:moveTo>
                    <a:pt x="3096768" y="330707"/>
                  </a:moveTo>
                  <a:lnTo>
                    <a:pt x="2065020" y="330707"/>
                  </a:lnTo>
                  <a:lnTo>
                    <a:pt x="2580131" y="400812"/>
                  </a:lnTo>
                  <a:lnTo>
                    <a:pt x="3096768" y="528827"/>
                  </a:lnTo>
                  <a:lnTo>
                    <a:pt x="3096768" y="330707"/>
                  </a:lnTo>
                  <a:close/>
                </a:path>
                <a:path w="3096895" h="528954">
                  <a:moveTo>
                    <a:pt x="3096768" y="309371"/>
                  </a:moveTo>
                  <a:lnTo>
                    <a:pt x="1033272" y="309371"/>
                  </a:lnTo>
                  <a:lnTo>
                    <a:pt x="1548383" y="332231"/>
                  </a:lnTo>
                  <a:lnTo>
                    <a:pt x="3096768" y="330707"/>
                  </a:lnTo>
                  <a:lnTo>
                    <a:pt x="3096768" y="309371"/>
                  </a:lnTo>
                  <a:close/>
                </a:path>
                <a:path w="3096895" h="528954">
                  <a:moveTo>
                    <a:pt x="3096768" y="0"/>
                  </a:moveTo>
                  <a:lnTo>
                    <a:pt x="2580131" y="24383"/>
                  </a:lnTo>
                  <a:lnTo>
                    <a:pt x="2065020" y="56387"/>
                  </a:lnTo>
                  <a:lnTo>
                    <a:pt x="1548383" y="160019"/>
                  </a:lnTo>
                  <a:lnTo>
                    <a:pt x="1033272" y="225551"/>
                  </a:lnTo>
                  <a:lnTo>
                    <a:pt x="516635" y="306324"/>
                  </a:lnTo>
                  <a:lnTo>
                    <a:pt x="0" y="327660"/>
                  </a:lnTo>
                  <a:lnTo>
                    <a:pt x="516635" y="323088"/>
                  </a:lnTo>
                  <a:lnTo>
                    <a:pt x="1033272" y="309371"/>
                  </a:lnTo>
                  <a:lnTo>
                    <a:pt x="3096768" y="309371"/>
                  </a:lnTo>
                  <a:lnTo>
                    <a:pt x="3096768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235696" y="4547615"/>
              <a:ext cx="3096895" cy="334010"/>
            </a:xfrm>
            <a:custGeom>
              <a:avLst/>
              <a:gdLst/>
              <a:ahLst/>
              <a:cxnLst/>
              <a:rect l="l" t="t" r="r" b="b"/>
              <a:pathLst>
                <a:path w="3096895" h="334010">
                  <a:moveTo>
                    <a:pt x="1033272" y="231647"/>
                  </a:moveTo>
                  <a:lnTo>
                    <a:pt x="516635" y="309371"/>
                  </a:lnTo>
                  <a:lnTo>
                    <a:pt x="0" y="333755"/>
                  </a:lnTo>
                  <a:lnTo>
                    <a:pt x="516635" y="312419"/>
                  </a:lnTo>
                  <a:lnTo>
                    <a:pt x="1033272" y="231647"/>
                  </a:lnTo>
                  <a:close/>
                </a:path>
                <a:path w="3096895" h="334010">
                  <a:moveTo>
                    <a:pt x="3096768" y="0"/>
                  </a:moveTo>
                  <a:lnTo>
                    <a:pt x="2580131" y="24383"/>
                  </a:lnTo>
                  <a:lnTo>
                    <a:pt x="2065020" y="56387"/>
                  </a:lnTo>
                  <a:lnTo>
                    <a:pt x="1548383" y="160019"/>
                  </a:lnTo>
                  <a:lnTo>
                    <a:pt x="1033272" y="231647"/>
                  </a:lnTo>
                  <a:lnTo>
                    <a:pt x="1548383" y="166115"/>
                  </a:lnTo>
                  <a:lnTo>
                    <a:pt x="2065020" y="62483"/>
                  </a:lnTo>
                  <a:lnTo>
                    <a:pt x="2580131" y="30479"/>
                  </a:lnTo>
                  <a:lnTo>
                    <a:pt x="3096768" y="6095"/>
                  </a:lnTo>
                  <a:lnTo>
                    <a:pt x="3096768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235696" y="4517135"/>
              <a:ext cx="3096895" cy="364490"/>
            </a:xfrm>
            <a:custGeom>
              <a:avLst/>
              <a:gdLst/>
              <a:ahLst/>
              <a:cxnLst/>
              <a:rect l="l" t="t" r="r" b="b"/>
              <a:pathLst>
                <a:path w="3096895" h="364489">
                  <a:moveTo>
                    <a:pt x="3096768" y="0"/>
                  </a:moveTo>
                  <a:lnTo>
                    <a:pt x="2580131" y="22859"/>
                  </a:lnTo>
                  <a:lnTo>
                    <a:pt x="2065020" y="54863"/>
                  </a:lnTo>
                  <a:lnTo>
                    <a:pt x="1033272" y="260603"/>
                  </a:lnTo>
                  <a:lnTo>
                    <a:pt x="516635" y="336803"/>
                  </a:lnTo>
                  <a:lnTo>
                    <a:pt x="0" y="364236"/>
                  </a:lnTo>
                  <a:lnTo>
                    <a:pt x="516635" y="339851"/>
                  </a:lnTo>
                  <a:lnTo>
                    <a:pt x="1033272" y="262127"/>
                  </a:lnTo>
                  <a:lnTo>
                    <a:pt x="1548383" y="190500"/>
                  </a:lnTo>
                  <a:lnTo>
                    <a:pt x="2065020" y="86868"/>
                  </a:lnTo>
                  <a:lnTo>
                    <a:pt x="2580131" y="54863"/>
                  </a:lnTo>
                  <a:lnTo>
                    <a:pt x="3096768" y="30480"/>
                  </a:lnTo>
                  <a:lnTo>
                    <a:pt x="309676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235696" y="4498847"/>
              <a:ext cx="3096895" cy="382905"/>
            </a:xfrm>
            <a:custGeom>
              <a:avLst/>
              <a:gdLst/>
              <a:ahLst/>
              <a:cxnLst/>
              <a:rect l="l" t="t" r="r" b="b"/>
              <a:pathLst>
                <a:path w="3096895" h="382904">
                  <a:moveTo>
                    <a:pt x="1033272" y="278891"/>
                  </a:moveTo>
                  <a:lnTo>
                    <a:pt x="516635" y="352044"/>
                  </a:lnTo>
                  <a:lnTo>
                    <a:pt x="0" y="382524"/>
                  </a:lnTo>
                  <a:lnTo>
                    <a:pt x="516635" y="355091"/>
                  </a:lnTo>
                  <a:lnTo>
                    <a:pt x="1033272" y="278891"/>
                  </a:lnTo>
                  <a:close/>
                </a:path>
                <a:path w="3096895" h="382904">
                  <a:moveTo>
                    <a:pt x="3096768" y="0"/>
                  </a:moveTo>
                  <a:lnTo>
                    <a:pt x="2580131" y="24383"/>
                  </a:lnTo>
                  <a:lnTo>
                    <a:pt x="2065020" y="56387"/>
                  </a:lnTo>
                  <a:lnTo>
                    <a:pt x="1033272" y="278891"/>
                  </a:lnTo>
                  <a:lnTo>
                    <a:pt x="2065020" y="73151"/>
                  </a:lnTo>
                  <a:lnTo>
                    <a:pt x="2580131" y="41147"/>
                  </a:lnTo>
                  <a:lnTo>
                    <a:pt x="3096768" y="18287"/>
                  </a:lnTo>
                  <a:lnTo>
                    <a:pt x="309676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0608" y="5358394"/>
              <a:ext cx="4235196" cy="111368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7203948" y="5366003"/>
              <a:ext cx="4128770" cy="0"/>
            </a:xfrm>
            <a:custGeom>
              <a:avLst/>
              <a:gdLst/>
              <a:ahLst/>
              <a:cxnLst/>
              <a:rect l="l" t="t" r="r" b="b"/>
              <a:pathLst>
                <a:path w="4128770" h="0">
                  <a:moveTo>
                    <a:pt x="0" y="0"/>
                  </a:moveTo>
                  <a:lnTo>
                    <a:pt x="4128516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2592" y="5443727"/>
              <a:ext cx="359676" cy="25760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7704" y="5443727"/>
              <a:ext cx="359676" cy="25760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4340" y="5443727"/>
              <a:ext cx="359676" cy="25760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0976" y="5443727"/>
              <a:ext cx="359676" cy="257606"/>
            </a:xfrm>
            <a:prstGeom prst="rect">
              <a:avLst/>
            </a:prstGeom>
          </p:spPr>
        </p:pic>
      </p:grpSp>
      <p:sp>
        <p:nvSpPr>
          <p:cNvPr id="35" name="object 35" descr=""/>
          <p:cNvSpPr/>
          <p:nvPr/>
        </p:nvSpPr>
        <p:spPr>
          <a:xfrm>
            <a:off x="472440" y="1176527"/>
            <a:ext cx="5835650" cy="5096510"/>
          </a:xfrm>
          <a:custGeom>
            <a:avLst/>
            <a:gdLst/>
            <a:ahLst/>
            <a:cxnLst/>
            <a:rect l="l" t="t" r="r" b="b"/>
            <a:pathLst>
              <a:path w="5835650" h="5096510">
                <a:moveTo>
                  <a:pt x="0" y="5096256"/>
                </a:moveTo>
                <a:lnTo>
                  <a:pt x="5835396" y="5096256"/>
                </a:lnTo>
                <a:lnTo>
                  <a:pt x="5835396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708050" y="1257427"/>
            <a:ext cx="5338445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556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000" spc="7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kolejnych</a:t>
            </a:r>
            <a:r>
              <a:rPr dirty="0" sz="1000" spc="1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latach</a:t>
            </a:r>
            <a:r>
              <a:rPr dirty="0" sz="1000" spc="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dynamika</a:t>
            </a:r>
            <a:r>
              <a:rPr dirty="0" sz="1000" spc="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wzrostu</a:t>
            </a:r>
            <a:r>
              <a:rPr dirty="0" sz="1000" spc="9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mocy</a:t>
            </a:r>
            <a:r>
              <a:rPr dirty="0" sz="1000" spc="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OZE</a:t>
            </a:r>
            <a:r>
              <a:rPr dirty="0" sz="1000" spc="7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nadal</a:t>
            </a:r>
            <a:r>
              <a:rPr dirty="0" sz="1000" spc="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będzie</a:t>
            </a:r>
            <a:r>
              <a:rPr dirty="0" sz="1000" spc="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dodatnia,</a:t>
            </a:r>
            <a:r>
              <a:rPr dirty="0" sz="1000" spc="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ale</a:t>
            </a:r>
            <a:r>
              <a:rPr dirty="0" sz="1000" spc="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rekordowe</a:t>
            </a:r>
            <a:r>
              <a:rPr dirty="0" sz="1000" spc="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przyrosty</a:t>
            </a:r>
            <a:r>
              <a:rPr dirty="0" sz="1000" spc="5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2023</a:t>
            </a:r>
            <a:r>
              <a:rPr dirty="0" sz="1000" spc="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roku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będą</a:t>
            </a:r>
            <a:r>
              <a:rPr dirty="0" sz="10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trudne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do</a:t>
            </a:r>
            <a:r>
              <a:rPr dirty="0" sz="10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powtórzenia.</a:t>
            </a:r>
            <a:endParaRPr sz="1000">
              <a:latin typeface="Calibri"/>
              <a:cs typeface="Calibri"/>
            </a:endParaRPr>
          </a:p>
          <a:p>
            <a:pPr algn="just" marL="38100" marR="31115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2023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zainstalowane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wzrosły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100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GW(e),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poziomu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440</a:t>
            </a:r>
            <a:r>
              <a:rPr dirty="0" sz="1000">
                <a:latin typeface="Calibri"/>
                <a:cs typeface="Calibri"/>
              </a:rPr>
              <a:t> GW(e).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kolejnych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kluczowym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obszarem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inwestycji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pozostanie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fotowoltaika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(PV)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ze</a:t>
            </a:r>
            <a:r>
              <a:rPr dirty="0" sz="1000">
                <a:latin typeface="Calibri"/>
                <a:cs typeface="Calibri"/>
              </a:rPr>
              <a:t> względu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dodatnie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sprzężenie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zwrotne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systemów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wsparcia,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zwiększają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skalę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rozwoju, </a:t>
            </a:r>
            <a:r>
              <a:rPr dirty="0" sz="1000">
                <a:latin typeface="Calibri"/>
                <a:cs typeface="Calibri"/>
              </a:rPr>
              <a:t>przyczyniając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spadku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wyrównanego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kosztu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elektrycznej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(LCOE),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samym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wzrostu konkurencyjności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tej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technologii.</a:t>
            </a:r>
            <a:endParaRPr sz="1000">
              <a:latin typeface="Calibri"/>
              <a:cs typeface="Calibri"/>
            </a:endParaRPr>
          </a:p>
          <a:p>
            <a:pPr algn="just" marL="38100">
              <a:lnSpc>
                <a:spcPct val="100000"/>
              </a:lnSpc>
              <a:spcBef>
                <a:spcPts val="600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Chiny</a:t>
            </a:r>
            <a:r>
              <a:rPr dirty="0" sz="10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pozostaną</a:t>
            </a:r>
            <a:r>
              <a:rPr dirty="0" sz="10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liderem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łańcucha</a:t>
            </a:r>
            <a:r>
              <a:rPr dirty="0" sz="1000" spc="-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dostaw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dla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każdej</a:t>
            </a:r>
            <a:r>
              <a:rPr dirty="0" sz="1000" spc="-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technologii</a:t>
            </a:r>
            <a:r>
              <a:rPr dirty="0" sz="10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OZE.</a:t>
            </a:r>
            <a:endParaRPr sz="1000">
              <a:latin typeface="Calibri"/>
              <a:cs typeface="Calibri"/>
            </a:endParaRPr>
          </a:p>
          <a:p>
            <a:pPr algn="just" marL="38100" marR="3429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Głównym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dostawcą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rozwiązań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PV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pozostaną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Chiny.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Zaczną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pojawiać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gracze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Azji </a:t>
            </a:r>
            <a:r>
              <a:rPr dirty="0" sz="1000">
                <a:latin typeface="Calibri"/>
                <a:cs typeface="Calibri"/>
              </a:rPr>
              <a:t>(zwłaszcza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Indie). Ze względu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niskie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PV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 kompresję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marż w tym obszarze,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europejskich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 </a:t>
            </a:r>
            <a:r>
              <a:rPr dirty="0" sz="1000" spc="-10">
                <a:latin typeface="Calibri"/>
                <a:cs typeface="Calibri"/>
              </a:rPr>
              <a:t>amerykańskich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producentów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PV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pozostanie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marginalny.</a:t>
            </a:r>
            <a:endParaRPr sz="1000">
              <a:latin typeface="Calibri"/>
              <a:cs typeface="Calibri"/>
            </a:endParaRPr>
          </a:p>
          <a:p>
            <a:pPr algn="just" marL="38100" marR="31750">
              <a:lnSpc>
                <a:spcPct val="100000"/>
              </a:lnSpc>
              <a:spcBef>
                <a:spcPts val="605"/>
              </a:spcBef>
            </a:pPr>
            <a:r>
              <a:rPr dirty="0" sz="1000">
                <a:latin typeface="Calibri"/>
                <a:cs typeface="Calibri"/>
              </a:rPr>
              <a:t>Podobnie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sytuacja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wyglądała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obszarze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baterii.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Zdolność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wytwórcza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wprawdzie </a:t>
            </a:r>
            <a:r>
              <a:rPr dirty="0" sz="1000">
                <a:latin typeface="Calibri"/>
                <a:cs typeface="Calibri"/>
              </a:rPr>
              <a:t>rosnąć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wolniej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 Chiny 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2030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nadal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kontrolować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 70%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światowych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wytwórczych.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odniesieniu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turbin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wiatrowych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należy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oczekiwać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dalszej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poprawy </a:t>
            </a:r>
            <a:r>
              <a:rPr dirty="0" sz="1000">
                <a:latin typeface="Calibri"/>
                <a:cs typeface="Calibri"/>
              </a:rPr>
              <a:t>wydajności,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poprawa warunków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cenowych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offshore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onshore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uzależniona od </a:t>
            </a:r>
            <a:r>
              <a:rPr dirty="0" sz="1000" spc="-10">
                <a:latin typeface="Calibri"/>
                <a:cs typeface="Calibri"/>
              </a:rPr>
              <a:t>przywróce- </a:t>
            </a:r>
            <a:r>
              <a:rPr dirty="0" sz="1000">
                <a:latin typeface="Calibri"/>
                <a:cs typeface="Calibri"/>
              </a:rPr>
              <a:t>nia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zakłóconych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łańcuchów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dostaw.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Wodór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ograniczony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spadek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cen</a:t>
            </a:r>
            <a:r>
              <a:rPr dirty="0" sz="1000">
                <a:latin typeface="Calibri"/>
                <a:cs typeface="Calibri"/>
              </a:rPr>
              <a:t> rozwiązań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niską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efektywność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energetyczną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przemian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Power-to-</a:t>
            </a:r>
            <a:r>
              <a:rPr dirty="0" sz="1000" i="1">
                <a:latin typeface="Calibri"/>
                <a:cs typeface="Calibri"/>
              </a:rPr>
              <a:t>H</a:t>
            </a:r>
            <a:r>
              <a:rPr dirty="0" baseline="-21367" sz="975" i="1">
                <a:latin typeface="Calibri"/>
                <a:cs typeface="Calibri"/>
              </a:rPr>
              <a:t>2</a:t>
            </a:r>
            <a:r>
              <a:rPr dirty="0" baseline="-21367" sz="975" spc="367" i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miał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najbliższym </a:t>
            </a:r>
            <a:r>
              <a:rPr dirty="0" sz="1000">
                <a:latin typeface="Calibri"/>
                <a:cs typeface="Calibri"/>
              </a:rPr>
              <a:t>czasie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przełomowego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znaczenia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rozwoju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magazynowania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energii.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Należy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oczekiwać </a:t>
            </a:r>
            <a:r>
              <a:rPr dirty="0" sz="1000">
                <a:latin typeface="Calibri"/>
                <a:cs typeface="Calibri"/>
              </a:rPr>
              <a:t>istotnego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nakładów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badania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wdrożenia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obszarze.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Dynamiczny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rozwój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OZE</a:t>
            </a:r>
            <a:r>
              <a:rPr dirty="0" sz="1000" spc="17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będzie</a:t>
            </a:r>
            <a:r>
              <a:rPr dirty="0" sz="10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rodził</a:t>
            </a:r>
            <a:r>
              <a:rPr dirty="0" sz="10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wyzwania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związane</a:t>
            </a:r>
            <a:r>
              <a:rPr dirty="0" sz="10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</a:t>
            </a:r>
            <a:r>
              <a:rPr dirty="0" sz="1000" spc="17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utrzymaniem</a:t>
            </a:r>
            <a:r>
              <a:rPr dirty="0" sz="10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stabilności</a:t>
            </a:r>
            <a:r>
              <a:rPr dirty="0" sz="10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systemów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elektroenergetycznych.</a:t>
            </a:r>
            <a:endParaRPr sz="1000">
              <a:latin typeface="Calibri"/>
              <a:cs typeface="Calibri"/>
            </a:endParaRPr>
          </a:p>
          <a:p>
            <a:pPr algn="just" marL="38100" marR="3048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Kluczowa dla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bezpieczeństwa dostaw energii elektrycznej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 odpowiedź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 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usługi </a:t>
            </a:r>
            <a:r>
              <a:rPr dirty="0" sz="1000">
                <a:latin typeface="Calibri"/>
                <a:cs typeface="Calibri"/>
              </a:rPr>
              <a:t>elastyczności.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wielkoskalowych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magazynów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pozostaje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wysoki,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odpo- </a:t>
            </a:r>
            <a:r>
              <a:rPr dirty="0" sz="1000">
                <a:latin typeface="Calibri"/>
                <a:cs typeface="Calibri"/>
              </a:rPr>
              <a:t>wiada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potrzebom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względu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najbliższych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głównym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źródłem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elastyczności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będą </a:t>
            </a:r>
            <a:r>
              <a:rPr dirty="0" sz="1000">
                <a:latin typeface="Calibri"/>
                <a:cs typeface="Calibri"/>
              </a:rPr>
              <a:t>źródła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wytwórcze,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magazyny.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czym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5-</a:t>
            </a:r>
            <a:r>
              <a:rPr dirty="0" sz="1000">
                <a:latin typeface="Calibri"/>
                <a:cs typeface="Calibri"/>
              </a:rPr>
              <a:t>10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największą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rolę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10">
                <a:latin typeface="Calibri"/>
                <a:cs typeface="Calibri"/>
              </a:rPr>
              <a:t> zakresie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odgrywać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gaz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węgiel.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Zarówno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IEA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DNV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przewidują,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prawdziwy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dynamiczny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rozwój </a:t>
            </a:r>
            <a:r>
              <a:rPr dirty="0" sz="1000">
                <a:latin typeface="Calibri"/>
                <a:cs typeface="Calibri"/>
              </a:rPr>
              <a:t>wielkoskalowych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bateryjnych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magazynów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rozpocznie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dopiero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drugiej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połowie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bieżącej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początku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kolejnej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dekady.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Wpływać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spodziewany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spadek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LCOE </a:t>
            </a:r>
            <a:r>
              <a:rPr dirty="0" sz="1000">
                <a:latin typeface="Calibri"/>
                <a:cs typeface="Calibri"/>
              </a:rPr>
              <a:t>magazynów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efekcie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postępu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technologicznego.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674984" y="1761236"/>
            <a:ext cx="3943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Baterie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870192" y="1735835"/>
            <a:ext cx="3746500" cy="1725930"/>
            <a:chOff x="6870192" y="1735835"/>
            <a:chExt cx="3746500" cy="1725930"/>
          </a:xfrm>
        </p:grpSpPr>
        <p:sp>
          <p:nvSpPr>
            <p:cNvPr id="39" name="object 39" descr=""/>
            <p:cNvSpPr/>
            <p:nvPr/>
          </p:nvSpPr>
          <p:spPr>
            <a:xfrm>
              <a:off x="6870192" y="1735835"/>
              <a:ext cx="3072765" cy="245745"/>
            </a:xfrm>
            <a:custGeom>
              <a:avLst/>
              <a:gdLst/>
              <a:ahLst/>
              <a:cxnLst/>
              <a:rect l="l" t="t" r="r" b="b"/>
              <a:pathLst>
                <a:path w="3072765" h="245744">
                  <a:moveTo>
                    <a:pt x="1499616" y="0"/>
                  </a:moveTo>
                  <a:lnTo>
                    <a:pt x="0" y="0"/>
                  </a:lnTo>
                  <a:lnTo>
                    <a:pt x="0" y="245364"/>
                  </a:lnTo>
                  <a:lnTo>
                    <a:pt x="1499616" y="245364"/>
                  </a:lnTo>
                  <a:lnTo>
                    <a:pt x="1499616" y="0"/>
                  </a:lnTo>
                  <a:close/>
                </a:path>
                <a:path w="3072765" h="245744">
                  <a:moveTo>
                    <a:pt x="3072384" y="0"/>
                  </a:moveTo>
                  <a:lnTo>
                    <a:pt x="1572768" y="0"/>
                  </a:lnTo>
                  <a:lnTo>
                    <a:pt x="1572768" y="245364"/>
                  </a:lnTo>
                  <a:lnTo>
                    <a:pt x="3072384" y="245364"/>
                  </a:lnTo>
                  <a:lnTo>
                    <a:pt x="3072384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0420" y="1780031"/>
              <a:ext cx="156972" cy="15849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9576" y="1767839"/>
              <a:ext cx="176783" cy="1752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1466" y="1767706"/>
              <a:ext cx="264887" cy="192104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7156323" y="2459735"/>
              <a:ext cx="1002030" cy="1002030"/>
            </a:xfrm>
            <a:custGeom>
              <a:avLst/>
              <a:gdLst/>
              <a:ahLst/>
              <a:cxnLst/>
              <a:rect l="l" t="t" r="r" b="b"/>
              <a:pathLst>
                <a:path w="1002029" h="1002029">
                  <a:moveTo>
                    <a:pt x="500760" y="0"/>
                  </a:moveTo>
                  <a:lnTo>
                    <a:pt x="500760" y="500761"/>
                  </a:lnTo>
                  <a:lnTo>
                    <a:pt x="24510" y="346075"/>
                  </a:lnTo>
                  <a:lnTo>
                    <a:pt x="13823" y="383907"/>
                  </a:lnTo>
                  <a:lnTo>
                    <a:pt x="6159" y="422417"/>
                  </a:lnTo>
                  <a:lnTo>
                    <a:pt x="1543" y="461428"/>
                  </a:lnTo>
                  <a:lnTo>
                    <a:pt x="0" y="500761"/>
                  </a:lnTo>
                  <a:lnTo>
                    <a:pt x="2291" y="548995"/>
                  </a:lnTo>
                  <a:lnTo>
                    <a:pt x="9027" y="595934"/>
                  </a:lnTo>
                  <a:lnTo>
                    <a:pt x="19998" y="641366"/>
                  </a:lnTo>
                  <a:lnTo>
                    <a:pt x="34993" y="685081"/>
                  </a:lnTo>
                  <a:lnTo>
                    <a:pt x="53803" y="726871"/>
                  </a:lnTo>
                  <a:lnTo>
                    <a:pt x="76218" y="766524"/>
                  </a:lnTo>
                  <a:lnTo>
                    <a:pt x="102029" y="803830"/>
                  </a:lnTo>
                  <a:lnTo>
                    <a:pt x="131025" y="838581"/>
                  </a:lnTo>
                  <a:lnTo>
                    <a:pt x="162998" y="870565"/>
                  </a:lnTo>
                  <a:lnTo>
                    <a:pt x="197737" y="899573"/>
                  </a:lnTo>
                  <a:lnTo>
                    <a:pt x="235034" y="925394"/>
                  </a:lnTo>
                  <a:lnTo>
                    <a:pt x="274677" y="947819"/>
                  </a:lnTo>
                  <a:lnTo>
                    <a:pt x="316458" y="966638"/>
                  </a:lnTo>
                  <a:lnTo>
                    <a:pt x="360166" y="981640"/>
                  </a:lnTo>
                  <a:lnTo>
                    <a:pt x="405592" y="992616"/>
                  </a:lnTo>
                  <a:lnTo>
                    <a:pt x="452527" y="999355"/>
                  </a:lnTo>
                  <a:lnTo>
                    <a:pt x="500760" y="1001649"/>
                  </a:lnTo>
                  <a:lnTo>
                    <a:pt x="548995" y="999355"/>
                  </a:lnTo>
                  <a:lnTo>
                    <a:pt x="595934" y="992616"/>
                  </a:lnTo>
                  <a:lnTo>
                    <a:pt x="641366" y="981640"/>
                  </a:lnTo>
                  <a:lnTo>
                    <a:pt x="685081" y="966638"/>
                  </a:lnTo>
                  <a:lnTo>
                    <a:pt x="726871" y="947819"/>
                  </a:lnTo>
                  <a:lnTo>
                    <a:pt x="766524" y="925394"/>
                  </a:lnTo>
                  <a:lnTo>
                    <a:pt x="803830" y="899573"/>
                  </a:lnTo>
                  <a:lnTo>
                    <a:pt x="838581" y="870565"/>
                  </a:lnTo>
                  <a:lnTo>
                    <a:pt x="870565" y="838581"/>
                  </a:lnTo>
                  <a:lnTo>
                    <a:pt x="899573" y="803830"/>
                  </a:lnTo>
                  <a:lnTo>
                    <a:pt x="925394" y="766524"/>
                  </a:lnTo>
                  <a:lnTo>
                    <a:pt x="947819" y="726871"/>
                  </a:lnTo>
                  <a:lnTo>
                    <a:pt x="966638" y="685081"/>
                  </a:lnTo>
                  <a:lnTo>
                    <a:pt x="981640" y="641366"/>
                  </a:lnTo>
                  <a:lnTo>
                    <a:pt x="992616" y="595934"/>
                  </a:lnTo>
                  <a:lnTo>
                    <a:pt x="999355" y="548995"/>
                  </a:lnTo>
                  <a:lnTo>
                    <a:pt x="1001649" y="500761"/>
                  </a:lnTo>
                  <a:lnTo>
                    <a:pt x="999355" y="452527"/>
                  </a:lnTo>
                  <a:lnTo>
                    <a:pt x="992616" y="405592"/>
                  </a:lnTo>
                  <a:lnTo>
                    <a:pt x="981640" y="360166"/>
                  </a:lnTo>
                  <a:lnTo>
                    <a:pt x="966638" y="316458"/>
                  </a:lnTo>
                  <a:lnTo>
                    <a:pt x="947819" y="274677"/>
                  </a:lnTo>
                  <a:lnTo>
                    <a:pt x="925394" y="235034"/>
                  </a:lnTo>
                  <a:lnTo>
                    <a:pt x="899573" y="197737"/>
                  </a:lnTo>
                  <a:lnTo>
                    <a:pt x="870565" y="162998"/>
                  </a:lnTo>
                  <a:lnTo>
                    <a:pt x="838581" y="131025"/>
                  </a:lnTo>
                  <a:lnTo>
                    <a:pt x="803830" y="102029"/>
                  </a:lnTo>
                  <a:lnTo>
                    <a:pt x="766524" y="76218"/>
                  </a:lnTo>
                  <a:lnTo>
                    <a:pt x="726871" y="53803"/>
                  </a:lnTo>
                  <a:lnTo>
                    <a:pt x="685081" y="34993"/>
                  </a:lnTo>
                  <a:lnTo>
                    <a:pt x="641366" y="19998"/>
                  </a:lnTo>
                  <a:lnTo>
                    <a:pt x="595934" y="9027"/>
                  </a:lnTo>
                  <a:lnTo>
                    <a:pt x="548995" y="2291"/>
                  </a:lnTo>
                  <a:lnTo>
                    <a:pt x="50076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180834" y="2617723"/>
              <a:ext cx="476250" cy="342900"/>
            </a:xfrm>
            <a:custGeom>
              <a:avLst/>
              <a:gdLst/>
              <a:ahLst/>
              <a:cxnLst/>
              <a:rect l="l" t="t" r="r" b="b"/>
              <a:pathLst>
                <a:path w="476250" h="342900">
                  <a:moveTo>
                    <a:pt x="111251" y="0"/>
                  </a:moveTo>
                  <a:lnTo>
                    <a:pt x="75741" y="42175"/>
                  </a:lnTo>
                  <a:lnTo>
                    <a:pt x="45196" y="87852"/>
                  </a:lnTo>
                  <a:lnTo>
                    <a:pt x="19865" y="136624"/>
                  </a:lnTo>
                  <a:lnTo>
                    <a:pt x="0" y="188087"/>
                  </a:lnTo>
                  <a:lnTo>
                    <a:pt x="476250" y="342773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292086" y="2555366"/>
              <a:ext cx="365125" cy="405130"/>
            </a:xfrm>
            <a:custGeom>
              <a:avLst/>
              <a:gdLst/>
              <a:ahLst/>
              <a:cxnLst/>
              <a:rect l="l" t="t" r="r" b="b"/>
              <a:pathLst>
                <a:path w="365125" h="405130">
                  <a:moveTo>
                    <a:pt x="70612" y="0"/>
                  </a:moveTo>
                  <a:lnTo>
                    <a:pt x="51881" y="14333"/>
                  </a:lnTo>
                  <a:lnTo>
                    <a:pt x="33829" y="29511"/>
                  </a:lnTo>
                  <a:lnTo>
                    <a:pt x="16515" y="45523"/>
                  </a:lnTo>
                  <a:lnTo>
                    <a:pt x="0" y="62357"/>
                  </a:lnTo>
                  <a:lnTo>
                    <a:pt x="364998" y="405130"/>
                  </a:lnTo>
                  <a:lnTo>
                    <a:pt x="7061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362698" y="2459735"/>
              <a:ext cx="294640" cy="501015"/>
            </a:xfrm>
            <a:custGeom>
              <a:avLst/>
              <a:gdLst/>
              <a:ahLst/>
              <a:cxnLst/>
              <a:rect l="l" t="t" r="r" b="b"/>
              <a:pathLst>
                <a:path w="294640" h="501014">
                  <a:moveTo>
                    <a:pt x="294385" y="0"/>
                  </a:moveTo>
                  <a:lnTo>
                    <a:pt x="241790" y="2762"/>
                  </a:lnTo>
                  <a:lnTo>
                    <a:pt x="190067" y="10964"/>
                  </a:lnTo>
                  <a:lnTo>
                    <a:pt x="139620" y="24479"/>
                  </a:lnTo>
                  <a:lnTo>
                    <a:pt x="90856" y="43179"/>
                  </a:lnTo>
                  <a:lnTo>
                    <a:pt x="44181" y="66939"/>
                  </a:lnTo>
                  <a:lnTo>
                    <a:pt x="0" y="95630"/>
                  </a:lnTo>
                  <a:lnTo>
                    <a:pt x="294385" y="500761"/>
                  </a:lnTo>
                  <a:lnTo>
                    <a:pt x="294385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7762620" y="3158743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80%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009765" y="2364130"/>
            <a:ext cx="272415" cy="35623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200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3%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302754" y="2273045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8793109" y="2459735"/>
            <a:ext cx="1001394" cy="1002030"/>
            <a:chOff x="8793109" y="2459735"/>
            <a:chExt cx="1001394" cy="1002030"/>
          </a:xfrm>
        </p:grpSpPr>
        <p:sp>
          <p:nvSpPr>
            <p:cNvPr id="51" name="object 51" descr=""/>
            <p:cNvSpPr/>
            <p:nvPr/>
          </p:nvSpPr>
          <p:spPr>
            <a:xfrm>
              <a:off x="8907780" y="2459735"/>
              <a:ext cx="887094" cy="1002030"/>
            </a:xfrm>
            <a:custGeom>
              <a:avLst/>
              <a:gdLst/>
              <a:ahLst/>
              <a:cxnLst/>
              <a:rect l="l" t="t" r="r" b="b"/>
              <a:pathLst>
                <a:path w="887095" h="1002029">
                  <a:moveTo>
                    <a:pt x="385825" y="0"/>
                  </a:moveTo>
                  <a:lnTo>
                    <a:pt x="385825" y="500761"/>
                  </a:lnTo>
                  <a:lnTo>
                    <a:pt x="0" y="820038"/>
                  </a:lnTo>
                  <a:lnTo>
                    <a:pt x="33371" y="856537"/>
                  </a:lnTo>
                  <a:lnTo>
                    <a:pt x="69859" y="889310"/>
                  </a:lnTo>
                  <a:lnTo>
                    <a:pt x="109144" y="918205"/>
                  </a:lnTo>
                  <a:lnTo>
                    <a:pt x="150910" y="943070"/>
                  </a:lnTo>
                  <a:lnTo>
                    <a:pt x="194839" y="963754"/>
                  </a:lnTo>
                  <a:lnTo>
                    <a:pt x="240613" y="980106"/>
                  </a:lnTo>
                  <a:lnTo>
                    <a:pt x="287914" y="991973"/>
                  </a:lnTo>
                  <a:lnTo>
                    <a:pt x="336424" y="999204"/>
                  </a:lnTo>
                  <a:lnTo>
                    <a:pt x="385825" y="1001649"/>
                  </a:lnTo>
                  <a:lnTo>
                    <a:pt x="434060" y="999355"/>
                  </a:lnTo>
                  <a:lnTo>
                    <a:pt x="480999" y="992616"/>
                  </a:lnTo>
                  <a:lnTo>
                    <a:pt x="526431" y="981640"/>
                  </a:lnTo>
                  <a:lnTo>
                    <a:pt x="570146" y="966638"/>
                  </a:lnTo>
                  <a:lnTo>
                    <a:pt x="611936" y="947819"/>
                  </a:lnTo>
                  <a:lnTo>
                    <a:pt x="651589" y="925394"/>
                  </a:lnTo>
                  <a:lnTo>
                    <a:pt x="688895" y="899573"/>
                  </a:lnTo>
                  <a:lnTo>
                    <a:pt x="723646" y="870565"/>
                  </a:lnTo>
                  <a:lnTo>
                    <a:pt x="755630" y="838581"/>
                  </a:lnTo>
                  <a:lnTo>
                    <a:pt x="784638" y="803830"/>
                  </a:lnTo>
                  <a:lnTo>
                    <a:pt x="810459" y="766524"/>
                  </a:lnTo>
                  <a:lnTo>
                    <a:pt x="832884" y="726871"/>
                  </a:lnTo>
                  <a:lnTo>
                    <a:pt x="851703" y="685081"/>
                  </a:lnTo>
                  <a:lnTo>
                    <a:pt x="866705" y="641366"/>
                  </a:lnTo>
                  <a:lnTo>
                    <a:pt x="877681" y="595934"/>
                  </a:lnTo>
                  <a:lnTo>
                    <a:pt x="884420" y="548995"/>
                  </a:lnTo>
                  <a:lnTo>
                    <a:pt x="886714" y="500761"/>
                  </a:lnTo>
                  <a:lnTo>
                    <a:pt x="884420" y="452527"/>
                  </a:lnTo>
                  <a:lnTo>
                    <a:pt x="877681" y="405592"/>
                  </a:lnTo>
                  <a:lnTo>
                    <a:pt x="866705" y="360166"/>
                  </a:lnTo>
                  <a:lnTo>
                    <a:pt x="851703" y="316458"/>
                  </a:lnTo>
                  <a:lnTo>
                    <a:pt x="832884" y="274677"/>
                  </a:lnTo>
                  <a:lnTo>
                    <a:pt x="810459" y="235034"/>
                  </a:lnTo>
                  <a:lnTo>
                    <a:pt x="784638" y="197737"/>
                  </a:lnTo>
                  <a:lnTo>
                    <a:pt x="755630" y="162998"/>
                  </a:lnTo>
                  <a:lnTo>
                    <a:pt x="723646" y="131025"/>
                  </a:lnTo>
                  <a:lnTo>
                    <a:pt x="688895" y="102029"/>
                  </a:lnTo>
                  <a:lnTo>
                    <a:pt x="651589" y="76218"/>
                  </a:lnTo>
                  <a:lnTo>
                    <a:pt x="611936" y="53803"/>
                  </a:lnTo>
                  <a:lnTo>
                    <a:pt x="570146" y="34993"/>
                  </a:lnTo>
                  <a:lnTo>
                    <a:pt x="526431" y="19998"/>
                  </a:lnTo>
                  <a:lnTo>
                    <a:pt x="480999" y="9027"/>
                  </a:lnTo>
                  <a:lnTo>
                    <a:pt x="434060" y="2291"/>
                  </a:lnTo>
                  <a:lnTo>
                    <a:pt x="38582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793109" y="2835909"/>
              <a:ext cx="501015" cy="443865"/>
            </a:xfrm>
            <a:custGeom>
              <a:avLst/>
              <a:gdLst/>
              <a:ahLst/>
              <a:cxnLst/>
              <a:rect l="l" t="t" r="r" b="b"/>
              <a:pathLst>
                <a:path w="501015" h="443864">
                  <a:moveTo>
                    <a:pt x="15484" y="0"/>
                  </a:moveTo>
                  <a:lnTo>
                    <a:pt x="5810" y="46834"/>
                  </a:lnTo>
                  <a:lnTo>
                    <a:pt x="671" y="93942"/>
                  </a:lnTo>
                  <a:lnTo>
                    <a:pt x="0" y="141016"/>
                  </a:lnTo>
                  <a:lnTo>
                    <a:pt x="3727" y="187750"/>
                  </a:lnTo>
                  <a:lnTo>
                    <a:pt x="11785" y="233838"/>
                  </a:lnTo>
                  <a:lnTo>
                    <a:pt x="24107" y="278974"/>
                  </a:lnTo>
                  <a:lnTo>
                    <a:pt x="40624" y="322851"/>
                  </a:lnTo>
                  <a:lnTo>
                    <a:pt x="61269" y="365162"/>
                  </a:lnTo>
                  <a:lnTo>
                    <a:pt x="85974" y="405602"/>
                  </a:lnTo>
                  <a:lnTo>
                    <a:pt x="114671" y="443864"/>
                  </a:lnTo>
                  <a:lnTo>
                    <a:pt x="500497" y="124587"/>
                  </a:lnTo>
                  <a:lnTo>
                    <a:pt x="1548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808593" y="2617723"/>
              <a:ext cx="485140" cy="342900"/>
            </a:xfrm>
            <a:custGeom>
              <a:avLst/>
              <a:gdLst/>
              <a:ahLst/>
              <a:cxnLst/>
              <a:rect l="l" t="t" r="r" b="b"/>
              <a:pathLst>
                <a:path w="485140" h="342900">
                  <a:moveTo>
                    <a:pt x="120014" y="0"/>
                  </a:moveTo>
                  <a:lnTo>
                    <a:pt x="87355" y="38455"/>
                  </a:lnTo>
                  <a:lnTo>
                    <a:pt x="58841" y="79837"/>
                  </a:lnTo>
                  <a:lnTo>
                    <a:pt x="34655" y="123809"/>
                  </a:lnTo>
                  <a:lnTo>
                    <a:pt x="14980" y="170037"/>
                  </a:lnTo>
                  <a:lnTo>
                    <a:pt x="0" y="218186"/>
                  </a:lnTo>
                  <a:lnTo>
                    <a:pt x="485012" y="342773"/>
                  </a:lnTo>
                  <a:lnTo>
                    <a:pt x="12001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928608" y="2459735"/>
              <a:ext cx="365125" cy="501015"/>
            </a:xfrm>
            <a:custGeom>
              <a:avLst/>
              <a:gdLst/>
              <a:ahLst/>
              <a:cxnLst/>
              <a:rect l="l" t="t" r="r" b="b"/>
              <a:pathLst>
                <a:path w="365125" h="501014">
                  <a:moveTo>
                    <a:pt x="364998" y="0"/>
                  </a:moveTo>
                  <a:lnTo>
                    <a:pt x="313487" y="2652"/>
                  </a:lnTo>
                  <a:lnTo>
                    <a:pt x="262925" y="10505"/>
                  </a:lnTo>
                  <a:lnTo>
                    <a:pt x="213679" y="23400"/>
                  </a:lnTo>
                  <a:lnTo>
                    <a:pt x="166115" y="41179"/>
                  </a:lnTo>
                  <a:lnTo>
                    <a:pt x="120599" y="63686"/>
                  </a:lnTo>
                  <a:lnTo>
                    <a:pt x="77497" y="90761"/>
                  </a:lnTo>
                  <a:lnTo>
                    <a:pt x="37175" y="122247"/>
                  </a:lnTo>
                  <a:lnTo>
                    <a:pt x="0" y="157987"/>
                  </a:lnTo>
                  <a:lnTo>
                    <a:pt x="364998" y="500761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9474454" y="3000197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64%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520938" y="3000248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638285" y="2560396"/>
            <a:ext cx="1676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889238" y="2290317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13%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10388489" y="2459735"/>
            <a:ext cx="1001394" cy="1002030"/>
            <a:chOff x="10388489" y="2459735"/>
            <a:chExt cx="1001394" cy="1002030"/>
          </a:xfrm>
        </p:grpSpPr>
        <p:sp>
          <p:nvSpPr>
            <p:cNvPr id="60" name="object 60" descr=""/>
            <p:cNvSpPr/>
            <p:nvPr/>
          </p:nvSpPr>
          <p:spPr>
            <a:xfrm>
              <a:off x="10435844" y="2459735"/>
              <a:ext cx="954405" cy="1002030"/>
            </a:xfrm>
            <a:custGeom>
              <a:avLst/>
              <a:gdLst/>
              <a:ahLst/>
              <a:cxnLst/>
              <a:rect l="l" t="t" r="r" b="b"/>
              <a:pathLst>
                <a:path w="954404" h="1002029">
                  <a:moveTo>
                    <a:pt x="453135" y="0"/>
                  </a:moveTo>
                  <a:lnTo>
                    <a:pt x="453135" y="500761"/>
                  </a:lnTo>
                  <a:lnTo>
                    <a:pt x="0" y="713993"/>
                  </a:lnTo>
                  <a:lnTo>
                    <a:pt x="22580" y="756524"/>
                  </a:lnTo>
                  <a:lnTo>
                    <a:pt x="48805" y="796244"/>
                  </a:lnTo>
                  <a:lnTo>
                    <a:pt x="78410" y="832985"/>
                  </a:lnTo>
                  <a:lnTo>
                    <a:pt x="111129" y="866577"/>
                  </a:lnTo>
                  <a:lnTo>
                    <a:pt x="146697" y="896851"/>
                  </a:lnTo>
                  <a:lnTo>
                    <a:pt x="184848" y="923639"/>
                  </a:lnTo>
                  <a:lnTo>
                    <a:pt x="225317" y="946770"/>
                  </a:lnTo>
                  <a:lnTo>
                    <a:pt x="267838" y="966074"/>
                  </a:lnTo>
                  <a:lnTo>
                    <a:pt x="312146" y="981384"/>
                  </a:lnTo>
                  <a:lnTo>
                    <a:pt x="357975" y="992529"/>
                  </a:lnTo>
                  <a:lnTo>
                    <a:pt x="405060" y="999340"/>
                  </a:lnTo>
                  <a:lnTo>
                    <a:pt x="453135" y="1001649"/>
                  </a:lnTo>
                  <a:lnTo>
                    <a:pt x="501370" y="999355"/>
                  </a:lnTo>
                  <a:lnTo>
                    <a:pt x="548309" y="992616"/>
                  </a:lnTo>
                  <a:lnTo>
                    <a:pt x="593741" y="981640"/>
                  </a:lnTo>
                  <a:lnTo>
                    <a:pt x="637456" y="966638"/>
                  </a:lnTo>
                  <a:lnTo>
                    <a:pt x="679246" y="947819"/>
                  </a:lnTo>
                  <a:lnTo>
                    <a:pt x="718899" y="925394"/>
                  </a:lnTo>
                  <a:lnTo>
                    <a:pt x="756205" y="899573"/>
                  </a:lnTo>
                  <a:lnTo>
                    <a:pt x="790956" y="870565"/>
                  </a:lnTo>
                  <a:lnTo>
                    <a:pt x="822940" y="838581"/>
                  </a:lnTo>
                  <a:lnTo>
                    <a:pt x="851948" y="803830"/>
                  </a:lnTo>
                  <a:lnTo>
                    <a:pt x="877769" y="766524"/>
                  </a:lnTo>
                  <a:lnTo>
                    <a:pt x="900194" y="726871"/>
                  </a:lnTo>
                  <a:lnTo>
                    <a:pt x="919013" y="685081"/>
                  </a:lnTo>
                  <a:lnTo>
                    <a:pt x="934015" y="641366"/>
                  </a:lnTo>
                  <a:lnTo>
                    <a:pt x="944991" y="595934"/>
                  </a:lnTo>
                  <a:lnTo>
                    <a:pt x="951730" y="548995"/>
                  </a:lnTo>
                  <a:lnTo>
                    <a:pt x="954024" y="500761"/>
                  </a:lnTo>
                  <a:lnTo>
                    <a:pt x="951730" y="452527"/>
                  </a:lnTo>
                  <a:lnTo>
                    <a:pt x="944991" y="405592"/>
                  </a:lnTo>
                  <a:lnTo>
                    <a:pt x="934015" y="360166"/>
                  </a:lnTo>
                  <a:lnTo>
                    <a:pt x="919013" y="316458"/>
                  </a:lnTo>
                  <a:lnTo>
                    <a:pt x="900194" y="274677"/>
                  </a:lnTo>
                  <a:lnTo>
                    <a:pt x="877769" y="235034"/>
                  </a:lnTo>
                  <a:lnTo>
                    <a:pt x="851948" y="197737"/>
                  </a:lnTo>
                  <a:lnTo>
                    <a:pt x="822940" y="162998"/>
                  </a:lnTo>
                  <a:lnTo>
                    <a:pt x="790956" y="131025"/>
                  </a:lnTo>
                  <a:lnTo>
                    <a:pt x="756205" y="102029"/>
                  </a:lnTo>
                  <a:lnTo>
                    <a:pt x="718899" y="76218"/>
                  </a:lnTo>
                  <a:lnTo>
                    <a:pt x="679246" y="53803"/>
                  </a:lnTo>
                  <a:lnTo>
                    <a:pt x="637456" y="34993"/>
                  </a:lnTo>
                  <a:lnTo>
                    <a:pt x="593741" y="19998"/>
                  </a:lnTo>
                  <a:lnTo>
                    <a:pt x="548309" y="9027"/>
                  </a:lnTo>
                  <a:lnTo>
                    <a:pt x="501370" y="2291"/>
                  </a:lnTo>
                  <a:lnTo>
                    <a:pt x="45313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388489" y="2719196"/>
              <a:ext cx="501015" cy="454659"/>
            </a:xfrm>
            <a:custGeom>
              <a:avLst/>
              <a:gdLst/>
              <a:ahLst/>
              <a:cxnLst/>
              <a:rect l="l" t="t" r="r" b="b"/>
              <a:pathLst>
                <a:path w="501015" h="454660">
                  <a:moveTo>
                    <a:pt x="61706" y="0"/>
                  </a:moveTo>
                  <a:lnTo>
                    <a:pt x="40699" y="42974"/>
                  </a:lnTo>
                  <a:lnTo>
                    <a:pt x="24015" y="87334"/>
                  </a:lnTo>
                  <a:lnTo>
                    <a:pt x="11664" y="132767"/>
                  </a:lnTo>
                  <a:lnTo>
                    <a:pt x="3655" y="178960"/>
                  </a:lnTo>
                  <a:lnTo>
                    <a:pt x="0" y="225599"/>
                  </a:lnTo>
                  <a:lnTo>
                    <a:pt x="706" y="272372"/>
                  </a:lnTo>
                  <a:lnTo>
                    <a:pt x="5785" y="318965"/>
                  </a:lnTo>
                  <a:lnTo>
                    <a:pt x="15246" y="365065"/>
                  </a:lnTo>
                  <a:lnTo>
                    <a:pt x="29099" y="410358"/>
                  </a:lnTo>
                  <a:lnTo>
                    <a:pt x="47355" y="454532"/>
                  </a:lnTo>
                  <a:lnTo>
                    <a:pt x="500491" y="241300"/>
                  </a:lnTo>
                  <a:lnTo>
                    <a:pt x="6170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450195" y="2494914"/>
              <a:ext cx="438784" cy="466090"/>
            </a:xfrm>
            <a:custGeom>
              <a:avLst/>
              <a:gdLst/>
              <a:ahLst/>
              <a:cxnLst/>
              <a:rect l="l" t="t" r="r" b="b"/>
              <a:pathLst>
                <a:path w="438784" h="466089">
                  <a:moveTo>
                    <a:pt x="254507" y="0"/>
                  </a:moveTo>
                  <a:lnTo>
                    <a:pt x="209205" y="20541"/>
                  </a:lnTo>
                  <a:lnTo>
                    <a:pt x="166440" y="45319"/>
                  </a:lnTo>
                  <a:lnTo>
                    <a:pt x="126478" y="74091"/>
                  </a:lnTo>
                  <a:lnTo>
                    <a:pt x="89587" y="106616"/>
                  </a:lnTo>
                  <a:lnTo>
                    <a:pt x="56032" y="142650"/>
                  </a:lnTo>
                  <a:lnTo>
                    <a:pt x="26081" y="181953"/>
                  </a:lnTo>
                  <a:lnTo>
                    <a:pt x="0" y="224282"/>
                  </a:lnTo>
                  <a:lnTo>
                    <a:pt x="438784" y="465582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704703" y="2459735"/>
              <a:ext cx="184785" cy="501015"/>
            </a:xfrm>
            <a:custGeom>
              <a:avLst/>
              <a:gdLst/>
              <a:ahLst/>
              <a:cxnLst/>
              <a:rect l="l" t="t" r="r" b="b"/>
              <a:pathLst>
                <a:path w="184784" h="501014">
                  <a:moveTo>
                    <a:pt x="184276" y="0"/>
                  </a:moveTo>
                  <a:lnTo>
                    <a:pt x="137106" y="2228"/>
                  </a:lnTo>
                  <a:lnTo>
                    <a:pt x="90471" y="8874"/>
                  </a:lnTo>
                  <a:lnTo>
                    <a:pt x="44670" y="19877"/>
                  </a:lnTo>
                  <a:lnTo>
                    <a:pt x="0" y="35178"/>
                  </a:lnTo>
                  <a:lnTo>
                    <a:pt x="184276" y="500761"/>
                  </a:lnTo>
                  <a:lnTo>
                    <a:pt x="18427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11040744" y="3029457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68%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0104373" y="2845130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0282173" y="2377567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710671" y="2256536"/>
            <a:ext cx="1676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6%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7773923" y="2066544"/>
            <a:ext cx="1906905" cy="82550"/>
            <a:chOff x="7773923" y="2066544"/>
            <a:chExt cx="1906905" cy="82550"/>
          </a:xfrm>
        </p:grpSpPr>
        <p:sp>
          <p:nvSpPr>
            <p:cNvPr id="69" name="object 69" descr=""/>
            <p:cNvSpPr/>
            <p:nvPr/>
          </p:nvSpPr>
          <p:spPr>
            <a:xfrm>
              <a:off x="7773923" y="2066544"/>
              <a:ext cx="83820" cy="82550"/>
            </a:xfrm>
            <a:custGeom>
              <a:avLst/>
              <a:gdLst/>
              <a:ahLst/>
              <a:cxnLst/>
              <a:rect l="l" t="t" r="r" b="b"/>
              <a:pathLst>
                <a:path w="83820" h="82550">
                  <a:moveTo>
                    <a:pt x="83820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83820" y="82296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8381999" y="2066544"/>
              <a:ext cx="83820" cy="82550"/>
            </a:xfrm>
            <a:custGeom>
              <a:avLst/>
              <a:gdLst/>
              <a:ahLst/>
              <a:cxnLst/>
              <a:rect l="l" t="t" r="r" b="b"/>
              <a:pathLst>
                <a:path w="83820" h="82550">
                  <a:moveTo>
                    <a:pt x="83820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83820" y="82296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988551" y="2066544"/>
              <a:ext cx="83820" cy="82550"/>
            </a:xfrm>
            <a:custGeom>
              <a:avLst/>
              <a:gdLst/>
              <a:ahLst/>
              <a:cxnLst/>
              <a:rect l="l" t="t" r="r" b="b"/>
              <a:pathLst>
                <a:path w="83820" h="82550">
                  <a:moveTo>
                    <a:pt x="83820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83820" y="82296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596627" y="2066544"/>
              <a:ext cx="83820" cy="82550"/>
            </a:xfrm>
            <a:custGeom>
              <a:avLst/>
              <a:gdLst/>
              <a:ahLst/>
              <a:cxnLst/>
              <a:rect l="l" t="t" r="r" b="b"/>
              <a:pathLst>
                <a:path w="83820" h="82550">
                  <a:moveTo>
                    <a:pt x="83820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83820" y="82296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6887591" y="1409827"/>
            <a:ext cx="3086735" cy="776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Struktura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globalnej produkcji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technologii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zeroemisyjnych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000">
              <a:latin typeface="Calibri"/>
              <a:cs typeface="Calibri"/>
            </a:endParaRPr>
          </a:p>
          <a:p>
            <a:pPr marL="486409">
              <a:lnSpc>
                <a:spcPct val="100000"/>
              </a:lnSpc>
              <a:tabLst>
                <a:tab pos="2144395" algn="l"/>
              </a:tabLst>
            </a:pP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Fotowoltaika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	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Wiatrowa</a:t>
            </a:r>
            <a:endParaRPr sz="1000">
              <a:latin typeface="Calibri"/>
              <a:cs typeface="Calibri"/>
            </a:endParaRPr>
          </a:p>
          <a:p>
            <a:pPr marL="1020444">
              <a:lnSpc>
                <a:spcPct val="100000"/>
              </a:lnSpc>
              <a:spcBef>
                <a:spcPts val="869"/>
              </a:spcBef>
              <a:tabLst>
                <a:tab pos="1628139" algn="l"/>
                <a:tab pos="2235835" algn="l"/>
                <a:tab pos="2842895" algn="l"/>
              </a:tabLst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Chiny</a:t>
            </a:r>
            <a:r>
              <a:rPr dirty="0" sz="9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UE</a:t>
            </a:r>
            <a:r>
              <a:rPr dirty="0" sz="9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USA</a:t>
            </a:r>
            <a:r>
              <a:rPr dirty="0" sz="9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Indie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10204704" y="2066544"/>
            <a:ext cx="83820" cy="82550"/>
          </a:xfrm>
          <a:custGeom>
            <a:avLst/>
            <a:gdLst/>
            <a:ahLst/>
            <a:cxnLst/>
            <a:rect l="l" t="t" r="r" b="b"/>
            <a:pathLst>
              <a:path w="83820" h="82550">
                <a:moveTo>
                  <a:pt x="83820" y="0"/>
                </a:moveTo>
                <a:lnTo>
                  <a:pt x="0" y="0"/>
                </a:lnTo>
                <a:lnTo>
                  <a:pt x="0" y="82296"/>
                </a:lnTo>
                <a:lnTo>
                  <a:pt x="83820" y="82296"/>
                </a:lnTo>
                <a:lnTo>
                  <a:pt x="8382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10338816" y="2023364"/>
            <a:ext cx="2178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Inne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867779" y="3911853"/>
            <a:ext cx="4196080" cy="1218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685"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Światowy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poziom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elastyczności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zakresie</a:t>
            </a:r>
            <a:r>
              <a:rPr dirty="0" sz="1000" spc="-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energii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elektrycznej</a:t>
            </a:r>
            <a:r>
              <a:rPr dirty="0" sz="1000" spc="-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(wg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technologii) </a:t>
            </a:r>
            <a:r>
              <a:rPr dirty="0" sz="1000" b="1">
                <a:latin typeface="Calibri"/>
                <a:cs typeface="Calibri"/>
              </a:rPr>
              <a:t>Jako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odsetek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średniorocznego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zapotrzebowania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5"/>
              </a:spcBef>
            </a:pPr>
            <a:r>
              <a:rPr dirty="0" sz="1000" spc="-25">
                <a:latin typeface="Calibri"/>
                <a:cs typeface="Calibri"/>
              </a:rPr>
              <a:t>30%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20%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9086088" y="5443728"/>
            <a:ext cx="2425065" cy="257810"/>
            <a:chOff x="9086088" y="5443728"/>
            <a:chExt cx="2425065" cy="257810"/>
          </a:xfrm>
        </p:grpSpPr>
        <p:pic>
          <p:nvPicPr>
            <p:cNvPr id="78" name="object 7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6088" y="5443728"/>
              <a:ext cx="359676" cy="257606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2724" y="5443728"/>
              <a:ext cx="359676" cy="257606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7836" y="5443728"/>
              <a:ext cx="359676" cy="257606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4472" y="5443728"/>
              <a:ext cx="359676" cy="257606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1108" y="5443728"/>
              <a:ext cx="359676" cy="257606"/>
            </a:xfrm>
            <a:prstGeom prst="rect">
              <a:avLst/>
            </a:prstGeom>
          </p:spPr>
        </p:pic>
      </p:grpSp>
      <p:sp>
        <p:nvSpPr>
          <p:cNvPr id="83" name="object 83" descr=""/>
          <p:cNvSpPr txBox="1"/>
          <p:nvPr/>
        </p:nvSpPr>
        <p:spPr>
          <a:xfrm>
            <a:off x="8108568" y="542975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9140697" y="5429758"/>
            <a:ext cx="786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515620" algn="l"/>
              </a:tabLst>
            </a:pPr>
            <a:r>
              <a:rPr dirty="0" sz="1000" spc="-20">
                <a:latin typeface="Calibri"/>
                <a:cs typeface="Calibri"/>
              </a:rPr>
              <a:t>2030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2035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7083552" y="5689091"/>
            <a:ext cx="2993390" cy="62865"/>
            <a:chOff x="7083552" y="5689091"/>
            <a:chExt cx="2993390" cy="62865"/>
          </a:xfrm>
        </p:grpSpPr>
        <p:sp>
          <p:nvSpPr>
            <p:cNvPr id="86" name="object 86" descr=""/>
            <p:cNvSpPr/>
            <p:nvPr/>
          </p:nvSpPr>
          <p:spPr>
            <a:xfrm>
              <a:off x="7083552" y="568909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8548116" y="568909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014204" y="5689091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06FC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 descr=""/>
          <p:cNvSpPr txBox="1"/>
          <p:nvPr/>
        </p:nvSpPr>
        <p:spPr>
          <a:xfrm>
            <a:off x="10104373" y="5379104"/>
            <a:ext cx="1371600" cy="41084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67945">
              <a:lnSpc>
                <a:spcPct val="100000"/>
              </a:lnSpc>
              <a:spcBef>
                <a:spcPts val="495"/>
              </a:spcBef>
              <a:tabLst>
                <a:tab pos="584200" algn="l"/>
                <a:tab pos="1100455" algn="l"/>
              </a:tabLst>
            </a:pPr>
            <a:r>
              <a:rPr dirty="0" sz="1000" spc="-20">
                <a:latin typeface="Calibri"/>
                <a:cs typeface="Calibri"/>
              </a:rPr>
              <a:t>2040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2045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2050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9"/>
              </a:spcBef>
            </a:pPr>
            <a:r>
              <a:rPr dirty="0" sz="900" spc="-25">
                <a:latin typeface="Calibri"/>
                <a:cs typeface="Calibri"/>
              </a:rPr>
              <a:t>gaz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7083552" y="5873496"/>
            <a:ext cx="1527175" cy="64135"/>
            <a:chOff x="7083552" y="5873496"/>
            <a:chExt cx="1527175" cy="64135"/>
          </a:xfrm>
        </p:grpSpPr>
        <p:sp>
          <p:nvSpPr>
            <p:cNvPr id="91" name="object 91" descr=""/>
            <p:cNvSpPr/>
            <p:nvPr/>
          </p:nvSpPr>
          <p:spPr>
            <a:xfrm>
              <a:off x="7083552" y="5873496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62483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62483" y="64007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8548116" y="5873496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62483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62483" y="64007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8624569" y="5379104"/>
            <a:ext cx="490855" cy="59563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r>
              <a:rPr dirty="0" sz="1000" spc="-20">
                <a:latin typeface="Calibri"/>
                <a:cs typeface="Calibri"/>
              </a:rPr>
              <a:t>2025</a:t>
            </a:r>
            <a:endParaRPr sz="1000">
              <a:latin typeface="Calibri"/>
              <a:cs typeface="Calibri"/>
            </a:endParaRPr>
          </a:p>
          <a:p>
            <a:pPr marL="13970" marR="5080">
              <a:lnSpc>
                <a:spcPts val="1450"/>
              </a:lnSpc>
              <a:spcBef>
                <a:spcPts val="90"/>
              </a:spcBef>
            </a:pPr>
            <a:r>
              <a:rPr dirty="0" sz="900" spc="-20">
                <a:latin typeface="Calibri"/>
                <a:cs typeface="Calibri"/>
              </a:rPr>
              <a:t>ropa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termiczne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7083552" y="5873496"/>
            <a:ext cx="2993390" cy="248920"/>
            <a:chOff x="7083552" y="5873496"/>
            <a:chExt cx="2993390" cy="248920"/>
          </a:xfrm>
        </p:grpSpPr>
        <p:sp>
          <p:nvSpPr>
            <p:cNvPr id="95" name="object 95" descr=""/>
            <p:cNvSpPr/>
            <p:nvPr/>
          </p:nvSpPr>
          <p:spPr>
            <a:xfrm>
              <a:off x="10014204" y="5873496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62483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62483" y="64007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7083552" y="6059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6932041" y="5251348"/>
            <a:ext cx="1153160" cy="90805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dirty="0" sz="1000" spc="-25">
                <a:latin typeface="Calibri"/>
                <a:cs typeface="Calibri"/>
              </a:rPr>
              <a:t>0%</a:t>
            </a:r>
            <a:endParaRPr sz="1000">
              <a:latin typeface="Calibri"/>
              <a:cs typeface="Calibri"/>
            </a:endParaRPr>
          </a:p>
          <a:p>
            <a:pPr marL="143510">
              <a:lnSpc>
                <a:spcPct val="100000"/>
              </a:lnSpc>
              <a:spcBef>
                <a:spcPts val="100"/>
              </a:spcBef>
              <a:tabLst>
                <a:tab pos="659765" algn="l"/>
              </a:tabLst>
            </a:pPr>
            <a:r>
              <a:rPr dirty="0" sz="1000" spc="-20">
                <a:latin typeface="Calibri"/>
                <a:cs typeface="Calibri"/>
              </a:rPr>
              <a:t>2010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2015</a:t>
            </a:r>
            <a:endParaRPr sz="1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60"/>
              </a:spcBef>
            </a:pPr>
            <a:r>
              <a:rPr dirty="0" sz="900" spc="-10">
                <a:latin typeface="Calibri"/>
                <a:cs typeface="Calibri"/>
              </a:rPr>
              <a:t>węgiel</a:t>
            </a:r>
            <a:endParaRPr sz="900">
              <a:latin typeface="Calibri"/>
              <a:cs typeface="Calibri"/>
            </a:endParaRPr>
          </a:p>
          <a:p>
            <a:pPr marL="241300" marR="5080">
              <a:lnSpc>
                <a:spcPct val="134700"/>
              </a:lnSpc>
            </a:pPr>
            <a:r>
              <a:rPr dirty="0" sz="900" spc="-10">
                <a:latin typeface="Calibri"/>
                <a:cs typeface="Calibri"/>
              </a:rPr>
              <a:t>elektrownie</a:t>
            </a:r>
            <a:r>
              <a:rPr dirty="0" sz="900" spc="4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wodne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EV-to-</a:t>
            </a:r>
            <a:r>
              <a:rPr dirty="0" sz="900" spc="-20">
                <a:latin typeface="Calibri"/>
                <a:cs typeface="Calibri"/>
              </a:rPr>
              <a:t>grid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8548116" y="6059423"/>
            <a:ext cx="1529080" cy="62865"/>
            <a:chOff x="8548116" y="6059423"/>
            <a:chExt cx="1529080" cy="62865"/>
          </a:xfrm>
        </p:grpSpPr>
        <p:sp>
          <p:nvSpPr>
            <p:cNvPr id="99" name="object 99" descr=""/>
            <p:cNvSpPr/>
            <p:nvPr/>
          </p:nvSpPr>
          <p:spPr>
            <a:xfrm>
              <a:off x="8548116" y="60594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0014204" y="60594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 descr=""/>
          <p:cNvSpPr txBox="1"/>
          <p:nvPr/>
        </p:nvSpPr>
        <p:spPr>
          <a:xfrm>
            <a:off x="8638920" y="5764479"/>
            <a:ext cx="2682240" cy="39497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464945">
              <a:lnSpc>
                <a:spcPct val="100000"/>
              </a:lnSpc>
              <a:spcBef>
                <a:spcPts val="475"/>
              </a:spcBef>
            </a:pPr>
            <a:r>
              <a:rPr dirty="0" sz="900">
                <a:latin typeface="Calibri"/>
                <a:cs typeface="Calibri"/>
              </a:rPr>
              <a:t>baterie</a:t>
            </a:r>
            <a:r>
              <a:rPr dirty="0" sz="900" spc="-10">
                <a:latin typeface="Calibri"/>
                <a:cs typeface="Calibri"/>
              </a:rPr>
              <a:t> Li-</a:t>
            </a:r>
            <a:r>
              <a:rPr dirty="0" sz="900" spc="-25">
                <a:latin typeface="Calibri"/>
                <a:cs typeface="Calibri"/>
              </a:rPr>
              <a:t>on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  <a:tabLst>
                <a:tab pos="1464945" algn="l"/>
              </a:tabLst>
            </a:pPr>
            <a:r>
              <a:rPr dirty="0" sz="900" spc="-10">
                <a:latin typeface="Calibri"/>
                <a:cs typeface="Calibri"/>
              </a:rPr>
              <a:t>power-to-</a:t>
            </a:r>
            <a:r>
              <a:rPr dirty="0" sz="900" spc="-25">
                <a:latin typeface="Calibri"/>
                <a:cs typeface="Calibri"/>
              </a:rPr>
              <a:t>H2</a:t>
            </a:r>
            <a:r>
              <a:rPr dirty="0" sz="900">
                <a:latin typeface="Calibri"/>
                <a:cs typeface="Calibri"/>
              </a:rPr>
              <a:t>	magazyny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długookresowe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2" name="object 102" descr=""/>
          <p:cNvSpPr/>
          <p:nvPr/>
        </p:nvSpPr>
        <p:spPr>
          <a:xfrm>
            <a:off x="8792082" y="4415409"/>
            <a:ext cx="1400175" cy="332105"/>
          </a:xfrm>
          <a:custGeom>
            <a:avLst/>
            <a:gdLst/>
            <a:ahLst/>
            <a:cxnLst/>
            <a:rect l="l" t="t" r="r" b="b"/>
            <a:pathLst>
              <a:path w="1400175" h="332104">
                <a:moveTo>
                  <a:pt x="49657" y="308737"/>
                </a:moveTo>
                <a:lnTo>
                  <a:pt x="0" y="319532"/>
                </a:lnTo>
                <a:lnTo>
                  <a:pt x="2794" y="331978"/>
                </a:lnTo>
                <a:lnTo>
                  <a:pt x="52324" y="321183"/>
                </a:lnTo>
                <a:lnTo>
                  <a:pt x="49657" y="308737"/>
                </a:lnTo>
                <a:close/>
              </a:path>
              <a:path w="1400175" h="332104">
                <a:moveTo>
                  <a:pt x="136525" y="289814"/>
                </a:moveTo>
                <a:lnTo>
                  <a:pt x="86868" y="300609"/>
                </a:lnTo>
                <a:lnTo>
                  <a:pt x="89662" y="313055"/>
                </a:lnTo>
                <a:lnTo>
                  <a:pt x="139192" y="302260"/>
                </a:lnTo>
                <a:lnTo>
                  <a:pt x="136525" y="289814"/>
                </a:lnTo>
                <a:close/>
              </a:path>
              <a:path w="1400175" h="332104">
                <a:moveTo>
                  <a:pt x="223393" y="270891"/>
                </a:moveTo>
                <a:lnTo>
                  <a:pt x="173736" y="281686"/>
                </a:lnTo>
                <a:lnTo>
                  <a:pt x="176530" y="294132"/>
                </a:lnTo>
                <a:lnTo>
                  <a:pt x="226060" y="283337"/>
                </a:lnTo>
                <a:lnTo>
                  <a:pt x="223393" y="270891"/>
                </a:lnTo>
                <a:close/>
              </a:path>
              <a:path w="1400175" h="332104">
                <a:moveTo>
                  <a:pt x="310261" y="251968"/>
                </a:moveTo>
                <a:lnTo>
                  <a:pt x="260603" y="262763"/>
                </a:lnTo>
                <a:lnTo>
                  <a:pt x="263271" y="275209"/>
                </a:lnTo>
                <a:lnTo>
                  <a:pt x="312927" y="264414"/>
                </a:lnTo>
                <a:lnTo>
                  <a:pt x="310261" y="251968"/>
                </a:lnTo>
                <a:close/>
              </a:path>
              <a:path w="1400175" h="332104">
                <a:moveTo>
                  <a:pt x="397128" y="233045"/>
                </a:moveTo>
                <a:lnTo>
                  <a:pt x="347472" y="243840"/>
                </a:lnTo>
                <a:lnTo>
                  <a:pt x="350139" y="256286"/>
                </a:lnTo>
                <a:lnTo>
                  <a:pt x="399796" y="245491"/>
                </a:lnTo>
                <a:lnTo>
                  <a:pt x="397128" y="233045"/>
                </a:lnTo>
                <a:close/>
              </a:path>
              <a:path w="1400175" h="332104">
                <a:moveTo>
                  <a:pt x="483997" y="214122"/>
                </a:moveTo>
                <a:lnTo>
                  <a:pt x="434340" y="224917"/>
                </a:lnTo>
                <a:lnTo>
                  <a:pt x="437007" y="237363"/>
                </a:lnTo>
                <a:lnTo>
                  <a:pt x="486664" y="226568"/>
                </a:lnTo>
                <a:lnTo>
                  <a:pt x="483997" y="214122"/>
                </a:lnTo>
                <a:close/>
              </a:path>
              <a:path w="1400175" h="332104">
                <a:moveTo>
                  <a:pt x="570865" y="195199"/>
                </a:moveTo>
                <a:lnTo>
                  <a:pt x="521208" y="205994"/>
                </a:lnTo>
                <a:lnTo>
                  <a:pt x="523875" y="218440"/>
                </a:lnTo>
                <a:lnTo>
                  <a:pt x="573532" y="207645"/>
                </a:lnTo>
                <a:lnTo>
                  <a:pt x="570865" y="195199"/>
                </a:lnTo>
                <a:close/>
              </a:path>
              <a:path w="1400175" h="332104">
                <a:moveTo>
                  <a:pt x="657733" y="176276"/>
                </a:moveTo>
                <a:lnTo>
                  <a:pt x="608076" y="187071"/>
                </a:lnTo>
                <a:lnTo>
                  <a:pt x="610743" y="199517"/>
                </a:lnTo>
                <a:lnTo>
                  <a:pt x="660400" y="188595"/>
                </a:lnTo>
                <a:lnTo>
                  <a:pt x="657733" y="176276"/>
                </a:lnTo>
                <a:close/>
              </a:path>
              <a:path w="1400175" h="332104">
                <a:moveTo>
                  <a:pt x="744601" y="157353"/>
                </a:moveTo>
                <a:lnTo>
                  <a:pt x="694944" y="168148"/>
                </a:lnTo>
                <a:lnTo>
                  <a:pt x="697611" y="180594"/>
                </a:lnTo>
                <a:lnTo>
                  <a:pt x="747268" y="169672"/>
                </a:lnTo>
                <a:lnTo>
                  <a:pt x="744601" y="157353"/>
                </a:lnTo>
                <a:close/>
              </a:path>
              <a:path w="1400175" h="332104">
                <a:moveTo>
                  <a:pt x="831469" y="138430"/>
                </a:moveTo>
                <a:lnTo>
                  <a:pt x="781812" y="149225"/>
                </a:lnTo>
                <a:lnTo>
                  <a:pt x="784478" y="161671"/>
                </a:lnTo>
                <a:lnTo>
                  <a:pt x="834136" y="150749"/>
                </a:lnTo>
                <a:lnTo>
                  <a:pt x="831469" y="138430"/>
                </a:lnTo>
                <a:close/>
              </a:path>
              <a:path w="1400175" h="332104">
                <a:moveTo>
                  <a:pt x="918337" y="119507"/>
                </a:moveTo>
                <a:lnTo>
                  <a:pt x="868680" y="130302"/>
                </a:lnTo>
                <a:lnTo>
                  <a:pt x="871347" y="142748"/>
                </a:lnTo>
                <a:lnTo>
                  <a:pt x="921003" y="131826"/>
                </a:lnTo>
                <a:lnTo>
                  <a:pt x="918337" y="119507"/>
                </a:lnTo>
                <a:close/>
              </a:path>
              <a:path w="1400175" h="332104">
                <a:moveTo>
                  <a:pt x="1005205" y="100584"/>
                </a:moveTo>
                <a:lnTo>
                  <a:pt x="955548" y="111379"/>
                </a:lnTo>
                <a:lnTo>
                  <a:pt x="958215" y="123825"/>
                </a:lnTo>
                <a:lnTo>
                  <a:pt x="1007872" y="112903"/>
                </a:lnTo>
                <a:lnTo>
                  <a:pt x="1005205" y="100584"/>
                </a:lnTo>
                <a:close/>
              </a:path>
              <a:path w="1400175" h="332104">
                <a:moveTo>
                  <a:pt x="1092073" y="81661"/>
                </a:moveTo>
                <a:lnTo>
                  <a:pt x="1042416" y="92456"/>
                </a:lnTo>
                <a:lnTo>
                  <a:pt x="1045083" y="104902"/>
                </a:lnTo>
                <a:lnTo>
                  <a:pt x="1094740" y="93980"/>
                </a:lnTo>
                <a:lnTo>
                  <a:pt x="1092073" y="81661"/>
                </a:lnTo>
                <a:close/>
              </a:path>
              <a:path w="1400175" h="332104">
                <a:moveTo>
                  <a:pt x="1178941" y="62738"/>
                </a:moveTo>
                <a:lnTo>
                  <a:pt x="1129284" y="73533"/>
                </a:lnTo>
                <a:lnTo>
                  <a:pt x="1131951" y="85852"/>
                </a:lnTo>
                <a:lnTo>
                  <a:pt x="1181608" y="75057"/>
                </a:lnTo>
                <a:lnTo>
                  <a:pt x="1178941" y="62738"/>
                </a:lnTo>
                <a:close/>
              </a:path>
              <a:path w="1400175" h="332104">
                <a:moveTo>
                  <a:pt x="1265682" y="43815"/>
                </a:moveTo>
                <a:lnTo>
                  <a:pt x="1216152" y="54610"/>
                </a:lnTo>
                <a:lnTo>
                  <a:pt x="1218819" y="66929"/>
                </a:lnTo>
                <a:lnTo>
                  <a:pt x="1268476" y="56134"/>
                </a:lnTo>
                <a:lnTo>
                  <a:pt x="1265682" y="43815"/>
                </a:lnTo>
                <a:close/>
              </a:path>
              <a:path w="1400175" h="332104">
                <a:moveTo>
                  <a:pt x="1391041" y="28321"/>
                </a:moveTo>
                <a:lnTo>
                  <a:pt x="1336802" y="28321"/>
                </a:lnTo>
                <a:lnTo>
                  <a:pt x="1339596" y="40640"/>
                </a:lnTo>
                <a:lnTo>
                  <a:pt x="1327095" y="43355"/>
                </a:lnTo>
                <a:lnTo>
                  <a:pt x="1333881" y="74422"/>
                </a:lnTo>
                <a:lnTo>
                  <a:pt x="1391041" y="28321"/>
                </a:lnTo>
                <a:close/>
              </a:path>
              <a:path w="1400175" h="332104">
                <a:moveTo>
                  <a:pt x="1324401" y="31024"/>
                </a:moveTo>
                <a:lnTo>
                  <a:pt x="1303020" y="35687"/>
                </a:lnTo>
                <a:lnTo>
                  <a:pt x="1305687" y="48006"/>
                </a:lnTo>
                <a:lnTo>
                  <a:pt x="1327095" y="43355"/>
                </a:lnTo>
                <a:lnTo>
                  <a:pt x="1324401" y="31024"/>
                </a:lnTo>
                <a:close/>
              </a:path>
              <a:path w="1400175" h="332104">
                <a:moveTo>
                  <a:pt x="1336802" y="28321"/>
                </a:moveTo>
                <a:lnTo>
                  <a:pt x="1324401" y="31024"/>
                </a:lnTo>
                <a:lnTo>
                  <a:pt x="1327095" y="43355"/>
                </a:lnTo>
                <a:lnTo>
                  <a:pt x="1339596" y="40640"/>
                </a:lnTo>
                <a:lnTo>
                  <a:pt x="1336802" y="28321"/>
                </a:lnTo>
                <a:close/>
              </a:path>
              <a:path w="1400175" h="332104">
                <a:moveTo>
                  <a:pt x="1317625" y="0"/>
                </a:moveTo>
                <a:lnTo>
                  <a:pt x="1324401" y="31024"/>
                </a:lnTo>
                <a:lnTo>
                  <a:pt x="1336802" y="28321"/>
                </a:lnTo>
                <a:lnTo>
                  <a:pt x="1391041" y="28321"/>
                </a:lnTo>
                <a:lnTo>
                  <a:pt x="1400175" y="20955"/>
                </a:lnTo>
                <a:lnTo>
                  <a:pt x="1317625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6.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9973" y="6480149"/>
            <a:ext cx="494792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Źródło:</a:t>
            </a:r>
            <a:r>
              <a:rPr dirty="0" sz="75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u="sng" sz="75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Calibri"/>
                <a:cs typeface="Calibri"/>
                <a:hlinkClick r:id="rId2"/>
              </a:rPr>
              <a:t>www.dnv.com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:</a:t>
            </a:r>
            <a:r>
              <a:rPr dirty="0" sz="75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„Energy</a:t>
            </a:r>
            <a:r>
              <a:rPr dirty="0" sz="750" spc="-10">
                <a:solidFill>
                  <a:srgbClr val="0D0D0D"/>
                </a:solidFill>
                <a:latin typeface="Calibri"/>
                <a:cs typeface="Calibri"/>
              </a:rPr>
              <a:t> Transition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Outlook 2023”;</a:t>
            </a:r>
            <a:r>
              <a:rPr dirty="0" sz="75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IEA,</a:t>
            </a:r>
            <a:r>
              <a:rPr dirty="0" sz="75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„Renewable</a:t>
            </a:r>
            <a:r>
              <a:rPr dirty="0" sz="75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Energy</a:t>
            </a:r>
            <a:r>
              <a:rPr dirty="0" sz="75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Market</a:t>
            </a:r>
            <a:r>
              <a:rPr dirty="0" sz="75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Update</a:t>
            </a:r>
            <a:r>
              <a:rPr dirty="0" sz="75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Outlook</a:t>
            </a:r>
            <a:r>
              <a:rPr dirty="0" sz="75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for</a:t>
            </a:r>
            <a:r>
              <a:rPr dirty="0" sz="75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2023</a:t>
            </a:r>
            <a:r>
              <a:rPr dirty="0" sz="750" spc="-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750">
                <a:solidFill>
                  <a:srgbClr val="0D0D0D"/>
                </a:solidFill>
                <a:latin typeface="Calibri"/>
                <a:cs typeface="Calibri"/>
              </a:rPr>
              <a:t>and </a:t>
            </a:r>
            <a:r>
              <a:rPr dirty="0" sz="750" spc="-10">
                <a:solidFill>
                  <a:srgbClr val="0D0D0D"/>
                </a:solidFill>
                <a:latin typeface="Calibri"/>
                <a:cs typeface="Calibri"/>
              </a:rPr>
              <a:t>2024”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707060" y="3624008"/>
            <a:ext cx="5006975" cy="2672080"/>
            <a:chOff x="6707060" y="3624008"/>
            <a:chExt cx="5006975" cy="2672080"/>
          </a:xfrm>
        </p:grpSpPr>
        <p:sp>
          <p:nvSpPr>
            <p:cNvPr id="4" name="object 4" descr=""/>
            <p:cNvSpPr/>
            <p:nvPr/>
          </p:nvSpPr>
          <p:spPr>
            <a:xfrm>
              <a:off x="6708647" y="3625596"/>
              <a:ext cx="5003800" cy="2668905"/>
            </a:xfrm>
            <a:custGeom>
              <a:avLst/>
              <a:gdLst/>
              <a:ahLst/>
              <a:cxnLst/>
              <a:rect l="l" t="t" r="r" b="b"/>
              <a:pathLst>
                <a:path w="5003800" h="2668904">
                  <a:moveTo>
                    <a:pt x="0" y="2668523"/>
                  </a:moveTo>
                  <a:lnTo>
                    <a:pt x="5003292" y="2668523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668523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871715" y="4055364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45595" y="3718560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5" h="279400">
                  <a:moveTo>
                    <a:pt x="138810" y="0"/>
                  </a:moveTo>
                  <a:lnTo>
                    <a:pt x="84581" y="11302"/>
                  </a:lnTo>
                  <a:lnTo>
                    <a:pt x="40767" y="40893"/>
                  </a:lnTo>
                  <a:lnTo>
                    <a:pt x="10922" y="85216"/>
                  </a:lnTo>
                  <a:lnTo>
                    <a:pt x="0" y="139826"/>
                  </a:lnTo>
                  <a:lnTo>
                    <a:pt x="1015" y="158495"/>
                  </a:lnTo>
                  <a:lnTo>
                    <a:pt x="18669" y="209676"/>
                  </a:lnTo>
                  <a:lnTo>
                    <a:pt x="53975" y="249935"/>
                  </a:lnTo>
                  <a:lnTo>
                    <a:pt x="101853" y="274065"/>
                  </a:lnTo>
                  <a:lnTo>
                    <a:pt x="138810" y="278891"/>
                  </a:lnTo>
                  <a:lnTo>
                    <a:pt x="157479" y="277494"/>
                  </a:lnTo>
                  <a:lnTo>
                    <a:pt x="175895" y="274065"/>
                  </a:lnTo>
                  <a:lnTo>
                    <a:pt x="193167" y="268350"/>
                  </a:lnTo>
                  <a:lnTo>
                    <a:pt x="198583" y="265556"/>
                  </a:lnTo>
                  <a:lnTo>
                    <a:pt x="132714" y="265556"/>
                  </a:lnTo>
                  <a:lnTo>
                    <a:pt x="124205" y="262889"/>
                  </a:lnTo>
                  <a:lnTo>
                    <a:pt x="120502" y="260476"/>
                  </a:lnTo>
                  <a:lnTo>
                    <a:pt x="101473" y="260476"/>
                  </a:lnTo>
                  <a:lnTo>
                    <a:pt x="85598" y="254381"/>
                  </a:lnTo>
                  <a:lnTo>
                    <a:pt x="70993" y="246506"/>
                  </a:lnTo>
                  <a:lnTo>
                    <a:pt x="57403" y="235965"/>
                  </a:lnTo>
                  <a:lnTo>
                    <a:pt x="67182" y="228726"/>
                  </a:lnTo>
                  <a:lnTo>
                    <a:pt x="69045" y="227710"/>
                  </a:lnTo>
                  <a:lnTo>
                    <a:pt x="48259" y="227710"/>
                  </a:lnTo>
                  <a:lnTo>
                    <a:pt x="20065" y="182117"/>
                  </a:lnTo>
                  <a:lnTo>
                    <a:pt x="12953" y="145922"/>
                  </a:lnTo>
                  <a:lnTo>
                    <a:pt x="277160" y="145922"/>
                  </a:lnTo>
                  <a:lnTo>
                    <a:pt x="277368" y="139826"/>
                  </a:lnTo>
                  <a:lnTo>
                    <a:pt x="277156" y="133350"/>
                  </a:lnTo>
                  <a:lnTo>
                    <a:pt x="12953" y="133350"/>
                  </a:lnTo>
                  <a:lnTo>
                    <a:pt x="15239" y="114553"/>
                  </a:lnTo>
                  <a:lnTo>
                    <a:pt x="20065" y="96773"/>
                  </a:lnTo>
                  <a:lnTo>
                    <a:pt x="27177" y="80517"/>
                  </a:lnTo>
                  <a:lnTo>
                    <a:pt x="36702" y="65150"/>
                  </a:lnTo>
                  <a:lnTo>
                    <a:pt x="48259" y="51815"/>
                  </a:lnTo>
                  <a:lnTo>
                    <a:pt x="69691" y="51815"/>
                  </a:lnTo>
                  <a:lnTo>
                    <a:pt x="67182" y="50418"/>
                  </a:lnTo>
                  <a:lnTo>
                    <a:pt x="57403" y="42925"/>
                  </a:lnTo>
                  <a:lnTo>
                    <a:pt x="70993" y="33019"/>
                  </a:lnTo>
                  <a:lnTo>
                    <a:pt x="85598" y="24510"/>
                  </a:lnTo>
                  <a:lnTo>
                    <a:pt x="101473" y="18795"/>
                  </a:lnTo>
                  <a:lnTo>
                    <a:pt x="120224" y="18795"/>
                  </a:lnTo>
                  <a:lnTo>
                    <a:pt x="124205" y="16382"/>
                  </a:lnTo>
                  <a:lnTo>
                    <a:pt x="132714" y="13334"/>
                  </a:lnTo>
                  <a:lnTo>
                    <a:pt x="197364" y="13334"/>
                  </a:lnTo>
                  <a:lnTo>
                    <a:pt x="193167" y="11302"/>
                  </a:lnTo>
                  <a:lnTo>
                    <a:pt x="175895" y="5460"/>
                  </a:lnTo>
                  <a:lnTo>
                    <a:pt x="157479" y="1396"/>
                  </a:lnTo>
                  <a:lnTo>
                    <a:pt x="138810" y="0"/>
                  </a:lnTo>
                  <a:close/>
                </a:path>
                <a:path w="277495" h="279400">
                  <a:moveTo>
                    <a:pt x="144906" y="209676"/>
                  </a:moveTo>
                  <a:lnTo>
                    <a:pt x="132714" y="209676"/>
                  </a:lnTo>
                  <a:lnTo>
                    <a:pt x="132714" y="265556"/>
                  </a:lnTo>
                  <a:lnTo>
                    <a:pt x="144906" y="265556"/>
                  </a:lnTo>
                  <a:lnTo>
                    <a:pt x="144906" y="209676"/>
                  </a:lnTo>
                  <a:close/>
                </a:path>
                <a:path w="277495" h="279400">
                  <a:moveTo>
                    <a:pt x="204007" y="209676"/>
                  </a:moveTo>
                  <a:lnTo>
                    <a:pt x="144906" y="209676"/>
                  </a:lnTo>
                  <a:lnTo>
                    <a:pt x="160274" y="211073"/>
                  </a:lnTo>
                  <a:lnTo>
                    <a:pt x="174878" y="213740"/>
                  </a:lnTo>
                  <a:lnTo>
                    <a:pt x="188086" y="217804"/>
                  </a:lnTo>
                  <a:lnTo>
                    <a:pt x="182625" y="230123"/>
                  </a:lnTo>
                  <a:lnTo>
                    <a:pt x="176529" y="241426"/>
                  </a:lnTo>
                  <a:lnTo>
                    <a:pt x="169418" y="250189"/>
                  </a:lnTo>
                  <a:lnTo>
                    <a:pt x="161925" y="257428"/>
                  </a:lnTo>
                  <a:lnTo>
                    <a:pt x="153415" y="262889"/>
                  </a:lnTo>
                  <a:lnTo>
                    <a:pt x="144906" y="265556"/>
                  </a:lnTo>
                  <a:lnTo>
                    <a:pt x="198583" y="265556"/>
                  </a:lnTo>
                  <a:lnTo>
                    <a:pt x="208430" y="260476"/>
                  </a:lnTo>
                  <a:lnTo>
                    <a:pt x="176149" y="260476"/>
                  </a:lnTo>
                  <a:lnTo>
                    <a:pt x="184023" y="251332"/>
                  </a:lnTo>
                  <a:lnTo>
                    <a:pt x="184657" y="250189"/>
                  </a:lnTo>
                  <a:lnTo>
                    <a:pt x="191770" y="238632"/>
                  </a:lnTo>
                  <a:lnTo>
                    <a:pt x="198247" y="225678"/>
                  </a:lnTo>
                  <a:lnTo>
                    <a:pt x="198881" y="224281"/>
                  </a:lnTo>
                  <a:lnTo>
                    <a:pt x="199262" y="222631"/>
                  </a:lnTo>
                  <a:lnTo>
                    <a:pt x="222927" y="222631"/>
                  </a:lnTo>
                  <a:lnTo>
                    <a:pt x="217677" y="218566"/>
                  </a:lnTo>
                  <a:lnTo>
                    <a:pt x="203707" y="211073"/>
                  </a:lnTo>
                  <a:lnTo>
                    <a:pt x="204007" y="209676"/>
                  </a:lnTo>
                  <a:close/>
                </a:path>
                <a:path w="277495" h="279400">
                  <a:moveTo>
                    <a:pt x="91652" y="222631"/>
                  </a:moveTo>
                  <a:lnTo>
                    <a:pt x="78358" y="222631"/>
                  </a:lnTo>
                  <a:lnTo>
                    <a:pt x="78739" y="224281"/>
                  </a:lnTo>
                  <a:lnTo>
                    <a:pt x="79121" y="225678"/>
                  </a:lnTo>
                  <a:lnTo>
                    <a:pt x="85851" y="238632"/>
                  </a:lnTo>
                  <a:lnTo>
                    <a:pt x="92963" y="250189"/>
                  </a:lnTo>
                  <a:lnTo>
                    <a:pt x="93345" y="251332"/>
                  </a:lnTo>
                  <a:lnTo>
                    <a:pt x="101473" y="260476"/>
                  </a:lnTo>
                  <a:lnTo>
                    <a:pt x="120502" y="260476"/>
                  </a:lnTo>
                  <a:lnTo>
                    <a:pt x="115824" y="257428"/>
                  </a:lnTo>
                  <a:lnTo>
                    <a:pt x="108330" y="250189"/>
                  </a:lnTo>
                  <a:lnTo>
                    <a:pt x="101219" y="241426"/>
                  </a:lnTo>
                  <a:lnTo>
                    <a:pt x="94742" y="230123"/>
                  </a:lnTo>
                  <a:lnTo>
                    <a:pt x="91652" y="222631"/>
                  </a:lnTo>
                  <a:close/>
                </a:path>
                <a:path w="277495" h="279400">
                  <a:moveTo>
                    <a:pt x="222927" y="222631"/>
                  </a:moveTo>
                  <a:lnTo>
                    <a:pt x="199262" y="222631"/>
                  </a:lnTo>
                  <a:lnTo>
                    <a:pt x="210438" y="228726"/>
                  </a:lnTo>
                  <a:lnTo>
                    <a:pt x="219963" y="235965"/>
                  </a:lnTo>
                  <a:lnTo>
                    <a:pt x="206755" y="246506"/>
                  </a:lnTo>
                  <a:lnTo>
                    <a:pt x="192150" y="254381"/>
                  </a:lnTo>
                  <a:lnTo>
                    <a:pt x="176149" y="260476"/>
                  </a:lnTo>
                  <a:lnTo>
                    <a:pt x="208430" y="260476"/>
                  </a:lnTo>
                  <a:lnTo>
                    <a:pt x="209169" y="260095"/>
                  </a:lnTo>
                  <a:lnTo>
                    <a:pt x="223774" y="249935"/>
                  </a:lnTo>
                  <a:lnTo>
                    <a:pt x="236981" y="238378"/>
                  </a:lnTo>
                  <a:lnTo>
                    <a:pt x="246227" y="227710"/>
                  </a:lnTo>
                  <a:lnTo>
                    <a:pt x="229488" y="227710"/>
                  </a:lnTo>
                  <a:lnTo>
                    <a:pt x="222927" y="222631"/>
                  </a:lnTo>
                  <a:close/>
                </a:path>
                <a:path w="277495" h="279400">
                  <a:moveTo>
                    <a:pt x="75692" y="145922"/>
                  </a:moveTo>
                  <a:lnTo>
                    <a:pt x="63119" y="145922"/>
                  </a:lnTo>
                  <a:lnTo>
                    <a:pt x="63880" y="156463"/>
                  </a:lnTo>
                  <a:lnTo>
                    <a:pt x="64134" y="161544"/>
                  </a:lnTo>
                  <a:lnTo>
                    <a:pt x="65531" y="174625"/>
                  </a:lnTo>
                  <a:lnTo>
                    <a:pt x="65912" y="178688"/>
                  </a:lnTo>
                  <a:lnTo>
                    <a:pt x="68960" y="194690"/>
                  </a:lnTo>
                  <a:lnTo>
                    <a:pt x="73278" y="209295"/>
                  </a:lnTo>
                  <a:lnTo>
                    <a:pt x="74040" y="211073"/>
                  </a:lnTo>
                  <a:lnTo>
                    <a:pt x="60071" y="218566"/>
                  </a:lnTo>
                  <a:lnTo>
                    <a:pt x="48259" y="227710"/>
                  </a:lnTo>
                  <a:lnTo>
                    <a:pt x="69045" y="227710"/>
                  </a:lnTo>
                  <a:lnTo>
                    <a:pt x="78358" y="222631"/>
                  </a:lnTo>
                  <a:lnTo>
                    <a:pt x="91652" y="222631"/>
                  </a:lnTo>
                  <a:lnTo>
                    <a:pt x="89661" y="217804"/>
                  </a:lnTo>
                  <a:lnTo>
                    <a:pt x="102870" y="213740"/>
                  </a:lnTo>
                  <a:lnTo>
                    <a:pt x="117475" y="211073"/>
                  </a:lnTo>
                  <a:lnTo>
                    <a:pt x="132714" y="209676"/>
                  </a:lnTo>
                  <a:lnTo>
                    <a:pt x="204007" y="209676"/>
                  </a:lnTo>
                  <a:lnTo>
                    <a:pt x="204088" y="209295"/>
                  </a:lnTo>
                  <a:lnTo>
                    <a:pt x="204990" y="206247"/>
                  </a:lnTo>
                  <a:lnTo>
                    <a:pt x="84835" y="206247"/>
                  </a:lnTo>
                  <a:lnTo>
                    <a:pt x="80518" y="187578"/>
                  </a:lnTo>
                  <a:lnTo>
                    <a:pt x="77343" y="167385"/>
                  </a:lnTo>
                  <a:lnTo>
                    <a:pt x="75692" y="145922"/>
                  </a:lnTo>
                  <a:close/>
                </a:path>
                <a:path w="277495" h="279400">
                  <a:moveTo>
                    <a:pt x="277160" y="145922"/>
                  </a:moveTo>
                  <a:lnTo>
                    <a:pt x="264413" y="145922"/>
                  </a:lnTo>
                  <a:lnTo>
                    <a:pt x="262381" y="164719"/>
                  </a:lnTo>
                  <a:lnTo>
                    <a:pt x="257301" y="182117"/>
                  </a:lnTo>
                  <a:lnTo>
                    <a:pt x="250189" y="198373"/>
                  </a:lnTo>
                  <a:lnTo>
                    <a:pt x="241046" y="213740"/>
                  </a:lnTo>
                  <a:lnTo>
                    <a:pt x="229488" y="227710"/>
                  </a:lnTo>
                  <a:lnTo>
                    <a:pt x="246227" y="227710"/>
                  </a:lnTo>
                  <a:lnTo>
                    <a:pt x="266826" y="193675"/>
                  </a:lnTo>
                  <a:lnTo>
                    <a:pt x="276732" y="158495"/>
                  </a:lnTo>
                  <a:lnTo>
                    <a:pt x="277160" y="145922"/>
                  </a:lnTo>
                  <a:close/>
                </a:path>
                <a:path w="277495" h="279400">
                  <a:moveTo>
                    <a:pt x="144906" y="145922"/>
                  </a:moveTo>
                  <a:lnTo>
                    <a:pt x="132714" y="145922"/>
                  </a:lnTo>
                  <a:lnTo>
                    <a:pt x="132714" y="196722"/>
                  </a:lnTo>
                  <a:lnTo>
                    <a:pt x="115824" y="198373"/>
                  </a:lnTo>
                  <a:lnTo>
                    <a:pt x="100202" y="201167"/>
                  </a:lnTo>
                  <a:lnTo>
                    <a:pt x="84835" y="206247"/>
                  </a:lnTo>
                  <a:lnTo>
                    <a:pt x="192531" y="206247"/>
                  </a:lnTo>
                  <a:lnTo>
                    <a:pt x="177546" y="201167"/>
                  </a:lnTo>
                  <a:lnTo>
                    <a:pt x="161925" y="198373"/>
                  </a:lnTo>
                  <a:lnTo>
                    <a:pt x="144906" y="196722"/>
                  </a:lnTo>
                  <a:lnTo>
                    <a:pt x="144906" y="145922"/>
                  </a:lnTo>
                  <a:close/>
                </a:path>
                <a:path w="277495" h="279400">
                  <a:moveTo>
                    <a:pt x="214249" y="145922"/>
                  </a:moveTo>
                  <a:lnTo>
                    <a:pt x="202056" y="145922"/>
                  </a:lnTo>
                  <a:lnTo>
                    <a:pt x="200278" y="167385"/>
                  </a:lnTo>
                  <a:lnTo>
                    <a:pt x="196850" y="187578"/>
                  </a:lnTo>
                  <a:lnTo>
                    <a:pt x="192531" y="206247"/>
                  </a:lnTo>
                  <a:lnTo>
                    <a:pt x="204990" y="206247"/>
                  </a:lnTo>
                  <a:lnTo>
                    <a:pt x="208406" y="194690"/>
                  </a:lnTo>
                  <a:lnTo>
                    <a:pt x="211835" y="178688"/>
                  </a:lnTo>
                  <a:lnTo>
                    <a:pt x="213486" y="161544"/>
                  </a:lnTo>
                  <a:lnTo>
                    <a:pt x="213868" y="156463"/>
                  </a:lnTo>
                  <a:lnTo>
                    <a:pt x="214249" y="145922"/>
                  </a:lnTo>
                  <a:close/>
                </a:path>
                <a:path w="277495" h="279400">
                  <a:moveTo>
                    <a:pt x="69691" y="51815"/>
                  </a:moveTo>
                  <a:lnTo>
                    <a:pt x="48259" y="51815"/>
                  </a:lnTo>
                  <a:lnTo>
                    <a:pt x="60071" y="60706"/>
                  </a:lnTo>
                  <a:lnTo>
                    <a:pt x="74040" y="68198"/>
                  </a:lnTo>
                  <a:lnTo>
                    <a:pt x="73278" y="69850"/>
                  </a:lnTo>
                  <a:lnTo>
                    <a:pt x="68960" y="84835"/>
                  </a:lnTo>
                  <a:lnTo>
                    <a:pt x="65912" y="100964"/>
                  </a:lnTo>
                  <a:lnTo>
                    <a:pt x="65531" y="105028"/>
                  </a:lnTo>
                  <a:lnTo>
                    <a:pt x="64134" y="117220"/>
                  </a:lnTo>
                  <a:lnTo>
                    <a:pt x="63880" y="122427"/>
                  </a:lnTo>
                  <a:lnTo>
                    <a:pt x="63119" y="133350"/>
                  </a:lnTo>
                  <a:lnTo>
                    <a:pt x="75692" y="133350"/>
                  </a:lnTo>
                  <a:lnTo>
                    <a:pt x="77343" y="112140"/>
                  </a:lnTo>
                  <a:lnTo>
                    <a:pt x="80518" y="91312"/>
                  </a:lnTo>
                  <a:lnTo>
                    <a:pt x="84835" y="73278"/>
                  </a:lnTo>
                  <a:lnTo>
                    <a:pt x="205077" y="73278"/>
                  </a:lnTo>
                  <a:lnTo>
                    <a:pt x="204088" y="69850"/>
                  </a:lnTo>
                  <a:lnTo>
                    <a:pt x="204030" y="69595"/>
                  </a:lnTo>
                  <a:lnTo>
                    <a:pt x="132714" y="69595"/>
                  </a:lnTo>
                  <a:lnTo>
                    <a:pt x="117475" y="68198"/>
                  </a:lnTo>
                  <a:lnTo>
                    <a:pt x="102870" y="65404"/>
                  </a:lnTo>
                  <a:lnTo>
                    <a:pt x="89661" y="61087"/>
                  </a:lnTo>
                  <a:lnTo>
                    <a:pt x="91494" y="56641"/>
                  </a:lnTo>
                  <a:lnTo>
                    <a:pt x="78358" y="56641"/>
                  </a:lnTo>
                  <a:lnTo>
                    <a:pt x="69691" y="51815"/>
                  </a:lnTo>
                  <a:close/>
                </a:path>
                <a:path w="277495" h="279400">
                  <a:moveTo>
                    <a:pt x="192531" y="73278"/>
                  </a:moveTo>
                  <a:lnTo>
                    <a:pt x="84835" y="73278"/>
                  </a:lnTo>
                  <a:lnTo>
                    <a:pt x="100202" y="77723"/>
                  </a:lnTo>
                  <a:lnTo>
                    <a:pt x="115824" y="80771"/>
                  </a:lnTo>
                  <a:lnTo>
                    <a:pt x="132714" y="82168"/>
                  </a:lnTo>
                  <a:lnTo>
                    <a:pt x="132714" y="133350"/>
                  </a:lnTo>
                  <a:lnTo>
                    <a:pt x="144906" y="133350"/>
                  </a:lnTo>
                  <a:lnTo>
                    <a:pt x="144906" y="82168"/>
                  </a:lnTo>
                  <a:lnTo>
                    <a:pt x="161925" y="80771"/>
                  </a:lnTo>
                  <a:lnTo>
                    <a:pt x="177546" y="77723"/>
                  </a:lnTo>
                  <a:lnTo>
                    <a:pt x="192531" y="73278"/>
                  </a:lnTo>
                  <a:close/>
                </a:path>
                <a:path w="277495" h="279400">
                  <a:moveTo>
                    <a:pt x="205077" y="73278"/>
                  </a:moveTo>
                  <a:lnTo>
                    <a:pt x="192531" y="73278"/>
                  </a:lnTo>
                  <a:lnTo>
                    <a:pt x="196850" y="91312"/>
                  </a:lnTo>
                  <a:lnTo>
                    <a:pt x="200278" y="112140"/>
                  </a:lnTo>
                  <a:lnTo>
                    <a:pt x="202056" y="133350"/>
                  </a:lnTo>
                  <a:lnTo>
                    <a:pt x="214249" y="133350"/>
                  </a:lnTo>
                  <a:lnTo>
                    <a:pt x="213868" y="122427"/>
                  </a:lnTo>
                  <a:lnTo>
                    <a:pt x="213486" y="117220"/>
                  </a:lnTo>
                  <a:lnTo>
                    <a:pt x="212217" y="105028"/>
                  </a:lnTo>
                  <a:lnTo>
                    <a:pt x="211835" y="100964"/>
                  </a:lnTo>
                  <a:lnTo>
                    <a:pt x="208406" y="84835"/>
                  </a:lnTo>
                  <a:lnTo>
                    <a:pt x="205077" y="73278"/>
                  </a:lnTo>
                  <a:close/>
                </a:path>
                <a:path w="277495" h="279400">
                  <a:moveTo>
                    <a:pt x="246184" y="51815"/>
                  </a:moveTo>
                  <a:lnTo>
                    <a:pt x="229488" y="51815"/>
                  </a:lnTo>
                  <a:lnTo>
                    <a:pt x="241046" y="65150"/>
                  </a:lnTo>
                  <a:lnTo>
                    <a:pt x="250189" y="80517"/>
                  </a:lnTo>
                  <a:lnTo>
                    <a:pt x="257301" y="96773"/>
                  </a:lnTo>
                  <a:lnTo>
                    <a:pt x="262381" y="114553"/>
                  </a:lnTo>
                  <a:lnTo>
                    <a:pt x="264413" y="133350"/>
                  </a:lnTo>
                  <a:lnTo>
                    <a:pt x="277156" y="133350"/>
                  </a:lnTo>
                  <a:lnTo>
                    <a:pt x="266826" y="85216"/>
                  </a:lnTo>
                  <a:lnTo>
                    <a:pt x="248538" y="54609"/>
                  </a:lnTo>
                  <a:lnTo>
                    <a:pt x="246184" y="51815"/>
                  </a:lnTo>
                  <a:close/>
                </a:path>
                <a:path w="277495" h="279400">
                  <a:moveTo>
                    <a:pt x="144906" y="13334"/>
                  </a:moveTo>
                  <a:lnTo>
                    <a:pt x="132714" y="13334"/>
                  </a:lnTo>
                  <a:lnTo>
                    <a:pt x="132714" y="69595"/>
                  </a:lnTo>
                  <a:lnTo>
                    <a:pt x="144906" y="69595"/>
                  </a:lnTo>
                  <a:lnTo>
                    <a:pt x="144906" y="13334"/>
                  </a:lnTo>
                  <a:close/>
                </a:path>
                <a:path w="277495" h="279400">
                  <a:moveTo>
                    <a:pt x="197364" y="13334"/>
                  </a:moveTo>
                  <a:lnTo>
                    <a:pt x="144906" y="13334"/>
                  </a:lnTo>
                  <a:lnTo>
                    <a:pt x="153415" y="16382"/>
                  </a:lnTo>
                  <a:lnTo>
                    <a:pt x="161925" y="21462"/>
                  </a:lnTo>
                  <a:lnTo>
                    <a:pt x="169418" y="28956"/>
                  </a:lnTo>
                  <a:lnTo>
                    <a:pt x="176529" y="37845"/>
                  </a:lnTo>
                  <a:lnTo>
                    <a:pt x="182625" y="48767"/>
                  </a:lnTo>
                  <a:lnTo>
                    <a:pt x="188086" y="61087"/>
                  </a:lnTo>
                  <a:lnTo>
                    <a:pt x="174878" y="65404"/>
                  </a:lnTo>
                  <a:lnTo>
                    <a:pt x="160274" y="68198"/>
                  </a:lnTo>
                  <a:lnTo>
                    <a:pt x="144906" y="69595"/>
                  </a:lnTo>
                  <a:lnTo>
                    <a:pt x="204030" y="69595"/>
                  </a:lnTo>
                  <a:lnTo>
                    <a:pt x="203707" y="68198"/>
                  </a:lnTo>
                  <a:lnTo>
                    <a:pt x="217677" y="60706"/>
                  </a:lnTo>
                  <a:lnTo>
                    <a:pt x="223077" y="56641"/>
                  </a:lnTo>
                  <a:lnTo>
                    <a:pt x="199262" y="56641"/>
                  </a:lnTo>
                  <a:lnTo>
                    <a:pt x="198881" y="54863"/>
                  </a:lnTo>
                  <a:lnTo>
                    <a:pt x="198247" y="53212"/>
                  </a:lnTo>
                  <a:lnTo>
                    <a:pt x="191770" y="40258"/>
                  </a:lnTo>
                  <a:lnTo>
                    <a:pt x="184023" y="27939"/>
                  </a:lnTo>
                  <a:lnTo>
                    <a:pt x="176149" y="18795"/>
                  </a:lnTo>
                  <a:lnTo>
                    <a:pt x="208644" y="18795"/>
                  </a:lnTo>
                  <a:lnTo>
                    <a:pt x="197364" y="13334"/>
                  </a:lnTo>
                  <a:close/>
                </a:path>
                <a:path w="277495" h="279400">
                  <a:moveTo>
                    <a:pt x="120224" y="18795"/>
                  </a:moveTo>
                  <a:lnTo>
                    <a:pt x="101473" y="18795"/>
                  </a:lnTo>
                  <a:lnTo>
                    <a:pt x="93345" y="27939"/>
                  </a:lnTo>
                  <a:lnTo>
                    <a:pt x="92963" y="28956"/>
                  </a:lnTo>
                  <a:lnTo>
                    <a:pt x="85851" y="40258"/>
                  </a:lnTo>
                  <a:lnTo>
                    <a:pt x="79121" y="53212"/>
                  </a:lnTo>
                  <a:lnTo>
                    <a:pt x="78739" y="54863"/>
                  </a:lnTo>
                  <a:lnTo>
                    <a:pt x="78358" y="56641"/>
                  </a:lnTo>
                  <a:lnTo>
                    <a:pt x="91494" y="56641"/>
                  </a:lnTo>
                  <a:lnTo>
                    <a:pt x="94742" y="48767"/>
                  </a:lnTo>
                  <a:lnTo>
                    <a:pt x="101219" y="37845"/>
                  </a:lnTo>
                  <a:lnTo>
                    <a:pt x="108330" y="28956"/>
                  </a:lnTo>
                  <a:lnTo>
                    <a:pt x="115824" y="21462"/>
                  </a:lnTo>
                  <a:lnTo>
                    <a:pt x="120224" y="18795"/>
                  </a:lnTo>
                  <a:close/>
                </a:path>
                <a:path w="277495" h="279400">
                  <a:moveTo>
                    <a:pt x="208644" y="18795"/>
                  </a:moveTo>
                  <a:lnTo>
                    <a:pt x="176149" y="18795"/>
                  </a:lnTo>
                  <a:lnTo>
                    <a:pt x="192150" y="24510"/>
                  </a:lnTo>
                  <a:lnTo>
                    <a:pt x="206755" y="33019"/>
                  </a:lnTo>
                  <a:lnTo>
                    <a:pt x="219963" y="42925"/>
                  </a:lnTo>
                  <a:lnTo>
                    <a:pt x="210438" y="50418"/>
                  </a:lnTo>
                  <a:lnTo>
                    <a:pt x="199262" y="56641"/>
                  </a:lnTo>
                  <a:lnTo>
                    <a:pt x="223077" y="56641"/>
                  </a:lnTo>
                  <a:lnTo>
                    <a:pt x="229488" y="51815"/>
                  </a:lnTo>
                  <a:lnTo>
                    <a:pt x="246184" y="51815"/>
                  </a:lnTo>
                  <a:lnTo>
                    <a:pt x="236981" y="40893"/>
                  </a:lnTo>
                  <a:lnTo>
                    <a:pt x="223774" y="29337"/>
                  </a:lnTo>
                  <a:lnTo>
                    <a:pt x="209169" y="19050"/>
                  </a:lnTo>
                  <a:lnTo>
                    <a:pt x="208644" y="187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885431" y="4872228"/>
              <a:ext cx="4638040" cy="0"/>
            </a:xfrm>
            <a:custGeom>
              <a:avLst/>
              <a:gdLst/>
              <a:ahLst/>
              <a:cxnLst/>
              <a:rect l="l" t="t" r="r" b="b"/>
              <a:pathLst>
                <a:path w="4638040" h="0">
                  <a:moveTo>
                    <a:pt x="0" y="0"/>
                  </a:moveTo>
                  <a:lnTo>
                    <a:pt x="4637786" y="0"/>
                  </a:lnTo>
                </a:path>
              </a:pathLst>
            </a:custGeom>
            <a:ln w="6350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414260" y="5169408"/>
              <a:ext cx="3796665" cy="94615"/>
            </a:xfrm>
            <a:custGeom>
              <a:avLst/>
              <a:gdLst/>
              <a:ahLst/>
              <a:cxnLst/>
              <a:rect l="l" t="t" r="r" b="b"/>
              <a:pathLst>
                <a:path w="3796665" h="94614">
                  <a:moveTo>
                    <a:pt x="123444" y="24396"/>
                  </a:moveTo>
                  <a:lnTo>
                    <a:pt x="0" y="24396"/>
                  </a:lnTo>
                  <a:lnTo>
                    <a:pt x="0" y="94488"/>
                  </a:lnTo>
                  <a:lnTo>
                    <a:pt x="123444" y="94488"/>
                  </a:lnTo>
                  <a:lnTo>
                    <a:pt x="123444" y="24396"/>
                  </a:lnTo>
                  <a:close/>
                </a:path>
                <a:path w="3796665" h="94614">
                  <a:moveTo>
                    <a:pt x="647700" y="24396"/>
                  </a:moveTo>
                  <a:lnTo>
                    <a:pt x="524256" y="24396"/>
                  </a:lnTo>
                  <a:lnTo>
                    <a:pt x="524256" y="94488"/>
                  </a:lnTo>
                  <a:lnTo>
                    <a:pt x="647700" y="94488"/>
                  </a:lnTo>
                  <a:lnTo>
                    <a:pt x="647700" y="24396"/>
                  </a:lnTo>
                  <a:close/>
                </a:path>
                <a:path w="3796665" h="94614">
                  <a:moveTo>
                    <a:pt x="1173480" y="36576"/>
                  </a:moveTo>
                  <a:lnTo>
                    <a:pt x="1050036" y="36576"/>
                  </a:lnTo>
                  <a:lnTo>
                    <a:pt x="1050036" y="94488"/>
                  </a:lnTo>
                  <a:lnTo>
                    <a:pt x="1173480" y="94488"/>
                  </a:lnTo>
                  <a:lnTo>
                    <a:pt x="1173480" y="36576"/>
                  </a:lnTo>
                  <a:close/>
                </a:path>
                <a:path w="3796665" h="94614">
                  <a:moveTo>
                    <a:pt x="1697736" y="0"/>
                  </a:moveTo>
                  <a:lnTo>
                    <a:pt x="1574292" y="0"/>
                  </a:lnTo>
                  <a:lnTo>
                    <a:pt x="1574292" y="94488"/>
                  </a:lnTo>
                  <a:lnTo>
                    <a:pt x="1697736" y="94488"/>
                  </a:lnTo>
                  <a:lnTo>
                    <a:pt x="1697736" y="0"/>
                  </a:lnTo>
                  <a:close/>
                </a:path>
                <a:path w="3796665" h="94614">
                  <a:moveTo>
                    <a:pt x="2221992" y="0"/>
                  </a:moveTo>
                  <a:lnTo>
                    <a:pt x="2098548" y="0"/>
                  </a:lnTo>
                  <a:lnTo>
                    <a:pt x="2098548" y="94488"/>
                  </a:lnTo>
                  <a:lnTo>
                    <a:pt x="2221992" y="94488"/>
                  </a:lnTo>
                  <a:lnTo>
                    <a:pt x="2221992" y="0"/>
                  </a:lnTo>
                  <a:close/>
                </a:path>
                <a:path w="3796665" h="94614">
                  <a:moveTo>
                    <a:pt x="2747772" y="0"/>
                  </a:moveTo>
                  <a:lnTo>
                    <a:pt x="2624328" y="0"/>
                  </a:lnTo>
                  <a:lnTo>
                    <a:pt x="2624328" y="94488"/>
                  </a:lnTo>
                  <a:lnTo>
                    <a:pt x="2747772" y="94488"/>
                  </a:lnTo>
                  <a:lnTo>
                    <a:pt x="2747772" y="0"/>
                  </a:lnTo>
                  <a:close/>
                </a:path>
                <a:path w="3796665" h="94614">
                  <a:moveTo>
                    <a:pt x="3272028" y="0"/>
                  </a:moveTo>
                  <a:lnTo>
                    <a:pt x="3148584" y="0"/>
                  </a:lnTo>
                  <a:lnTo>
                    <a:pt x="3148584" y="94488"/>
                  </a:lnTo>
                  <a:lnTo>
                    <a:pt x="3272028" y="94488"/>
                  </a:lnTo>
                  <a:lnTo>
                    <a:pt x="3272028" y="0"/>
                  </a:lnTo>
                  <a:close/>
                </a:path>
                <a:path w="3796665" h="94614">
                  <a:moveTo>
                    <a:pt x="3796284" y="0"/>
                  </a:moveTo>
                  <a:lnTo>
                    <a:pt x="3672840" y="0"/>
                  </a:lnTo>
                  <a:lnTo>
                    <a:pt x="3672840" y="94488"/>
                  </a:lnTo>
                  <a:lnTo>
                    <a:pt x="3796284" y="94488"/>
                  </a:lnTo>
                  <a:lnTo>
                    <a:pt x="379628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571232" y="5181600"/>
              <a:ext cx="3797935" cy="82550"/>
            </a:xfrm>
            <a:custGeom>
              <a:avLst/>
              <a:gdLst/>
              <a:ahLst/>
              <a:cxnLst/>
              <a:rect l="l" t="t" r="r" b="b"/>
              <a:pathLst>
                <a:path w="3797934" h="82550">
                  <a:moveTo>
                    <a:pt x="123444" y="12204"/>
                  </a:moveTo>
                  <a:lnTo>
                    <a:pt x="0" y="12204"/>
                  </a:lnTo>
                  <a:lnTo>
                    <a:pt x="0" y="82296"/>
                  </a:lnTo>
                  <a:lnTo>
                    <a:pt x="123444" y="82296"/>
                  </a:lnTo>
                  <a:lnTo>
                    <a:pt x="123444" y="12204"/>
                  </a:lnTo>
                  <a:close/>
                </a:path>
                <a:path w="3797934" h="82550">
                  <a:moveTo>
                    <a:pt x="649224" y="24384"/>
                  </a:moveTo>
                  <a:lnTo>
                    <a:pt x="524256" y="24384"/>
                  </a:lnTo>
                  <a:lnTo>
                    <a:pt x="524256" y="82296"/>
                  </a:lnTo>
                  <a:lnTo>
                    <a:pt x="649224" y="82296"/>
                  </a:lnTo>
                  <a:lnTo>
                    <a:pt x="649224" y="24384"/>
                  </a:lnTo>
                  <a:close/>
                </a:path>
                <a:path w="3797934" h="82550">
                  <a:moveTo>
                    <a:pt x="1173480" y="24384"/>
                  </a:moveTo>
                  <a:lnTo>
                    <a:pt x="1050036" y="24384"/>
                  </a:lnTo>
                  <a:lnTo>
                    <a:pt x="1050036" y="82296"/>
                  </a:lnTo>
                  <a:lnTo>
                    <a:pt x="1173480" y="82296"/>
                  </a:lnTo>
                  <a:lnTo>
                    <a:pt x="1173480" y="24384"/>
                  </a:lnTo>
                  <a:close/>
                </a:path>
                <a:path w="3797934" h="82550">
                  <a:moveTo>
                    <a:pt x="1697736" y="0"/>
                  </a:moveTo>
                  <a:lnTo>
                    <a:pt x="1574292" y="0"/>
                  </a:lnTo>
                  <a:lnTo>
                    <a:pt x="1574292" y="82296"/>
                  </a:lnTo>
                  <a:lnTo>
                    <a:pt x="1697736" y="82296"/>
                  </a:lnTo>
                  <a:lnTo>
                    <a:pt x="1697736" y="0"/>
                  </a:lnTo>
                  <a:close/>
                </a:path>
                <a:path w="3797934" h="82550">
                  <a:moveTo>
                    <a:pt x="2223516" y="0"/>
                  </a:moveTo>
                  <a:lnTo>
                    <a:pt x="2098548" y="0"/>
                  </a:lnTo>
                  <a:lnTo>
                    <a:pt x="2098548" y="82296"/>
                  </a:lnTo>
                  <a:lnTo>
                    <a:pt x="2223516" y="82296"/>
                  </a:lnTo>
                  <a:lnTo>
                    <a:pt x="2223516" y="0"/>
                  </a:lnTo>
                  <a:close/>
                </a:path>
                <a:path w="3797934" h="82550">
                  <a:moveTo>
                    <a:pt x="2747772" y="0"/>
                  </a:moveTo>
                  <a:lnTo>
                    <a:pt x="2624328" y="0"/>
                  </a:lnTo>
                  <a:lnTo>
                    <a:pt x="2624328" y="82296"/>
                  </a:lnTo>
                  <a:lnTo>
                    <a:pt x="2747772" y="82296"/>
                  </a:lnTo>
                  <a:lnTo>
                    <a:pt x="2747772" y="0"/>
                  </a:lnTo>
                  <a:close/>
                </a:path>
                <a:path w="3797934" h="82550">
                  <a:moveTo>
                    <a:pt x="3272028" y="0"/>
                  </a:moveTo>
                  <a:lnTo>
                    <a:pt x="3148584" y="0"/>
                  </a:lnTo>
                  <a:lnTo>
                    <a:pt x="3148584" y="82296"/>
                  </a:lnTo>
                  <a:lnTo>
                    <a:pt x="3272028" y="82296"/>
                  </a:lnTo>
                  <a:lnTo>
                    <a:pt x="3272028" y="0"/>
                  </a:lnTo>
                  <a:close/>
                </a:path>
                <a:path w="3797934" h="82550">
                  <a:moveTo>
                    <a:pt x="3797808" y="0"/>
                  </a:moveTo>
                  <a:lnTo>
                    <a:pt x="3672840" y="0"/>
                  </a:lnTo>
                  <a:lnTo>
                    <a:pt x="3672840" y="82296"/>
                  </a:lnTo>
                  <a:lnTo>
                    <a:pt x="3797808" y="82296"/>
                  </a:lnTo>
                  <a:lnTo>
                    <a:pt x="3797808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728204" y="5181600"/>
              <a:ext cx="3797935" cy="82550"/>
            </a:xfrm>
            <a:custGeom>
              <a:avLst/>
              <a:gdLst/>
              <a:ahLst/>
              <a:cxnLst/>
              <a:rect l="l" t="t" r="r" b="b"/>
              <a:pathLst>
                <a:path w="3797934" h="82550">
                  <a:moveTo>
                    <a:pt x="123444" y="12204"/>
                  </a:moveTo>
                  <a:lnTo>
                    <a:pt x="0" y="12204"/>
                  </a:lnTo>
                  <a:lnTo>
                    <a:pt x="0" y="82296"/>
                  </a:lnTo>
                  <a:lnTo>
                    <a:pt x="123444" y="82296"/>
                  </a:lnTo>
                  <a:lnTo>
                    <a:pt x="123444" y="12204"/>
                  </a:lnTo>
                  <a:close/>
                </a:path>
                <a:path w="3797934" h="82550">
                  <a:moveTo>
                    <a:pt x="649224" y="24384"/>
                  </a:moveTo>
                  <a:lnTo>
                    <a:pt x="525780" y="24384"/>
                  </a:lnTo>
                  <a:lnTo>
                    <a:pt x="525780" y="82296"/>
                  </a:lnTo>
                  <a:lnTo>
                    <a:pt x="649224" y="82296"/>
                  </a:lnTo>
                  <a:lnTo>
                    <a:pt x="649224" y="24384"/>
                  </a:lnTo>
                  <a:close/>
                </a:path>
                <a:path w="3797934" h="82550">
                  <a:moveTo>
                    <a:pt x="1173480" y="24384"/>
                  </a:moveTo>
                  <a:lnTo>
                    <a:pt x="1050036" y="24384"/>
                  </a:lnTo>
                  <a:lnTo>
                    <a:pt x="1050036" y="82296"/>
                  </a:lnTo>
                  <a:lnTo>
                    <a:pt x="1173480" y="82296"/>
                  </a:lnTo>
                  <a:lnTo>
                    <a:pt x="1173480" y="24384"/>
                  </a:lnTo>
                  <a:close/>
                </a:path>
                <a:path w="3797934" h="82550">
                  <a:moveTo>
                    <a:pt x="1697736" y="12204"/>
                  </a:moveTo>
                  <a:lnTo>
                    <a:pt x="1574292" y="12204"/>
                  </a:lnTo>
                  <a:lnTo>
                    <a:pt x="1574292" y="82296"/>
                  </a:lnTo>
                  <a:lnTo>
                    <a:pt x="1697736" y="82296"/>
                  </a:lnTo>
                  <a:lnTo>
                    <a:pt x="1697736" y="12204"/>
                  </a:lnTo>
                  <a:close/>
                </a:path>
                <a:path w="3797934" h="82550">
                  <a:moveTo>
                    <a:pt x="2223516" y="0"/>
                  </a:moveTo>
                  <a:lnTo>
                    <a:pt x="2098548" y="0"/>
                  </a:lnTo>
                  <a:lnTo>
                    <a:pt x="2098548" y="82296"/>
                  </a:lnTo>
                  <a:lnTo>
                    <a:pt x="2223516" y="82296"/>
                  </a:lnTo>
                  <a:lnTo>
                    <a:pt x="2223516" y="0"/>
                  </a:lnTo>
                  <a:close/>
                </a:path>
                <a:path w="3797934" h="82550">
                  <a:moveTo>
                    <a:pt x="2747772" y="0"/>
                  </a:moveTo>
                  <a:lnTo>
                    <a:pt x="2624328" y="0"/>
                  </a:lnTo>
                  <a:lnTo>
                    <a:pt x="2624328" y="82296"/>
                  </a:lnTo>
                  <a:lnTo>
                    <a:pt x="2747772" y="82296"/>
                  </a:lnTo>
                  <a:lnTo>
                    <a:pt x="2747772" y="0"/>
                  </a:lnTo>
                  <a:close/>
                </a:path>
                <a:path w="3797934" h="82550">
                  <a:moveTo>
                    <a:pt x="3272028" y="0"/>
                  </a:moveTo>
                  <a:lnTo>
                    <a:pt x="3148584" y="0"/>
                  </a:lnTo>
                  <a:lnTo>
                    <a:pt x="3148584" y="82296"/>
                  </a:lnTo>
                  <a:lnTo>
                    <a:pt x="3272028" y="82296"/>
                  </a:lnTo>
                  <a:lnTo>
                    <a:pt x="3272028" y="0"/>
                  </a:lnTo>
                  <a:close/>
                </a:path>
                <a:path w="3797934" h="82550">
                  <a:moveTo>
                    <a:pt x="3797808" y="0"/>
                  </a:moveTo>
                  <a:lnTo>
                    <a:pt x="3672840" y="0"/>
                  </a:lnTo>
                  <a:lnTo>
                    <a:pt x="3672840" y="82296"/>
                  </a:lnTo>
                  <a:lnTo>
                    <a:pt x="3797808" y="82296"/>
                  </a:lnTo>
                  <a:lnTo>
                    <a:pt x="379780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480059" y="1194816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33450" y="1298193"/>
            <a:ext cx="5285740" cy="4903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000" spc="1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związku</a:t>
            </a:r>
            <a:r>
              <a:rPr dirty="0" sz="1000" spc="1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</a:t>
            </a:r>
            <a:r>
              <a:rPr dirty="0" sz="1000" spc="1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dążeniem</a:t>
            </a:r>
            <a:r>
              <a:rPr dirty="0" sz="1000" spc="11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krajów</a:t>
            </a:r>
            <a:r>
              <a:rPr dirty="0" sz="1000" spc="1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do</a:t>
            </a:r>
            <a:r>
              <a:rPr dirty="0" sz="1000" spc="10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neutralności</a:t>
            </a:r>
            <a:r>
              <a:rPr dirty="0" sz="1000" spc="1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klimatycznej</a:t>
            </a:r>
            <a:r>
              <a:rPr dirty="0" sz="1000" spc="1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000" spc="1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2050</a:t>
            </a:r>
            <a:r>
              <a:rPr dirty="0" sz="1000" spc="10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roku,</a:t>
            </a:r>
            <a:r>
              <a:rPr dirty="0" sz="1000" spc="10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nowe</a:t>
            </a:r>
            <a:r>
              <a:rPr dirty="0" sz="1000" spc="1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inwestycje</a:t>
            </a:r>
            <a:r>
              <a:rPr dirty="0" sz="1000" spc="1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będą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zdominowane</a:t>
            </a:r>
            <a:r>
              <a:rPr dirty="0" sz="10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przez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„zielone”</a:t>
            </a:r>
            <a:r>
              <a:rPr dirty="0" sz="1000" spc="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projekty…</a:t>
            </a:r>
            <a:endParaRPr sz="1000">
              <a:latin typeface="Calibri"/>
              <a:cs typeface="Calibri"/>
            </a:endParaRPr>
          </a:p>
          <a:p>
            <a:pPr algn="just" marL="12700" marR="6985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Według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DNV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nakłady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inwestycyjne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elektroenergetykę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2050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rosnąć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średniorocznie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niecały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1%,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całym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okresie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zwiększając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20%.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Inwestycje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ulegną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czasie </a:t>
            </a:r>
            <a:r>
              <a:rPr dirty="0" sz="1000">
                <a:latin typeface="Calibri"/>
                <a:cs typeface="Calibri"/>
              </a:rPr>
              <a:t>niemal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potrojeniu,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nakłady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źródła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kopalne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spadną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36%.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Zielona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transformacja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wymusi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przy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dwukrotny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inwestycji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sieci</a:t>
            </a:r>
            <a:r>
              <a:rPr dirty="0" sz="1000" spc="-10">
                <a:latin typeface="Calibri"/>
                <a:cs typeface="Calibri"/>
              </a:rPr>
              <a:t> przesyłowe energii.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Dynamika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transformacji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energetycznej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poszczególnych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krajach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zróżnicowana.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gospodarkach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rozwiniętych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Chinach wysokie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osiągnie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drugiej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połowie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dekady,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średnioroczny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inwestycji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wówczas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porównywalny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spodziewanym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koniec </a:t>
            </a:r>
            <a:r>
              <a:rPr dirty="0" sz="1000">
                <a:latin typeface="Calibri"/>
                <a:cs typeface="Calibri"/>
              </a:rPr>
              <a:t>wspomnianego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horyzontu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czasowego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(2046-</a:t>
            </a:r>
            <a:r>
              <a:rPr dirty="0" sz="1000">
                <a:latin typeface="Calibri"/>
                <a:cs typeface="Calibri"/>
              </a:rPr>
              <a:t>50).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kolei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gospodarek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wschodzących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rozwijających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obecny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nakładów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zeroemisyjność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niski,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tym</a:t>
            </a:r>
            <a:r>
              <a:rPr dirty="0" sz="1000">
                <a:latin typeface="Calibri"/>
                <a:cs typeface="Calibri"/>
              </a:rPr>
              <a:t> obszarze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następował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stopniowo,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osiągając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maksimum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dopiero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dekadzie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stulecia.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60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…czynnikiem</a:t>
            </a:r>
            <a:r>
              <a:rPr dirty="0" sz="1000" spc="43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je</a:t>
            </a:r>
            <a:r>
              <a:rPr dirty="0" sz="1000" spc="43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hamującym</a:t>
            </a:r>
            <a:r>
              <a:rPr dirty="0" sz="1000" spc="4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może</a:t>
            </a:r>
            <a:r>
              <a:rPr dirty="0" sz="1000" spc="43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być</a:t>
            </a:r>
            <a:r>
              <a:rPr dirty="0" sz="1000" spc="4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jednak</a:t>
            </a:r>
            <a:r>
              <a:rPr dirty="0" sz="1000" spc="4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wysoki</a:t>
            </a:r>
            <a:r>
              <a:rPr dirty="0" sz="1000" spc="4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koszt</a:t>
            </a:r>
            <a:r>
              <a:rPr dirty="0" sz="1000" spc="4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kapitału,</a:t>
            </a:r>
            <a:r>
              <a:rPr dirty="0" sz="1000" spc="4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zwłaszcza</a:t>
            </a:r>
            <a:r>
              <a:rPr dirty="0" sz="1000" spc="43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000" spc="4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krajach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rozwijających</a:t>
            </a:r>
            <a:r>
              <a:rPr dirty="0" sz="1000" spc="-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się</a:t>
            </a:r>
            <a:endParaRPr sz="1000">
              <a:latin typeface="Calibri"/>
              <a:cs typeface="Calibri"/>
            </a:endParaRPr>
          </a:p>
          <a:p>
            <a:pPr algn="just" marL="12700" marR="635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Koszt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kapitału,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tradycyjnie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niższy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UE,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Chinach,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jedną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determinant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dynamiki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wzrostu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poszczególnych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regionach.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szybki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opartych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paliwach </a:t>
            </a:r>
            <a:r>
              <a:rPr dirty="0" sz="1000">
                <a:latin typeface="Calibri"/>
                <a:cs typeface="Calibri"/>
              </a:rPr>
              <a:t>kopalnych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praktycznie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2030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wyhamuje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wytwórczych.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kolei </a:t>
            </a:r>
            <a:r>
              <a:rPr dirty="0" sz="1000">
                <a:latin typeface="Calibri"/>
                <a:cs typeface="Calibri"/>
              </a:rPr>
              <a:t>koszt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kapitału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atomu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niższy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dość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porównywalny),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dlatego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wyborze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miksu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dwóch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 będzie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decydowała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krajowa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polityka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poszczególnych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państw.</a:t>
            </a:r>
            <a:endParaRPr sz="1000">
              <a:latin typeface="Calibri"/>
              <a:cs typeface="Calibri"/>
            </a:endParaRPr>
          </a:p>
          <a:p>
            <a:pPr algn="just" marL="12700" marR="5715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krajach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rozwijających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różnica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kosztem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kapitału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kopalnych,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atomu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jest </a:t>
            </a:r>
            <a:r>
              <a:rPr dirty="0" sz="1000">
                <a:latin typeface="Calibri"/>
                <a:cs typeface="Calibri"/>
              </a:rPr>
              <a:t>znacznie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mniejsza,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należy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oczekiwać,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źródła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wytwórcze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oparte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paliwa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kopalne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dalszym </a:t>
            </a:r>
            <a:r>
              <a:rPr dirty="0" sz="1000">
                <a:latin typeface="Calibri"/>
                <a:cs typeface="Calibri"/>
              </a:rPr>
              <a:t>ciągu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rozwijać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(zwłaszcza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najbliższych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latach).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Wskazują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deklaracje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państw </a:t>
            </a:r>
            <a:r>
              <a:rPr dirty="0" sz="1000">
                <a:latin typeface="Calibri"/>
                <a:cs typeface="Calibri"/>
              </a:rPr>
              <a:t>takich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Chiny,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Ameryki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Łacińskiej.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różnice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koszcie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kapitału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staną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zauważalne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dopiero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2030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roku,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powinno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spowodować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przesunięcie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nakładów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inwestycyjnych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większym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stopniu)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atomu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mniejszym,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wymagania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kapitałowe).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Jakkolwiek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obecnie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największe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zapotrzebowanie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kapitał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zgłaszane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nowe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źródła </a:t>
            </a:r>
            <a:r>
              <a:rPr dirty="0" sz="1000">
                <a:latin typeface="Calibri"/>
                <a:cs typeface="Calibri"/>
              </a:rPr>
              <a:t>wytwórcze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mniejszym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stopniu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sieci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przesyłowych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magazynów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2030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roku </a:t>
            </a:r>
            <a:r>
              <a:rPr dirty="0" sz="1000">
                <a:latin typeface="Calibri"/>
                <a:cs typeface="Calibri"/>
              </a:rPr>
              <a:t>należy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oczekiwać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dynamicznego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nakładów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zwłaszcza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obszarze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drugich,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także </a:t>
            </a:r>
            <a:r>
              <a:rPr dirty="0" sz="1000">
                <a:latin typeface="Calibri"/>
                <a:cs typeface="Calibri"/>
              </a:rPr>
              <a:t>poprawy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efektywności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energetycznej.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252118" y="380492"/>
            <a:ext cx="25965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Transformacja</a:t>
            </a:r>
            <a:r>
              <a:rPr dirty="0" sz="1600" spc="-25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energetyczna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52118" y="624332"/>
            <a:ext cx="85286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100">
                <a:latin typeface="Tahoma"/>
                <a:cs typeface="Tahoma"/>
              </a:rPr>
              <a:t>W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najbliższych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dekadach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zielone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projekty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całkowicie</a:t>
            </a:r>
            <a:r>
              <a:rPr dirty="0" sz="140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zdominują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inwestycje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w globalnej </a:t>
            </a:r>
            <a:r>
              <a:rPr dirty="0" sz="1400" spc="-10">
                <a:latin typeface="Tahoma"/>
                <a:cs typeface="Tahoma"/>
              </a:rPr>
              <a:t>elektroenergetyce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544177" y="4940046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019285" y="4951857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baseline="5555" sz="1500">
                <a:latin typeface="Calibri"/>
                <a:cs typeface="Calibri"/>
              </a:rPr>
              <a:t>8</a:t>
            </a:r>
            <a:r>
              <a:rPr dirty="0" baseline="5555" sz="1500" spc="735"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44993" y="4975605"/>
            <a:ext cx="14408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524510" algn="l"/>
                <a:tab pos="1049020" algn="l"/>
              </a:tabLst>
            </a:pPr>
            <a:r>
              <a:rPr dirty="0" baseline="5555" sz="1500">
                <a:latin typeface="Calibri"/>
                <a:cs typeface="Calibri"/>
              </a:rPr>
              <a:t>6</a:t>
            </a:r>
            <a:r>
              <a:rPr dirty="0" baseline="5555" sz="1500" spc="727">
                <a:latin typeface="Calibri"/>
                <a:cs typeface="Calibri"/>
              </a:rPr>
              <a:t> </a:t>
            </a:r>
            <a:r>
              <a:rPr dirty="0" baseline="5555" sz="150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r>
              <a:rPr dirty="0" baseline="5555" sz="1500" spc="742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5555" sz="1500" spc="-75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r>
              <a:rPr dirty="0" baseline="5555" sz="15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baseline="5555" sz="1500">
                <a:latin typeface="Calibri"/>
                <a:cs typeface="Calibri"/>
              </a:rPr>
              <a:t>6</a:t>
            </a:r>
            <a:r>
              <a:rPr dirty="0" baseline="5555" sz="1500" spc="735"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r>
              <a:rPr dirty="0" sz="1000" spc="4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r>
              <a:rPr dirty="0" sz="1000" spc="4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333610" y="4963795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701148" y="4951857"/>
            <a:ext cx="180911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67665" algn="l"/>
                <a:tab pos="892175" algn="l"/>
                <a:tab pos="1416685" algn="l"/>
              </a:tabLst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r>
              <a:rPr dirty="0" sz="1000" spc="49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baseline="5555" sz="1500">
                <a:latin typeface="Calibri"/>
                <a:cs typeface="Calibri"/>
              </a:rPr>
              <a:t>8</a:t>
            </a:r>
            <a:r>
              <a:rPr dirty="0" baseline="5555" sz="1500" spc="727"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r>
              <a:rPr dirty="0" sz="1000" spc="4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6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baseline="5555" sz="1500">
                <a:latin typeface="Calibri"/>
                <a:cs typeface="Calibri"/>
              </a:rPr>
              <a:t>8</a:t>
            </a:r>
            <a:r>
              <a:rPr dirty="0" baseline="5555" sz="1500" spc="735"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r>
              <a:rPr dirty="0" sz="1000" spc="4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baseline="5555" sz="1500">
                <a:latin typeface="Calibri"/>
                <a:cs typeface="Calibri"/>
              </a:rPr>
              <a:t>8</a:t>
            </a:r>
            <a:r>
              <a:rPr dirty="0" baseline="5555" sz="1500" spc="735"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r>
              <a:rPr dirty="0" sz="1000" spc="49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6871716" y="4354067"/>
            <a:ext cx="462280" cy="449580"/>
          </a:xfrm>
          <a:custGeom>
            <a:avLst/>
            <a:gdLst/>
            <a:ahLst/>
            <a:cxnLst/>
            <a:rect l="l" t="t" r="r" b="b"/>
            <a:pathLst>
              <a:path w="462279" h="449579">
                <a:moveTo>
                  <a:pt x="461772" y="0"/>
                </a:moveTo>
                <a:lnTo>
                  <a:pt x="0" y="0"/>
                </a:lnTo>
                <a:lnTo>
                  <a:pt x="0" y="449579"/>
                </a:lnTo>
                <a:lnTo>
                  <a:pt x="461772" y="449579"/>
                </a:lnTo>
                <a:lnTo>
                  <a:pt x="46177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6871716" y="4354067"/>
            <a:ext cx="462280" cy="44958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509"/>
              </a:spcBef>
            </a:pP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Kopalne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6871716" y="4945379"/>
            <a:ext cx="462280" cy="381000"/>
          </a:xfrm>
          <a:custGeom>
            <a:avLst/>
            <a:gdLst/>
            <a:ahLst/>
            <a:cxnLst/>
            <a:rect l="l" t="t" r="r" b="b"/>
            <a:pathLst>
              <a:path w="462279" h="381000">
                <a:moveTo>
                  <a:pt x="461772" y="0"/>
                </a:moveTo>
                <a:lnTo>
                  <a:pt x="0" y="0"/>
                </a:lnTo>
                <a:lnTo>
                  <a:pt x="0" y="381000"/>
                </a:lnTo>
                <a:lnTo>
                  <a:pt x="461772" y="381000"/>
                </a:lnTo>
                <a:lnTo>
                  <a:pt x="46177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6871716" y="4945379"/>
            <a:ext cx="462280" cy="38100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245"/>
              </a:spcBef>
            </a:pP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Atom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871716" y="5431535"/>
            <a:ext cx="4654550" cy="381000"/>
            <a:chOff x="6871716" y="5431535"/>
            <a:chExt cx="4654550" cy="381000"/>
          </a:xfrm>
        </p:grpSpPr>
        <p:sp>
          <p:nvSpPr>
            <p:cNvPr id="30" name="object 30" descr=""/>
            <p:cNvSpPr/>
            <p:nvPr/>
          </p:nvSpPr>
          <p:spPr>
            <a:xfrm>
              <a:off x="6871716" y="5431535"/>
              <a:ext cx="462280" cy="381000"/>
            </a:xfrm>
            <a:custGeom>
              <a:avLst/>
              <a:gdLst/>
              <a:ahLst/>
              <a:cxnLst/>
              <a:rect l="l" t="t" r="r" b="b"/>
              <a:pathLst>
                <a:path w="462279" h="381000">
                  <a:moveTo>
                    <a:pt x="461772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461772" y="381000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414260" y="5649467"/>
              <a:ext cx="3796665" cy="125095"/>
            </a:xfrm>
            <a:custGeom>
              <a:avLst/>
              <a:gdLst/>
              <a:ahLst/>
              <a:cxnLst/>
              <a:rect l="l" t="t" r="r" b="b"/>
              <a:pathLst>
                <a:path w="3796665" h="125095">
                  <a:moveTo>
                    <a:pt x="123444" y="50292"/>
                  </a:moveTo>
                  <a:lnTo>
                    <a:pt x="0" y="50292"/>
                  </a:lnTo>
                  <a:lnTo>
                    <a:pt x="0" y="124968"/>
                  </a:lnTo>
                  <a:lnTo>
                    <a:pt x="123444" y="124968"/>
                  </a:lnTo>
                  <a:lnTo>
                    <a:pt x="123444" y="50292"/>
                  </a:lnTo>
                  <a:close/>
                </a:path>
                <a:path w="3796665" h="125095">
                  <a:moveTo>
                    <a:pt x="647700" y="50292"/>
                  </a:moveTo>
                  <a:lnTo>
                    <a:pt x="524256" y="50292"/>
                  </a:lnTo>
                  <a:lnTo>
                    <a:pt x="524256" y="124968"/>
                  </a:lnTo>
                  <a:lnTo>
                    <a:pt x="647700" y="124968"/>
                  </a:lnTo>
                  <a:lnTo>
                    <a:pt x="647700" y="50292"/>
                  </a:lnTo>
                  <a:close/>
                </a:path>
                <a:path w="3796665" h="125095">
                  <a:moveTo>
                    <a:pt x="1173480" y="50292"/>
                  </a:moveTo>
                  <a:lnTo>
                    <a:pt x="1050036" y="50292"/>
                  </a:lnTo>
                  <a:lnTo>
                    <a:pt x="1050036" y="124968"/>
                  </a:lnTo>
                  <a:lnTo>
                    <a:pt x="1173480" y="124968"/>
                  </a:lnTo>
                  <a:lnTo>
                    <a:pt x="1173480" y="50292"/>
                  </a:lnTo>
                  <a:close/>
                </a:path>
                <a:path w="3796665" h="125095">
                  <a:moveTo>
                    <a:pt x="1697736" y="0"/>
                  </a:moveTo>
                  <a:lnTo>
                    <a:pt x="1574292" y="0"/>
                  </a:lnTo>
                  <a:lnTo>
                    <a:pt x="1574292" y="124968"/>
                  </a:lnTo>
                  <a:lnTo>
                    <a:pt x="1697736" y="124968"/>
                  </a:lnTo>
                  <a:lnTo>
                    <a:pt x="1697736" y="0"/>
                  </a:lnTo>
                  <a:close/>
                </a:path>
                <a:path w="3796665" h="125095">
                  <a:moveTo>
                    <a:pt x="2221992" y="0"/>
                  </a:moveTo>
                  <a:lnTo>
                    <a:pt x="2098548" y="0"/>
                  </a:lnTo>
                  <a:lnTo>
                    <a:pt x="2098548" y="124968"/>
                  </a:lnTo>
                  <a:lnTo>
                    <a:pt x="2221992" y="124968"/>
                  </a:lnTo>
                  <a:lnTo>
                    <a:pt x="2221992" y="0"/>
                  </a:lnTo>
                  <a:close/>
                </a:path>
                <a:path w="3796665" h="125095">
                  <a:moveTo>
                    <a:pt x="2747772" y="50292"/>
                  </a:moveTo>
                  <a:lnTo>
                    <a:pt x="2624328" y="50292"/>
                  </a:lnTo>
                  <a:lnTo>
                    <a:pt x="2624328" y="124968"/>
                  </a:lnTo>
                  <a:lnTo>
                    <a:pt x="2747772" y="124968"/>
                  </a:lnTo>
                  <a:lnTo>
                    <a:pt x="2747772" y="50292"/>
                  </a:lnTo>
                  <a:close/>
                </a:path>
                <a:path w="3796665" h="125095">
                  <a:moveTo>
                    <a:pt x="3272028" y="24384"/>
                  </a:moveTo>
                  <a:lnTo>
                    <a:pt x="3148584" y="24384"/>
                  </a:lnTo>
                  <a:lnTo>
                    <a:pt x="3148584" y="124968"/>
                  </a:lnTo>
                  <a:lnTo>
                    <a:pt x="3272028" y="124968"/>
                  </a:lnTo>
                  <a:lnTo>
                    <a:pt x="3272028" y="24384"/>
                  </a:lnTo>
                  <a:close/>
                </a:path>
                <a:path w="3796665" h="125095">
                  <a:moveTo>
                    <a:pt x="3796284" y="0"/>
                  </a:moveTo>
                  <a:lnTo>
                    <a:pt x="3672840" y="0"/>
                  </a:lnTo>
                  <a:lnTo>
                    <a:pt x="3672840" y="124968"/>
                  </a:lnTo>
                  <a:lnTo>
                    <a:pt x="3796284" y="124968"/>
                  </a:lnTo>
                  <a:lnTo>
                    <a:pt x="379628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571232" y="5649467"/>
              <a:ext cx="3797935" cy="125095"/>
            </a:xfrm>
            <a:custGeom>
              <a:avLst/>
              <a:gdLst/>
              <a:ahLst/>
              <a:cxnLst/>
              <a:rect l="l" t="t" r="r" b="b"/>
              <a:pathLst>
                <a:path w="3797934" h="125095">
                  <a:moveTo>
                    <a:pt x="123444" y="62484"/>
                  </a:moveTo>
                  <a:lnTo>
                    <a:pt x="0" y="62484"/>
                  </a:lnTo>
                  <a:lnTo>
                    <a:pt x="0" y="124968"/>
                  </a:lnTo>
                  <a:lnTo>
                    <a:pt x="123444" y="124968"/>
                  </a:lnTo>
                  <a:lnTo>
                    <a:pt x="123444" y="62484"/>
                  </a:lnTo>
                  <a:close/>
                </a:path>
                <a:path w="3797934" h="125095">
                  <a:moveTo>
                    <a:pt x="649224" y="62484"/>
                  </a:moveTo>
                  <a:lnTo>
                    <a:pt x="524256" y="62484"/>
                  </a:lnTo>
                  <a:lnTo>
                    <a:pt x="524256" y="124968"/>
                  </a:lnTo>
                  <a:lnTo>
                    <a:pt x="649224" y="124968"/>
                  </a:lnTo>
                  <a:lnTo>
                    <a:pt x="649224" y="62484"/>
                  </a:lnTo>
                  <a:close/>
                </a:path>
                <a:path w="3797934" h="125095">
                  <a:moveTo>
                    <a:pt x="1173480" y="62484"/>
                  </a:moveTo>
                  <a:lnTo>
                    <a:pt x="1050036" y="62484"/>
                  </a:lnTo>
                  <a:lnTo>
                    <a:pt x="1050036" y="124968"/>
                  </a:lnTo>
                  <a:lnTo>
                    <a:pt x="1173480" y="124968"/>
                  </a:lnTo>
                  <a:lnTo>
                    <a:pt x="1173480" y="62484"/>
                  </a:lnTo>
                  <a:close/>
                </a:path>
                <a:path w="3797934" h="125095">
                  <a:moveTo>
                    <a:pt x="1697736" y="12192"/>
                  </a:moveTo>
                  <a:lnTo>
                    <a:pt x="1574292" y="12192"/>
                  </a:lnTo>
                  <a:lnTo>
                    <a:pt x="1574292" y="124968"/>
                  </a:lnTo>
                  <a:lnTo>
                    <a:pt x="1697736" y="124968"/>
                  </a:lnTo>
                  <a:lnTo>
                    <a:pt x="1697736" y="12192"/>
                  </a:lnTo>
                  <a:close/>
                </a:path>
                <a:path w="3797934" h="125095">
                  <a:moveTo>
                    <a:pt x="2223516" y="0"/>
                  </a:moveTo>
                  <a:lnTo>
                    <a:pt x="2098548" y="0"/>
                  </a:lnTo>
                  <a:lnTo>
                    <a:pt x="2098548" y="124968"/>
                  </a:lnTo>
                  <a:lnTo>
                    <a:pt x="2223516" y="124968"/>
                  </a:lnTo>
                  <a:lnTo>
                    <a:pt x="2223516" y="0"/>
                  </a:lnTo>
                  <a:close/>
                </a:path>
                <a:path w="3797934" h="125095">
                  <a:moveTo>
                    <a:pt x="2747772" y="50292"/>
                  </a:moveTo>
                  <a:lnTo>
                    <a:pt x="2624328" y="50292"/>
                  </a:lnTo>
                  <a:lnTo>
                    <a:pt x="2624328" y="124968"/>
                  </a:lnTo>
                  <a:lnTo>
                    <a:pt x="2747772" y="124968"/>
                  </a:lnTo>
                  <a:lnTo>
                    <a:pt x="2747772" y="50292"/>
                  </a:lnTo>
                  <a:close/>
                </a:path>
                <a:path w="3797934" h="125095">
                  <a:moveTo>
                    <a:pt x="3272028" y="24384"/>
                  </a:moveTo>
                  <a:lnTo>
                    <a:pt x="3148584" y="24384"/>
                  </a:lnTo>
                  <a:lnTo>
                    <a:pt x="3148584" y="124968"/>
                  </a:lnTo>
                  <a:lnTo>
                    <a:pt x="3272028" y="124968"/>
                  </a:lnTo>
                  <a:lnTo>
                    <a:pt x="3272028" y="24384"/>
                  </a:lnTo>
                  <a:close/>
                </a:path>
                <a:path w="3797934" h="125095">
                  <a:moveTo>
                    <a:pt x="3797808" y="0"/>
                  </a:moveTo>
                  <a:lnTo>
                    <a:pt x="3672840" y="0"/>
                  </a:lnTo>
                  <a:lnTo>
                    <a:pt x="3672840" y="124968"/>
                  </a:lnTo>
                  <a:lnTo>
                    <a:pt x="3797808" y="124968"/>
                  </a:lnTo>
                  <a:lnTo>
                    <a:pt x="3797808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728204" y="5649467"/>
              <a:ext cx="3797935" cy="125095"/>
            </a:xfrm>
            <a:custGeom>
              <a:avLst/>
              <a:gdLst/>
              <a:ahLst/>
              <a:cxnLst/>
              <a:rect l="l" t="t" r="r" b="b"/>
              <a:pathLst>
                <a:path w="3797934" h="125095">
                  <a:moveTo>
                    <a:pt x="123444" y="62484"/>
                  </a:moveTo>
                  <a:lnTo>
                    <a:pt x="0" y="62484"/>
                  </a:lnTo>
                  <a:lnTo>
                    <a:pt x="0" y="124968"/>
                  </a:lnTo>
                  <a:lnTo>
                    <a:pt x="123444" y="124968"/>
                  </a:lnTo>
                  <a:lnTo>
                    <a:pt x="123444" y="62484"/>
                  </a:lnTo>
                  <a:close/>
                </a:path>
                <a:path w="3797934" h="125095">
                  <a:moveTo>
                    <a:pt x="649224" y="62484"/>
                  </a:moveTo>
                  <a:lnTo>
                    <a:pt x="525780" y="62484"/>
                  </a:lnTo>
                  <a:lnTo>
                    <a:pt x="525780" y="124968"/>
                  </a:lnTo>
                  <a:lnTo>
                    <a:pt x="649224" y="124968"/>
                  </a:lnTo>
                  <a:lnTo>
                    <a:pt x="649224" y="62484"/>
                  </a:lnTo>
                  <a:close/>
                </a:path>
                <a:path w="3797934" h="125095">
                  <a:moveTo>
                    <a:pt x="1173480" y="62484"/>
                  </a:moveTo>
                  <a:lnTo>
                    <a:pt x="1050036" y="62484"/>
                  </a:lnTo>
                  <a:lnTo>
                    <a:pt x="1050036" y="124968"/>
                  </a:lnTo>
                  <a:lnTo>
                    <a:pt x="1173480" y="124968"/>
                  </a:lnTo>
                  <a:lnTo>
                    <a:pt x="1173480" y="62484"/>
                  </a:lnTo>
                  <a:close/>
                </a:path>
                <a:path w="3797934" h="125095">
                  <a:moveTo>
                    <a:pt x="1697736" y="12192"/>
                  </a:moveTo>
                  <a:lnTo>
                    <a:pt x="1574292" y="12192"/>
                  </a:lnTo>
                  <a:lnTo>
                    <a:pt x="1574292" y="124968"/>
                  </a:lnTo>
                  <a:lnTo>
                    <a:pt x="1697736" y="124968"/>
                  </a:lnTo>
                  <a:lnTo>
                    <a:pt x="1697736" y="12192"/>
                  </a:lnTo>
                  <a:close/>
                </a:path>
                <a:path w="3797934" h="125095">
                  <a:moveTo>
                    <a:pt x="2223516" y="0"/>
                  </a:moveTo>
                  <a:lnTo>
                    <a:pt x="2098548" y="0"/>
                  </a:lnTo>
                  <a:lnTo>
                    <a:pt x="2098548" y="124968"/>
                  </a:lnTo>
                  <a:lnTo>
                    <a:pt x="2223516" y="124968"/>
                  </a:lnTo>
                  <a:lnTo>
                    <a:pt x="2223516" y="0"/>
                  </a:lnTo>
                  <a:close/>
                </a:path>
                <a:path w="3797934" h="125095">
                  <a:moveTo>
                    <a:pt x="2747772" y="50292"/>
                  </a:moveTo>
                  <a:lnTo>
                    <a:pt x="2624328" y="50292"/>
                  </a:lnTo>
                  <a:lnTo>
                    <a:pt x="2624328" y="124968"/>
                  </a:lnTo>
                  <a:lnTo>
                    <a:pt x="2747772" y="124968"/>
                  </a:lnTo>
                  <a:lnTo>
                    <a:pt x="2747772" y="50292"/>
                  </a:lnTo>
                  <a:close/>
                </a:path>
                <a:path w="3797934" h="125095">
                  <a:moveTo>
                    <a:pt x="3272028" y="24384"/>
                  </a:moveTo>
                  <a:lnTo>
                    <a:pt x="3148584" y="24384"/>
                  </a:lnTo>
                  <a:lnTo>
                    <a:pt x="3148584" y="124968"/>
                  </a:lnTo>
                  <a:lnTo>
                    <a:pt x="3272028" y="124968"/>
                  </a:lnTo>
                  <a:lnTo>
                    <a:pt x="3272028" y="24384"/>
                  </a:lnTo>
                  <a:close/>
                </a:path>
                <a:path w="3797934" h="125095">
                  <a:moveTo>
                    <a:pt x="3797808" y="0"/>
                  </a:moveTo>
                  <a:lnTo>
                    <a:pt x="3672840" y="0"/>
                  </a:lnTo>
                  <a:lnTo>
                    <a:pt x="3672840" y="124968"/>
                  </a:lnTo>
                  <a:lnTo>
                    <a:pt x="3797808" y="124968"/>
                  </a:lnTo>
                  <a:lnTo>
                    <a:pt x="379780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952995" y="5450230"/>
            <a:ext cx="5943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491490" algn="l"/>
              </a:tabLst>
            </a:pPr>
            <a:r>
              <a:rPr dirty="0" sz="1000" spc="-20">
                <a:solidFill>
                  <a:srgbClr val="385622"/>
                </a:solidFill>
                <a:latin typeface="Calibri"/>
                <a:cs typeface="Calibri"/>
              </a:rPr>
              <a:t>OZE</a:t>
            </a:r>
            <a:r>
              <a:rPr dirty="0" baseline="25641" sz="975" spc="-30">
                <a:solidFill>
                  <a:srgbClr val="385622"/>
                </a:solidFill>
                <a:latin typeface="Calibri"/>
                <a:cs typeface="Calibri"/>
              </a:rPr>
              <a:t>1</a:t>
            </a:r>
            <a:r>
              <a:rPr dirty="0" baseline="25641" sz="975">
                <a:solidFill>
                  <a:srgbClr val="385622"/>
                </a:solidFill>
                <a:latin typeface="Calibri"/>
                <a:cs typeface="Calibri"/>
              </a:rPr>
              <a:t>	</a:t>
            </a:r>
            <a:r>
              <a:rPr dirty="0" baseline="-8333" sz="1500" spc="-75">
                <a:latin typeface="Calibri"/>
                <a:cs typeface="Calibri"/>
              </a:rPr>
              <a:t>6</a:t>
            </a:r>
            <a:endParaRPr baseline="-8333" sz="15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576566" y="5482234"/>
            <a:ext cx="29089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392430" algn="l"/>
                <a:tab pos="917575" algn="l"/>
              </a:tabLst>
            </a:pP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5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5555" sz="1500">
                <a:latin typeface="Calibri"/>
                <a:cs typeface="Calibri"/>
              </a:rPr>
              <a:t>6</a:t>
            </a:r>
            <a:r>
              <a:rPr dirty="0" baseline="5555" sz="1500" spc="7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 spc="-60">
                <a:latin typeface="Calibri"/>
                <a:cs typeface="Calibri"/>
              </a:rPr>
              <a:t>5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5555" sz="1500">
                <a:latin typeface="Calibri"/>
                <a:cs typeface="Calibri"/>
              </a:rPr>
              <a:t>6</a:t>
            </a:r>
            <a:r>
              <a:rPr dirty="0" baseline="5555" sz="1500" spc="727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baseline="27777" sz="1500">
                <a:latin typeface="Calibri"/>
                <a:cs typeface="Calibri"/>
              </a:rPr>
              <a:t>10</a:t>
            </a:r>
            <a:r>
              <a:rPr dirty="0" baseline="27777" sz="1500" spc="375">
                <a:latin typeface="Calibri"/>
                <a:cs typeface="Calibri"/>
              </a:rPr>
              <a:t> </a:t>
            </a:r>
            <a:r>
              <a:rPr dirty="0" baseline="22222" sz="1500">
                <a:latin typeface="Calibri"/>
                <a:cs typeface="Calibri"/>
              </a:rPr>
              <a:t>9</a:t>
            </a:r>
            <a:r>
              <a:rPr dirty="0" baseline="22222" sz="1500" spc="719">
                <a:latin typeface="Calibri"/>
                <a:cs typeface="Calibri"/>
              </a:rPr>
              <a:t> </a:t>
            </a:r>
            <a:r>
              <a:rPr dirty="0" baseline="22222" sz="1500">
                <a:latin typeface="Calibri"/>
                <a:cs typeface="Calibri"/>
              </a:rPr>
              <a:t>9</a:t>
            </a:r>
            <a:r>
              <a:rPr dirty="0" baseline="22222" sz="1500" spc="315">
                <a:latin typeface="Calibri"/>
                <a:cs typeface="Calibri"/>
              </a:rPr>
              <a:t>  </a:t>
            </a:r>
            <a:r>
              <a:rPr dirty="0" baseline="27777" sz="1500">
                <a:latin typeface="Calibri"/>
                <a:cs typeface="Calibri"/>
              </a:rPr>
              <a:t>10 10</a:t>
            </a:r>
            <a:r>
              <a:rPr dirty="0" baseline="27777" sz="1500" spc="-7">
                <a:latin typeface="Calibri"/>
                <a:cs typeface="Calibri"/>
              </a:rPr>
              <a:t> </a:t>
            </a:r>
            <a:r>
              <a:rPr dirty="0" baseline="27777" sz="1500">
                <a:latin typeface="Calibri"/>
                <a:cs typeface="Calibri"/>
              </a:rPr>
              <a:t>10</a:t>
            </a:r>
            <a:r>
              <a:rPr dirty="0" baseline="27777" sz="1500" spc="315">
                <a:latin typeface="Calibri"/>
                <a:cs typeface="Calibri"/>
              </a:rPr>
              <a:t>  </a:t>
            </a:r>
            <a:r>
              <a:rPr dirty="0" baseline="5555" sz="1500">
                <a:latin typeface="Calibri"/>
                <a:cs typeface="Calibri"/>
              </a:rPr>
              <a:t>6</a:t>
            </a:r>
            <a:r>
              <a:rPr dirty="0" baseline="5555" sz="1500" spc="727">
                <a:latin typeface="Calibri"/>
                <a:cs typeface="Calibri"/>
              </a:rPr>
              <a:t> </a:t>
            </a:r>
            <a:r>
              <a:rPr dirty="0" baseline="5555" sz="1500">
                <a:latin typeface="Calibri"/>
                <a:cs typeface="Calibri"/>
              </a:rPr>
              <a:t>6</a:t>
            </a:r>
            <a:r>
              <a:rPr dirty="0" baseline="5555" sz="1500" spc="735">
                <a:latin typeface="Calibri"/>
                <a:cs typeface="Calibri"/>
              </a:rPr>
              <a:t> </a:t>
            </a:r>
            <a:r>
              <a:rPr dirty="0" baseline="5555" sz="1500" spc="-75">
                <a:latin typeface="Calibri"/>
                <a:cs typeface="Calibri"/>
              </a:rPr>
              <a:t>6</a:t>
            </a:r>
            <a:endParaRPr baseline="5555" sz="15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593578" y="5444185"/>
            <a:ext cx="3917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8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086465" y="5419471"/>
            <a:ext cx="4552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10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</a:t>
            </a:r>
            <a:r>
              <a:rPr dirty="0" sz="1000" spc="-25">
                <a:latin typeface="Calibri"/>
                <a:cs typeface="Calibri"/>
              </a:rPr>
              <a:t> 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501381" y="5867501"/>
            <a:ext cx="2914650" cy="302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25400">
              <a:lnSpc>
                <a:spcPct val="100000"/>
              </a:lnSpc>
              <a:spcBef>
                <a:spcPts val="100"/>
              </a:spcBef>
              <a:tabLst>
                <a:tab pos="443865" algn="l"/>
                <a:tab pos="1013460" algn="l"/>
                <a:tab pos="1493520" algn="l"/>
                <a:tab pos="2075814" algn="l"/>
                <a:tab pos="2632075" algn="l"/>
              </a:tabLst>
            </a:pP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Chiny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Ameryka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Europa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Ameryka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Afryka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Bliski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20"/>
              </a:spcBef>
              <a:tabLst>
                <a:tab pos="1048385" algn="l"/>
                <a:tab pos="1480185" algn="l"/>
                <a:tab pos="2045970" algn="l"/>
              </a:tabLst>
            </a:pPr>
            <a:r>
              <a:rPr dirty="0" sz="900" spc="-20" b="1">
                <a:solidFill>
                  <a:srgbClr val="0D0D0D"/>
                </a:solidFill>
                <a:latin typeface="Calibri"/>
                <a:cs typeface="Calibri"/>
              </a:rPr>
              <a:t>Płn.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20" b="1">
                <a:solidFill>
                  <a:srgbClr val="0D0D0D"/>
                </a:solidFill>
                <a:latin typeface="Calibri"/>
                <a:cs typeface="Calibri"/>
              </a:rPr>
              <a:t>Łac.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Subsah.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Wsch.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663428" y="5867501"/>
            <a:ext cx="894715" cy="302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43560" algn="l"/>
              </a:tabLst>
            </a:pP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Indie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20" b="1">
                <a:solidFill>
                  <a:srgbClr val="0D0D0D"/>
                </a:solidFill>
                <a:latin typeface="Calibri"/>
                <a:cs typeface="Calibri"/>
              </a:rPr>
              <a:t>Azja</a:t>
            </a:r>
            <a:endParaRPr sz="900">
              <a:latin typeface="Calibri"/>
              <a:cs typeface="Calibri"/>
            </a:endParaRPr>
          </a:p>
          <a:p>
            <a:pPr marL="405765">
              <a:lnSpc>
                <a:spcPct val="100000"/>
              </a:lnSpc>
              <a:spcBef>
                <a:spcPts val="20"/>
              </a:spcBef>
            </a:pP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Płd-Wsch.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8423147" y="4163567"/>
            <a:ext cx="1313815" cy="62865"/>
            <a:chOff x="8423147" y="4163567"/>
            <a:chExt cx="1313815" cy="62865"/>
          </a:xfrm>
        </p:grpSpPr>
        <p:sp>
          <p:nvSpPr>
            <p:cNvPr id="41" name="object 41" descr=""/>
            <p:cNvSpPr/>
            <p:nvPr/>
          </p:nvSpPr>
          <p:spPr>
            <a:xfrm>
              <a:off x="8423147" y="41635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019031" y="41635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674351" y="41635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887591" y="3686936"/>
            <a:ext cx="4100829" cy="576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Przewidywany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koszt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kapitału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(w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procentach)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dla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różnych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technologii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-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według </a:t>
            </a:r>
            <a:r>
              <a:rPr dirty="0" sz="1000" b="1">
                <a:latin typeface="Calibri"/>
                <a:cs typeface="Calibri"/>
              </a:rPr>
              <a:t>wybranych</a:t>
            </a:r>
            <a:r>
              <a:rPr dirty="0" sz="1000" spc="-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regionów,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2022-2040P</a:t>
            </a:r>
            <a:endParaRPr sz="1000">
              <a:latin typeface="Calibri"/>
              <a:cs typeface="Calibri"/>
            </a:endParaRPr>
          </a:p>
          <a:p>
            <a:pPr marL="1624965">
              <a:lnSpc>
                <a:spcPct val="100000"/>
              </a:lnSpc>
              <a:spcBef>
                <a:spcPts val="860"/>
              </a:spcBef>
              <a:tabLst>
                <a:tab pos="2221230" algn="l"/>
                <a:tab pos="2876550" algn="l"/>
              </a:tabLst>
            </a:pP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2030P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2040P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7414259" y="4521708"/>
            <a:ext cx="4112260" cy="271780"/>
            <a:chOff x="7414259" y="4521708"/>
            <a:chExt cx="4112260" cy="271780"/>
          </a:xfrm>
        </p:grpSpPr>
        <p:sp>
          <p:nvSpPr>
            <p:cNvPr id="46" name="object 46" descr=""/>
            <p:cNvSpPr/>
            <p:nvPr/>
          </p:nvSpPr>
          <p:spPr>
            <a:xfrm>
              <a:off x="7414260" y="4616196"/>
              <a:ext cx="3796665" cy="177165"/>
            </a:xfrm>
            <a:custGeom>
              <a:avLst/>
              <a:gdLst/>
              <a:ahLst/>
              <a:cxnLst/>
              <a:rect l="l" t="t" r="r" b="b"/>
              <a:pathLst>
                <a:path w="3796665" h="177164">
                  <a:moveTo>
                    <a:pt x="123444" y="105156"/>
                  </a:moveTo>
                  <a:lnTo>
                    <a:pt x="0" y="105156"/>
                  </a:lnTo>
                  <a:lnTo>
                    <a:pt x="0" y="176784"/>
                  </a:lnTo>
                  <a:lnTo>
                    <a:pt x="123444" y="176784"/>
                  </a:lnTo>
                  <a:lnTo>
                    <a:pt x="123444" y="105156"/>
                  </a:lnTo>
                  <a:close/>
                </a:path>
                <a:path w="3796665" h="177164">
                  <a:moveTo>
                    <a:pt x="647700" y="35052"/>
                  </a:moveTo>
                  <a:lnTo>
                    <a:pt x="524256" y="35052"/>
                  </a:lnTo>
                  <a:lnTo>
                    <a:pt x="524256" y="176784"/>
                  </a:lnTo>
                  <a:lnTo>
                    <a:pt x="647700" y="176784"/>
                  </a:lnTo>
                  <a:lnTo>
                    <a:pt x="647700" y="35052"/>
                  </a:lnTo>
                  <a:close/>
                </a:path>
                <a:path w="3796665" h="177164">
                  <a:moveTo>
                    <a:pt x="1173480" y="0"/>
                  </a:moveTo>
                  <a:lnTo>
                    <a:pt x="1050036" y="0"/>
                  </a:lnTo>
                  <a:lnTo>
                    <a:pt x="1050036" y="176784"/>
                  </a:lnTo>
                  <a:lnTo>
                    <a:pt x="1173480" y="176784"/>
                  </a:lnTo>
                  <a:lnTo>
                    <a:pt x="1173480" y="0"/>
                  </a:lnTo>
                  <a:close/>
                </a:path>
                <a:path w="3796665" h="177164">
                  <a:moveTo>
                    <a:pt x="1697736" y="35052"/>
                  </a:moveTo>
                  <a:lnTo>
                    <a:pt x="1574292" y="35052"/>
                  </a:lnTo>
                  <a:lnTo>
                    <a:pt x="1574292" y="176784"/>
                  </a:lnTo>
                  <a:lnTo>
                    <a:pt x="1697736" y="176784"/>
                  </a:lnTo>
                  <a:lnTo>
                    <a:pt x="1697736" y="35052"/>
                  </a:lnTo>
                  <a:close/>
                </a:path>
                <a:path w="3796665" h="177164">
                  <a:moveTo>
                    <a:pt x="2221992" y="70104"/>
                  </a:moveTo>
                  <a:lnTo>
                    <a:pt x="2098548" y="70104"/>
                  </a:lnTo>
                  <a:lnTo>
                    <a:pt x="2098548" y="176784"/>
                  </a:lnTo>
                  <a:lnTo>
                    <a:pt x="2221992" y="176784"/>
                  </a:lnTo>
                  <a:lnTo>
                    <a:pt x="2221992" y="70104"/>
                  </a:lnTo>
                  <a:close/>
                </a:path>
                <a:path w="3796665" h="177164">
                  <a:moveTo>
                    <a:pt x="2747772" y="35052"/>
                  </a:moveTo>
                  <a:lnTo>
                    <a:pt x="2624328" y="35052"/>
                  </a:lnTo>
                  <a:lnTo>
                    <a:pt x="2624328" y="176784"/>
                  </a:lnTo>
                  <a:lnTo>
                    <a:pt x="2747772" y="176784"/>
                  </a:lnTo>
                  <a:lnTo>
                    <a:pt x="2747772" y="35052"/>
                  </a:lnTo>
                  <a:close/>
                </a:path>
                <a:path w="3796665" h="177164">
                  <a:moveTo>
                    <a:pt x="3272028" y="70104"/>
                  </a:moveTo>
                  <a:lnTo>
                    <a:pt x="3148584" y="70104"/>
                  </a:lnTo>
                  <a:lnTo>
                    <a:pt x="3148584" y="176784"/>
                  </a:lnTo>
                  <a:lnTo>
                    <a:pt x="3272028" y="176784"/>
                  </a:lnTo>
                  <a:lnTo>
                    <a:pt x="3272028" y="70104"/>
                  </a:lnTo>
                  <a:close/>
                </a:path>
                <a:path w="3796665" h="177164">
                  <a:moveTo>
                    <a:pt x="3796284" y="70104"/>
                  </a:moveTo>
                  <a:lnTo>
                    <a:pt x="3672840" y="70104"/>
                  </a:lnTo>
                  <a:lnTo>
                    <a:pt x="3672840" y="176784"/>
                  </a:lnTo>
                  <a:lnTo>
                    <a:pt x="3796284" y="176784"/>
                  </a:lnTo>
                  <a:lnTo>
                    <a:pt x="3796284" y="7010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571232" y="4556759"/>
              <a:ext cx="3797935" cy="236220"/>
            </a:xfrm>
            <a:custGeom>
              <a:avLst/>
              <a:gdLst/>
              <a:ahLst/>
              <a:cxnLst/>
              <a:rect l="l" t="t" r="r" b="b"/>
              <a:pathLst>
                <a:path w="3797934" h="236220">
                  <a:moveTo>
                    <a:pt x="123444" y="117348"/>
                  </a:moveTo>
                  <a:lnTo>
                    <a:pt x="0" y="117348"/>
                  </a:lnTo>
                  <a:lnTo>
                    <a:pt x="0" y="236220"/>
                  </a:lnTo>
                  <a:lnTo>
                    <a:pt x="123444" y="236220"/>
                  </a:lnTo>
                  <a:lnTo>
                    <a:pt x="123444" y="117348"/>
                  </a:lnTo>
                  <a:close/>
                </a:path>
                <a:path w="3797934" h="236220">
                  <a:moveTo>
                    <a:pt x="649224" y="47244"/>
                  </a:moveTo>
                  <a:lnTo>
                    <a:pt x="524256" y="47244"/>
                  </a:lnTo>
                  <a:lnTo>
                    <a:pt x="524256" y="236220"/>
                  </a:lnTo>
                  <a:lnTo>
                    <a:pt x="649224" y="236220"/>
                  </a:lnTo>
                  <a:lnTo>
                    <a:pt x="649224" y="47244"/>
                  </a:lnTo>
                  <a:close/>
                </a:path>
                <a:path w="3797934" h="236220">
                  <a:moveTo>
                    <a:pt x="1173480" y="0"/>
                  </a:moveTo>
                  <a:lnTo>
                    <a:pt x="1050036" y="0"/>
                  </a:lnTo>
                  <a:lnTo>
                    <a:pt x="1050036" y="236220"/>
                  </a:lnTo>
                  <a:lnTo>
                    <a:pt x="1173480" y="236220"/>
                  </a:lnTo>
                  <a:lnTo>
                    <a:pt x="1173480" y="0"/>
                  </a:lnTo>
                  <a:close/>
                </a:path>
                <a:path w="3797934" h="236220">
                  <a:moveTo>
                    <a:pt x="1697736" y="22860"/>
                  </a:moveTo>
                  <a:lnTo>
                    <a:pt x="1574292" y="22860"/>
                  </a:lnTo>
                  <a:lnTo>
                    <a:pt x="1574292" y="236220"/>
                  </a:lnTo>
                  <a:lnTo>
                    <a:pt x="1697736" y="236220"/>
                  </a:lnTo>
                  <a:lnTo>
                    <a:pt x="1697736" y="22860"/>
                  </a:lnTo>
                  <a:close/>
                </a:path>
                <a:path w="3797934" h="236220">
                  <a:moveTo>
                    <a:pt x="2223516" y="47244"/>
                  </a:moveTo>
                  <a:lnTo>
                    <a:pt x="2098548" y="47244"/>
                  </a:lnTo>
                  <a:lnTo>
                    <a:pt x="2098548" y="236220"/>
                  </a:lnTo>
                  <a:lnTo>
                    <a:pt x="2223516" y="236220"/>
                  </a:lnTo>
                  <a:lnTo>
                    <a:pt x="2223516" y="47244"/>
                  </a:lnTo>
                  <a:close/>
                </a:path>
                <a:path w="3797934" h="236220">
                  <a:moveTo>
                    <a:pt x="2747772" y="47244"/>
                  </a:moveTo>
                  <a:lnTo>
                    <a:pt x="2624328" y="47244"/>
                  </a:lnTo>
                  <a:lnTo>
                    <a:pt x="2624328" y="236220"/>
                  </a:lnTo>
                  <a:lnTo>
                    <a:pt x="2747772" y="236220"/>
                  </a:lnTo>
                  <a:lnTo>
                    <a:pt x="2747772" y="47244"/>
                  </a:lnTo>
                  <a:close/>
                </a:path>
                <a:path w="3797934" h="236220">
                  <a:moveTo>
                    <a:pt x="3272028" y="47244"/>
                  </a:moveTo>
                  <a:lnTo>
                    <a:pt x="3148584" y="47244"/>
                  </a:lnTo>
                  <a:lnTo>
                    <a:pt x="3148584" y="236220"/>
                  </a:lnTo>
                  <a:lnTo>
                    <a:pt x="3272028" y="236220"/>
                  </a:lnTo>
                  <a:lnTo>
                    <a:pt x="3272028" y="47244"/>
                  </a:lnTo>
                  <a:close/>
                </a:path>
                <a:path w="3797934" h="236220">
                  <a:moveTo>
                    <a:pt x="3797808" y="47244"/>
                  </a:moveTo>
                  <a:lnTo>
                    <a:pt x="3672840" y="47244"/>
                  </a:lnTo>
                  <a:lnTo>
                    <a:pt x="3672840" y="236220"/>
                  </a:lnTo>
                  <a:lnTo>
                    <a:pt x="3797808" y="236220"/>
                  </a:lnTo>
                  <a:lnTo>
                    <a:pt x="3797808" y="47244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728204" y="4521707"/>
              <a:ext cx="3797935" cy="271780"/>
            </a:xfrm>
            <a:custGeom>
              <a:avLst/>
              <a:gdLst/>
              <a:ahLst/>
              <a:cxnLst/>
              <a:rect l="l" t="t" r="r" b="b"/>
              <a:pathLst>
                <a:path w="3797934" h="271779">
                  <a:moveTo>
                    <a:pt x="123444" y="94488"/>
                  </a:moveTo>
                  <a:lnTo>
                    <a:pt x="0" y="94488"/>
                  </a:lnTo>
                  <a:lnTo>
                    <a:pt x="0" y="271272"/>
                  </a:lnTo>
                  <a:lnTo>
                    <a:pt x="123444" y="271272"/>
                  </a:lnTo>
                  <a:lnTo>
                    <a:pt x="123444" y="94488"/>
                  </a:lnTo>
                  <a:close/>
                </a:path>
                <a:path w="3797934" h="271779">
                  <a:moveTo>
                    <a:pt x="649224" y="57912"/>
                  </a:moveTo>
                  <a:lnTo>
                    <a:pt x="525780" y="57912"/>
                  </a:lnTo>
                  <a:lnTo>
                    <a:pt x="525780" y="271272"/>
                  </a:lnTo>
                  <a:lnTo>
                    <a:pt x="649224" y="271272"/>
                  </a:lnTo>
                  <a:lnTo>
                    <a:pt x="649224" y="57912"/>
                  </a:lnTo>
                  <a:close/>
                </a:path>
                <a:path w="3797934" h="271779">
                  <a:moveTo>
                    <a:pt x="1173480" y="0"/>
                  </a:moveTo>
                  <a:lnTo>
                    <a:pt x="1050036" y="0"/>
                  </a:lnTo>
                  <a:lnTo>
                    <a:pt x="1050036" y="271272"/>
                  </a:lnTo>
                  <a:lnTo>
                    <a:pt x="1173480" y="271272"/>
                  </a:lnTo>
                  <a:lnTo>
                    <a:pt x="1173480" y="0"/>
                  </a:lnTo>
                  <a:close/>
                </a:path>
                <a:path w="3797934" h="271779">
                  <a:moveTo>
                    <a:pt x="1697736" y="57912"/>
                  </a:moveTo>
                  <a:lnTo>
                    <a:pt x="1574292" y="57912"/>
                  </a:lnTo>
                  <a:lnTo>
                    <a:pt x="1574292" y="271272"/>
                  </a:lnTo>
                  <a:lnTo>
                    <a:pt x="1697736" y="271272"/>
                  </a:lnTo>
                  <a:lnTo>
                    <a:pt x="1697736" y="57912"/>
                  </a:lnTo>
                  <a:close/>
                </a:path>
                <a:path w="3797934" h="271779">
                  <a:moveTo>
                    <a:pt x="2223516" y="57912"/>
                  </a:moveTo>
                  <a:lnTo>
                    <a:pt x="2098548" y="57912"/>
                  </a:lnTo>
                  <a:lnTo>
                    <a:pt x="2098548" y="271272"/>
                  </a:lnTo>
                  <a:lnTo>
                    <a:pt x="2223516" y="271272"/>
                  </a:lnTo>
                  <a:lnTo>
                    <a:pt x="2223516" y="57912"/>
                  </a:lnTo>
                  <a:close/>
                </a:path>
                <a:path w="3797934" h="271779">
                  <a:moveTo>
                    <a:pt x="2747772" y="57912"/>
                  </a:moveTo>
                  <a:lnTo>
                    <a:pt x="2624328" y="57912"/>
                  </a:lnTo>
                  <a:lnTo>
                    <a:pt x="2624328" y="271272"/>
                  </a:lnTo>
                  <a:lnTo>
                    <a:pt x="2747772" y="271272"/>
                  </a:lnTo>
                  <a:lnTo>
                    <a:pt x="2747772" y="57912"/>
                  </a:lnTo>
                  <a:close/>
                </a:path>
                <a:path w="3797934" h="271779">
                  <a:moveTo>
                    <a:pt x="3272028" y="57912"/>
                  </a:moveTo>
                  <a:lnTo>
                    <a:pt x="3148584" y="57912"/>
                  </a:lnTo>
                  <a:lnTo>
                    <a:pt x="3148584" y="271272"/>
                  </a:lnTo>
                  <a:lnTo>
                    <a:pt x="3272028" y="271272"/>
                  </a:lnTo>
                  <a:lnTo>
                    <a:pt x="3272028" y="57912"/>
                  </a:lnTo>
                  <a:close/>
                </a:path>
                <a:path w="3797934" h="271779">
                  <a:moveTo>
                    <a:pt x="3797808" y="57912"/>
                  </a:moveTo>
                  <a:lnTo>
                    <a:pt x="3672840" y="57912"/>
                  </a:lnTo>
                  <a:lnTo>
                    <a:pt x="3672840" y="271272"/>
                  </a:lnTo>
                  <a:lnTo>
                    <a:pt x="3797808" y="271272"/>
                  </a:lnTo>
                  <a:lnTo>
                    <a:pt x="3797808" y="5791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7937627" y="4421251"/>
            <a:ext cx="22402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049020" algn="l"/>
                <a:tab pos="2099310" algn="l"/>
              </a:tabLst>
            </a:pPr>
            <a:r>
              <a:rPr dirty="0" sz="1000" spc="-25">
                <a:latin typeface="Calibri"/>
                <a:cs typeface="Calibri"/>
              </a:rPr>
              <a:t>12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5">
                <a:latin typeface="Calibri"/>
                <a:cs typeface="Calibri"/>
              </a:rPr>
              <a:t>12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5">
                <a:latin typeface="Calibri"/>
                <a:cs typeface="Calibri"/>
              </a:rPr>
              <a:t>12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1118468" y="4456252"/>
            <a:ext cx="774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394193" y="4456252"/>
            <a:ext cx="33020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149475" algn="l"/>
                <a:tab pos="3199130" algn="l"/>
              </a:tabLst>
            </a:pPr>
            <a:r>
              <a:rPr dirty="0" baseline="-16666" sz="1500">
                <a:latin typeface="Calibri"/>
                <a:cs typeface="Calibri"/>
              </a:rPr>
              <a:t>6</a:t>
            </a:r>
            <a:r>
              <a:rPr dirty="0" baseline="-16666" sz="1500" spc="352">
                <a:latin typeface="Calibri"/>
                <a:cs typeface="Calibri"/>
              </a:rPr>
              <a:t> </a:t>
            </a:r>
            <a:r>
              <a:rPr dirty="0" baseline="5555" sz="1500" spc="-37">
                <a:latin typeface="Calibri"/>
                <a:cs typeface="Calibri"/>
              </a:rPr>
              <a:t>10</a:t>
            </a:r>
            <a:r>
              <a:rPr dirty="0" baseline="5555" sz="1500">
                <a:latin typeface="Calibri"/>
                <a:cs typeface="Calibri"/>
              </a:rPr>
              <a:t>	</a:t>
            </a:r>
            <a:r>
              <a:rPr dirty="0" sz="1000" spc="-50">
                <a:latin typeface="Calibri"/>
                <a:cs typeface="Calibri"/>
              </a:rPr>
              <a:t>9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50"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701915" y="4385513"/>
            <a:ext cx="12541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392430" algn="l"/>
              </a:tabLst>
            </a:pPr>
            <a:r>
              <a:rPr dirty="0" sz="1000" spc="-25">
                <a:latin typeface="Calibri"/>
                <a:cs typeface="Calibri"/>
              </a:rPr>
              <a:t>15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5555" sz="1500">
                <a:latin typeface="Calibri"/>
                <a:cs typeface="Calibri"/>
              </a:rPr>
              <a:t>16</a:t>
            </a:r>
            <a:r>
              <a:rPr dirty="0" baseline="5555" sz="1500" spc="-30">
                <a:latin typeface="Calibri"/>
                <a:cs typeface="Calibri"/>
              </a:rPr>
              <a:t> </a:t>
            </a:r>
            <a:r>
              <a:rPr dirty="0" baseline="16666" sz="1500">
                <a:latin typeface="Calibri"/>
                <a:cs typeface="Calibri"/>
              </a:rPr>
              <a:t>18</a:t>
            </a:r>
            <a:r>
              <a:rPr dirty="0" baseline="16666" sz="1500" spc="547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15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baseline="25000" sz="1500">
                <a:latin typeface="Calibri"/>
                <a:cs typeface="Calibri"/>
              </a:rPr>
              <a:t>20</a:t>
            </a:r>
            <a:r>
              <a:rPr dirty="0" baseline="25000" sz="1500" spc="-30">
                <a:latin typeface="Calibri"/>
                <a:cs typeface="Calibri"/>
              </a:rPr>
              <a:t> </a:t>
            </a:r>
            <a:r>
              <a:rPr dirty="0" baseline="41666" sz="1500" spc="-37">
                <a:latin typeface="Calibri"/>
                <a:cs typeface="Calibri"/>
              </a:rPr>
              <a:t>23</a:t>
            </a:r>
            <a:endParaRPr baseline="41666" sz="15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093834" y="4350511"/>
            <a:ext cx="24860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574675" algn="l"/>
                <a:tab pos="1099820" algn="l"/>
                <a:tab pos="1624965" algn="l"/>
                <a:tab pos="2149475" algn="l"/>
              </a:tabLst>
            </a:pPr>
            <a:r>
              <a:rPr dirty="0" sz="1000">
                <a:latin typeface="Calibri"/>
                <a:cs typeface="Calibri"/>
              </a:rPr>
              <a:t>18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18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-11111" sz="1500">
                <a:latin typeface="Calibri"/>
                <a:cs typeface="Calibri"/>
              </a:rPr>
              <a:t>16</a:t>
            </a:r>
            <a:r>
              <a:rPr dirty="0" baseline="-11111" sz="1500" spc="-4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18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-11111" sz="1500">
                <a:latin typeface="Calibri"/>
                <a:cs typeface="Calibri"/>
              </a:rPr>
              <a:t>16</a:t>
            </a:r>
            <a:r>
              <a:rPr dirty="0" baseline="-11111" sz="1500" spc="-4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18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-11111" sz="1500">
                <a:latin typeface="Calibri"/>
                <a:cs typeface="Calibri"/>
              </a:rPr>
              <a:t>16</a:t>
            </a:r>
            <a:r>
              <a:rPr dirty="0" baseline="-11111" sz="1500" spc="-4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18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baseline="-11111" sz="1500">
                <a:latin typeface="Calibri"/>
                <a:cs typeface="Calibri"/>
              </a:rPr>
              <a:t>16</a:t>
            </a:r>
            <a:r>
              <a:rPr dirty="0" baseline="-11111" sz="1500" spc="-4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18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6885431" y="4618575"/>
            <a:ext cx="4638040" cy="1121410"/>
            <a:chOff x="6885431" y="4618575"/>
            <a:chExt cx="4638040" cy="1121410"/>
          </a:xfrm>
        </p:grpSpPr>
        <p:sp>
          <p:nvSpPr>
            <p:cNvPr id="55" name="object 55" descr=""/>
            <p:cNvSpPr/>
            <p:nvPr/>
          </p:nvSpPr>
          <p:spPr>
            <a:xfrm>
              <a:off x="6885431" y="5373623"/>
              <a:ext cx="4638040" cy="0"/>
            </a:xfrm>
            <a:custGeom>
              <a:avLst/>
              <a:gdLst/>
              <a:ahLst/>
              <a:cxnLst/>
              <a:rect l="l" t="t" r="r" b="b"/>
              <a:pathLst>
                <a:path w="4638040" h="0">
                  <a:moveTo>
                    <a:pt x="0" y="0"/>
                  </a:moveTo>
                  <a:lnTo>
                    <a:pt x="4637786" y="0"/>
                  </a:lnTo>
                </a:path>
              </a:pathLst>
            </a:custGeom>
            <a:ln w="6350">
              <a:solidFill>
                <a:srgbClr val="0D0D0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9794" y="4618575"/>
              <a:ext cx="165488" cy="122193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0419" y="4622291"/>
              <a:ext cx="89915" cy="12039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3417" y="5142737"/>
              <a:ext cx="126255" cy="138556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3635" y="5629655"/>
              <a:ext cx="79248" cy="10820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4699" y="5641847"/>
              <a:ext cx="108203" cy="97536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6707060" y="1202372"/>
            <a:ext cx="5006975" cy="2269490"/>
            <a:chOff x="6707060" y="1202372"/>
            <a:chExt cx="5006975" cy="2269490"/>
          </a:xfrm>
        </p:grpSpPr>
        <p:sp>
          <p:nvSpPr>
            <p:cNvPr id="62" name="object 62" descr=""/>
            <p:cNvSpPr/>
            <p:nvPr/>
          </p:nvSpPr>
          <p:spPr>
            <a:xfrm>
              <a:off x="6708647" y="1203960"/>
              <a:ext cx="5003800" cy="2266315"/>
            </a:xfrm>
            <a:custGeom>
              <a:avLst/>
              <a:gdLst/>
              <a:ahLst/>
              <a:cxnLst/>
              <a:rect l="l" t="t" r="r" b="b"/>
              <a:pathLst>
                <a:path w="5003800" h="2266315">
                  <a:moveTo>
                    <a:pt x="0" y="2266188"/>
                  </a:moveTo>
                  <a:lnTo>
                    <a:pt x="5003292" y="2266188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266188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871715" y="1661160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1245595" y="1324356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5" h="279400">
                  <a:moveTo>
                    <a:pt x="138810" y="0"/>
                  </a:moveTo>
                  <a:lnTo>
                    <a:pt x="84581" y="11303"/>
                  </a:lnTo>
                  <a:lnTo>
                    <a:pt x="40767" y="40894"/>
                  </a:lnTo>
                  <a:lnTo>
                    <a:pt x="10922" y="85217"/>
                  </a:lnTo>
                  <a:lnTo>
                    <a:pt x="0" y="139827"/>
                  </a:lnTo>
                  <a:lnTo>
                    <a:pt x="1015" y="158496"/>
                  </a:lnTo>
                  <a:lnTo>
                    <a:pt x="18669" y="209677"/>
                  </a:lnTo>
                  <a:lnTo>
                    <a:pt x="53975" y="249936"/>
                  </a:lnTo>
                  <a:lnTo>
                    <a:pt x="101853" y="274066"/>
                  </a:lnTo>
                  <a:lnTo>
                    <a:pt x="138810" y="278892"/>
                  </a:lnTo>
                  <a:lnTo>
                    <a:pt x="157479" y="277495"/>
                  </a:lnTo>
                  <a:lnTo>
                    <a:pt x="175895" y="274066"/>
                  </a:lnTo>
                  <a:lnTo>
                    <a:pt x="193167" y="268351"/>
                  </a:lnTo>
                  <a:lnTo>
                    <a:pt x="198583" y="265557"/>
                  </a:lnTo>
                  <a:lnTo>
                    <a:pt x="132714" y="265557"/>
                  </a:lnTo>
                  <a:lnTo>
                    <a:pt x="124205" y="262890"/>
                  </a:lnTo>
                  <a:lnTo>
                    <a:pt x="120502" y="260477"/>
                  </a:lnTo>
                  <a:lnTo>
                    <a:pt x="101473" y="260477"/>
                  </a:lnTo>
                  <a:lnTo>
                    <a:pt x="85598" y="254381"/>
                  </a:lnTo>
                  <a:lnTo>
                    <a:pt x="70993" y="246507"/>
                  </a:lnTo>
                  <a:lnTo>
                    <a:pt x="57403" y="235966"/>
                  </a:lnTo>
                  <a:lnTo>
                    <a:pt x="67182" y="228727"/>
                  </a:lnTo>
                  <a:lnTo>
                    <a:pt x="69045" y="227711"/>
                  </a:lnTo>
                  <a:lnTo>
                    <a:pt x="48259" y="227711"/>
                  </a:lnTo>
                  <a:lnTo>
                    <a:pt x="20065" y="182118"/>
                  </a:lnTo>
                  <a:lnTo>
                    <a:pt x="12953" y="145923"/>
                  </a:lnTo>
                  <a:lnTo>
                    <a:pt x="277160" y="145923"/>
                  </a:lnTo>
                  <a:lnTo>
                    <a:pt x="277368" y="139827"/>
                  </a:lnTo>
                  <a:lnTo>
                    <a:pt x="277156" y="133350"/>
                  </a:lnTo>
                  <a:lnTo>
                    <a:pt x="12953" y="133350"/>
                  </a:lnTo>
                  <a:lnTo>
                    <a:pt x="15239" y="114554"/>
                  </a:lnTo>
                  <a:lnTo>
                    <a:pt x="20065" y="96774"/>
                  </a:lnTo>
                  <a:lnTo>
                    <a:pt x="27177" y="80518"/>
                  </a:lnTo>
                  <a:lnTo>
                    <a:pt x="36702" y="65151"/>
                  </a:lnTo>
                  <a:lnTo>
                    <a:pt x="48259" y="51816"/>
                  </a:lnTo>
                  <a:lnTo>
                    <a:pt x="69691" y="51816"/>
                  </a:lnTo>
                  <a:lnTo>
                    <a:pt x="67182" y="50419"/>
                  </a:lnTo>
                  <a:lnTo>
                    <a:pt x="57403" y="42926"/>
                  </a:lnTo>
                  <a:lnTo>
                    <a:pt x="70993" y="33020"/>
                  </a:lnTo>
                  <a:lnTo>
                    <a:pt x="85598" y="24511"/>
                  </a:lnTo>
                  <a:lnTo>
                    <a:pt x="101473" y="18796"/>
                  </a:lnTo>
                  <a:lnTo>
                    <a:pt x="120224" y="18796"/>
                  </a:lnTo>
                  <a:lnTo>
                    <a:pt x="124205" y="16383"/>
                  </a:lnTo>
                  <a:lnTo>
                    <a:pt x="132714" y="13335"/>
                  </a:lnTo>
                  <a:lnTo>
                    <a:pt x="197364" y="13335"/>
                  </a:lnTo>
                  <a:lnTo>
                    <a:pt x="193167" y="11303"/>
                  </a:lnTo>
                  <a:lnTo>
                    <a:pt x="175895" y="5461"/>
                  </a:lnTo>
                  <a:lnTo>
                    <a:pt x="157479" y="1397"/>
                  </a:lnTo>
                  <a:lnTo>
                    <a:pt x="138810" y="0"/>
                  </a:lnTo>
                  <a:close/>
                </a:path>
                <a:path w="277495" h="279400">
                  <a:moveTo>
                    <a:pt x="144906" y="209677"/>
                  </a:moveTo>
                  <a:lnTo>
                    <a:pt x="132714" y="209677"/>
                  </a:lnTo>
                  <a:lnTo>
                    <a:pt x="132714" y="265557"/>
                  </a:lnTo>
                  <a:lnTo>
                    <a:pt x="144906" y="265557"/>
                  </a:lnTo>
                  <a:lnTo>
                    <a:pt x="144906" y="209677"/>
                  </a:lnTo>
                  <a:close/>
                </a:path>
                <a:path w="277495" h="279400">
                  <a:moveTo>
                    <a:pt x="204007" y="209677"/>
                  </a:moveTo>
                  <a:lnTo>
                    <a:pt x="144906" y="209677"/>
                  </a:lnTo>
                  <a:lnTo>
                    <a:pt x="160274" y="211074"/>
                  </a:lnTo>
                  <a:lnTo>
                    <a:pt x="174878" y="213741"/>
                  </a:lnTo>
                  <a:lnTo>
                    <a:pt x="188086" y="217805"/>
                  </a:lnTo>
                  <a:lnTo>
                    <a:pt x="182625" y="230124"/>
                  </a:lnTo>
                  <a:lnTo>
                    <a:pt x="176529" y="241427"/>
                  </a:lnTo>
                  <a:lnTo>
                    <a:pt x="169418" y="250190"/>
                  </a:lnTo>
                  <a:lnTo>
                    <a:pt x="161925" y="257429"/>
                  </a:lnTo>
                  <a:lnTo>
                    <a:pt x="153415" y="262890"/>
                  </a:lnTo>
                  <a:lnTo>
                    <a:pt x="144906" y="265557"/>
                  </a:lnTo>
                  <a:lnTo>
                    <a:pt x="198583" y="265557"/>
                  </a:lnTo>
                  <a:lnTo>
                    <a:pt x="208430" y="260477"/>
                  </a:lnTo>
                  <a:lnTo>
                    <a:pt x="176149" y="260477"/>
                  </a:lnTo>
                  <a:lnTo>
                    <a:pt x="184023" y="251333"/>
                  </a:lnTo>
                  <a:lnTo>
                    <a:pt x="184657" y="250190"/>
                  </a:lnTo>
                  <a:lnTo>
                    <a:pt x="191770" y="238633"/>
                  </a:lnTo>
                  <a:lnTo>
                    <a:pt x="198247" y="225679"/>
                  </a:lnTo>
                  <a:lnTo>
                    <a:pt x="198881" y="224282"/>
                  </a:lnTo>
                  <a:lnTo>
                    <a:pt x="199262" y="222631"/>
                  </a:lnTo>
                  <a:lnTo>
                    <a:pt x="222927" y="222631"/>
                  </a:lnTo>
                  <a:lnTo>
                    <a:pt x="217677" y="218567"/>
                  </a:lnTo>
                  <a:lnTo>
                    <a:pt x="203707" y="211074"/>
                  </a:lnTo>
                  <a:lnTo>
                    <a:pt x="204007" y="209677"/>
                  </a:lnTo>
                  <a:close/>
                </a:path>
                <a:path w="277495" h="279400">
                  <a:moveTo>
                    <a:pt x="91652" y="222631"/>
                  </a:moveTo>
                  <a:lnTo>
                    <a:pt x="78358" y="222631"/>
                  </a:lnTo>
                  <a:lnTo>
                    <a:pt x="78739" y="224282"/>
                  </a:lnTo>
                  <a:lnTo>
                    <a:pt x="79121" y="225679"/>
                  </a:lnTo>
                  <a:lnTo>
                    <a:pt x="85851" y="238633"/>
                  </a:lnTo>
                  <a:lnTo>
                    <a:pt x="92963" y="250190"/>
                  </a:lnTo>
                  <a:lnTo>
                    <a:pt x="93345" y="251333"/>
                  </a:lnTo>
                  <a:lnTo>
                    <a:pt x="101473" y="260477"/>
                  </a:lnTo>
                  <a:lnTo>
                    <a:pt x="120502" y="260477"/>
                  </a:lnTo>
                  <a:lnTo>
                    <a:pt x="115824" y="257429"/>
                  </a:lnTo>
                  <a:lnTo>
                    <a:pt x="108330" y="250190"/>
                  </a:lnTo>
                  <a:lnTo>
                    <a:pt x="101219" y="241427"/>
                  </a:lnTo>
                  <a:lnTo>
                    <a:pt x="94742" y="230124"/>
                  </a:lnTo>
                  <a:lnTo>
                    <a:pt x="91652" y="222631"/>
                  </a:lnTo>
                  <a:close/>
                </a:path>
                <a:path w="277495" h="279400">
                  <a:moveTo>
                    <a:pt x="222927" y="222631"/>
                  </a:moveTo>
                  <a:lnTo>
                    <a:pt x="199262" y="222631"/>
                  </a:lnTo>
                  <a:lnTo>
                    <a:pt x="210438" y="228727"/>
                  </a:lnTo>
                  <a:lnTo>
                    <a:pt x="219963" y="235966"/>
                  </a:lnTo>
                  <a:lnTo>
                    <a:pt x="206755" y="246507"/>
                  </a:lnTo>
                  <a:lnTo>
                    <a:pt x="192150" y="254381"/>
                  </a:lnTo>
                  <a:lnTo>
                    <a:pt x="176149" y="260477"/>
                  </a:lnTo>
                  <a:lnTo>
                    <a:pt x="208430" y="260477"/>
                  </a:lnTo>
                  <a:lnTo>
                    <a:pt x="209169" y="260096"/>
                  </a:lnTo>
                  <a:lnTo>
                    <a:pt x="223774" y="249936"/>
                  </a:lnTo>
                  <a:lnTo>
                    <a:pt x="236981" y="238379"/>
                  </a:lnTo>
                  <a:lnTo>
                    <a:pt x="246227" y="227711"/>
                  </a:lnTo>
                  <a:lnTo>
                    <a:pt x="229488" y="227711"/>
                  </a:lnTo>
                  <a:lnTo>
                    <a:pt x="222927" y="222631"/>
                  </a:lnTo>
                  <a:close/>
                </a:path>
                <a:path w="277495" h="279400">
                  <a:moveTo>
                    <a:pt x="75692" y="145923"/>
                  </a:moveTo>
                  <a:lnTo>
                    <a:pt x="63119" y="145923"/>
                  </a:lnTo>
                  <a:lnTo>
                    <a:pt x="63880" y="156464"/>
                  </a:lnTo>
                  <a:lnTo>
                    <a:pt x="64134" y="161544"/>
                  </a:lnTo>
                  <a:lnTo>
                    <a:pt x="65531" y="174625"/>
                  </a:lnTo>
                  <a:lnTo>
                    <a:pt x="65912" y="178689"/>
                  </a:lnTo>
                  <a:lnTo>
                    <a:pt x="68960" y="194691"/>
                  </a:lnTo>
                  <a:lnTo>
                    <a:pt x="73278" y="209296"/>
                  </a:lnTo>
                  <a:lnTo>
                    <a:pt x="74040" y="211074"/>
                  </a:lnTo>
                  <a:lnTo>
                    <a:pt x="60071" y="218567"/>
                  </a:lnTo>
                  <a:lnTo>
                    <a:pt x="48259" y="227711"/>
                  </a:lnTo>
                  <a:lnTo>
                    <a:pt x="69045" y="227711"/>
                  </a:lnTo>
                  <a:lnTo>
                    <a:pt x="78358" y="222631"/>
                  </a:lnTo>
                  <a:lnTo>
                    <a:pt x="91652" y="222631"/>
                  </a:lnTo>
                  <a:lnTo>
                    <a:pt x="89661" y="217805"/>
                  </a:lnTo>
                  <a:lnTo>
                    <a:pt x="102870" y="213741"/>
                  </a:lnTo>
                  <a:lnTo>
                    <a:pt x="117475" y="211074"/>
                  </a:lnTo>
                  <a:lnTo>
                    <a:pt x="132714" y="209677"/>
                  </a:lnTo>
                  <a:lnTo>
                    <a:pt x="204007" y="209677"/>
                  </a:lnTo>
                  <a:lnTo>
                    <a:pt x="204088" y="209296"/>
                  </a:lnTo>
                  <a:lnTo>
                    <a:pt x="204990" y="206248"/>
                  </a:lnTo>
                  <a:lnTo>
                    <a:pt x="84835" y="206248"/>
                  </a:lnTo>
                  <a:lnTo>
                    <a:pt x="80518" y="187579"/>
                  </a:lnTo>
                  <a:lnTo>
                    <a:pt x="77343" y="167386"/>
                  </a:lnTo>
                  <a:lnTo>
                    <a:pt x="75692" y="145923"/>
                  </a:lnTo>
                  <a:close/>
                </a:path>
                <a:path w="277495" h="279400">
                  <a:moveTo>
                    <a:pt x="277160" y="145923"/>
                  </a:moveTo>
                  <a:lnTo>
                    <a:pt x="264413" y="145923"/>
                  </a:lnTo>
                  <a:lnTo>
                    <a:pt x="262381" y="164719"/>
                  </a:lnTo>
                  <a:lnTo>
                    <a:pt x="257301" y="182118"/>
                  </a:lnTo>
                  <a:lnTo>
                    <a:pt x="250189" y="198374"/>
                  </a:lnTo>
                  <a:lnTo>
                    <a:pt x="241046" y="213741"/>
                  </a:lnTo>
                  <a:lnTo>
                    <a:pt x="229488" y="227711"/>
                  </a:lnTo>
                  <a:lnTo>
                    <a:pt x="246227" y="227711"/>
                  </a:lnTo>
                  <a:lnTo>
                    <a:pt x="266826" y="193675"/>
                  </a:lnTo>
                  <a:lnTo>
                    <a:pt x="276732" y="158496"/>
                  </a:lnTo>
                  <a:lnTo>
                    <a:pt x="277160" y="145923"/>
                  </a:lnTo>
                  <a:close/>
                </a:path>
                <a:path w="277495" h="279400">
                  <a:moveTo>
                    <a:pt x="144906" y="145923"/>
                  </a:moveTo>
                  <a:lnTo>
                    <a:pt x="132714" y="145923"/>
                  </a:lnTo>
                  <a:lnTo>
                    <a:pt x="132714" y="196723"/>
                  </a:lnTo>
                  <a:lnTo>
                    <a:pt x="115824" y="198374"/>
                  </a:lnTo>
                  <a:lnTo>
                    <a:pt x="100202" y="201168"/>
                  </a:lnTo>
                  <a:lnTo>
                    <a:pt x="84835" y="206248"/>
                  </a:lnTo>
                  <a:lnTo>
                    <a:pt x="192531" y="206248"/>
                  </a:lnTo>
                  <a:lnTo>
                    <a:pt x="177546" y="201168"/>
                  </a:lnTo>
                  <a:lnTo>
                    <a:pt x="161925" y="198374"/>
                  </a:lnTo>
                  <a:lnTo>
                    <a:pt x="144906" y="196723"/>
                  </a:lnTo>
                  <a:lnTo>
                    <a:pt x="144906" y="145923"/>
                  </a:lnTo>
                  <a:close/>
                </a:path>
                <a:path w="277495" h="279400">
                  <a:moveTo>
                    <a:pt x="214249" y="145923"/>
                  </a:moveTo>
                  <a:lnTo>
                    <a:pt x="202056" y="145923"/>
                  </a:lnTo>
                  <a:lnTo>
                    <a:pt x="200278" y="167386"/>
                  </a:lnTo>
                  <a:lnTo>
                    <a:pt x="196850" y="187579"/>
                  </a:lnTo>
                  <a:lnTo>
                    <a:pt x="192531" y="206248"/>
                  </a:lnTo>
                  <a:lnTo>
                    <a:pt x="204990" y="206248"/>
                  </a:lnTo>
                  <a:lnTo>
                    <a:pt x="208406" y="194691"/>
                  </a:lnTo>
                  <a:lnTo>
                    <a:pt x="211835" y="178689"/>
                  </a:lnTo>
                  <a:lnTo>
                    <a:pt x="213486" y="161544"/>
                  </a:lnTo>
                  <a:lnTo>
                    <a:pt x="213868" y="156464"/>
                  </a:lnTo>
                  <a:lnTo>
                    <a:pt x="214249" y="145923"/>
                  </a:lnTo>
                  <a:close/>
                </a:path>
                <a:path w="277495" h="279400">
                  <a:moveTo>
                    <a:pt x="69691" y="51816"/>
                  </a:moveTo>
                  <a:lnTo>
                    <a:pt x="48259" y="51816"/>
                  </a:lnTo>
                  <a:lnTo>
                    <a:pt x="60071" y="60706"/>
                  </a:lnTo>
                  <a:lnTo>
                    <a:pt x="74040" y="68199"/>
                  </a:lnTo>
                  <a:lnTo>
                    <a:pt x="73278" y="69850"/>
                  </a:lnTo>
                  <a:lnTo>
                    <a:pt x="68960" y="84836"/>
                  </a:lnTo>
                  <a:lnTo>
                    <a:pt x="65912" y="100965"/>
                  </a:lnTo>
                  <a:lnTo>
                    <a:pt x="65531" y="105029"/>
                  </a:lnTo>
                  <a:lnTo>
                    <a:pt x="64134" y="117348"/>
                  </a:lnTo>
                  <a:lnTo>
                    <a:pt x="63880" y="122428"/>
                  </a:lnTo>
                  <a:lnTo>
                    <a:pt x="63119" y="133350"/>
                  </a:lnTo>
                  <a:lnTo>
                    <a:pt x="75692" y="133350"/>
                  </a:lnTo>
                  <a:lnTo>
                    <a:pt x="77343" y="112141"/>
                  </a:lnTo>
                  <a:lnTo>
                    <a:pt x="80518" y="91313"/>
                  </a:lnTo>
                  <a:lnTo>
                    <a:pt x="84835" y="73279"/>
                  </a:lnTo>
                  <a:lnTo>
                    <a:pt x="205077" y="73279"/>
                  </a:lnTo>
                  <a:lnTo>
                    <a:pt x="204088" y="69850"/>
                  </a:lnTo>
                  <a:lnTo>
                    <a:pt x="204030" y="69596"/>
                  </a:lnTo>
                  <a:lnTo>
                    <a:pt x="132714" y="69596"/>
                  </a:lnTo>
                  <a:lnTo>
                    <a:pt x="117475" y="68199"/>
                  </a:lnTo>
                  <a:lnTo>
                    <a:pt x="102870" y="65405"/>
                  </a:lnTo>
                  <a:lnTo>
                    <a:pt x="89661" y="61087"/>
                  </a:lnTo>
                  <a:lnTo>
                    <a:pt x="91494" y="56642"/>
                  </a:lnTo>
                  <a:lnTo>
                    <a:pt x="78358" y="56642"/>
                  </a:lnTo>
                  <a:lnTo>
                    <a:pt x="69691" y="51816"/>
                  </a:lnTo>
                  <a:close/>
                </a:path>
                <a:path w="277495" h="279400">
                  <a:moveTo>
                    <a:pt x="192531" y="73279"/>
                  </a:moveTo>
                  <a:lnTo>
                    <a:pt x="84835" y="73279"/>
                  </a:lnTo>
                  <a:lnTo>
                    <a:pt x="100202" y="77724"/>
                  </a:lnTo>
                  <a:lnTo>
                    <a:pt x="115824" y="80772"/>
                  </a:lnTo>
                  <a:lnTo>
                    <a:pt x="132714" y="82169"/>
                  </a:lnTo>
                  <a:lnTo>
                    <a:pt x="132714" y="133350"/>
                  </a:lnTo>
                  <a:lnTo>
                    <a:pt x="144906" y="133350"/>
                  </a:lnTo>
                  <a:lnTo>
                    <a:pt x="144906" y="82169"/>
                  </a:lnTo>
                  <a:lnTo>
                    <a:pt x="161925" y="80772"/>
                  </a:lnTo>
                  <a:lnTo>
                    <a:pt x="177546" y="77724"/>
                  </a:lnTo>
                  <a:lnTo>
                    <a:pt x="192531" y="73279"/>
                  </a:lnTo>
                  <a:close/>
                </a:path>
                <a:path w="277495" h="279400">
                  <a:moveTo>
                    <a:pt x="205077" y="73279"/>
                  </a:moveTo>
                  <a:lnTo>
                    <a:pt x="192531" y="73279"/>
                  </a:lnTo>
                  <a:lnTo>
                    <a:pt x="196850" y="91313"/>
                  </a:lnTo>
                  <a:lnTo>
                    <a:pt x="200278" y="112141"/>
                  </a:lnTo>
                  <a:lnTo>
                    <a:pt x="202056" y="133350"/>
                  </a:lnTo>
                  <a:lnTo>
                    <a:pt x="214249" y="133350"/>
                  </a:lnTo>
                  <a:lnTo>
                    <a:pt x="213868" y="122428"/>
                  </a:lnTo>
                  <a:lnTo>
                    <a:pt x="213486" y="117348"/>
                  </a:lnTo>
                  <a:lnTo>
                    <a:pt x="212217" y="105029"/>
                  </a:lnTo>
                  <a:lnTo>
                    <a:pt x="211835" y="100965"/>
                  </a:lnTo>
                  <a:lnTo>
                    <a:pt x="208406" y="84836"/>
                  </a:lnTo>
                  <a:lnTo>
                    <a:pt x="205077" y="73279"/>
                  </a:lnTo>
                  <a:close/>
                </a:path>
                <a:path w="277495" h="279400">
                  <a:moveTo>
                    <a:pt x="246184" y="51816"/>
                  </a:moveTo>
                  <a:lnTo>
                    <a:pt x="229488" y="51816"/>
                  </a:lnTo>
                  <a:lnTo>
                    <a:pt x="241046" y="65151"/>
                  </a:lnTo>
                  <a:lnTo>
                    <a:pt x="250189" y="80518"/>
                  </a:lnTo>
                  <a:lnTo>
                    <a:pt x="257301" y="96774"/>
                  </a:lnTo>
                  <a:lnTo>
                    <a:pt x="262381" y="114554"/>
                  </a:lnTo>
                  <a:lnTo>
                    <a:pt x="264413" y="133350"/>
                  </a:lnTo>
                  <a:lnTo>
                    <a:pt x="277156" y="133350"/>
                  </a:lnTo>
                  <a:lnTo>
                    <a:pt x="266826" y="85217"/>
                  </a:lnTo>
                  <a:lnTo>
                    <a:pt x="248538" y="54610"/>
                  </a:lnTo>
                  <a:lnTo>
                    <a:pt x="246184" y="51816"/>
                  </a:lnTo>
                  <a:close/>
                </a:path>
                <a:path w="277495" h="279400">
                  <a:moveTo>
                    <a:pt x="144906" y="13335"/>
                  </a:moveTo>
                  <a:lnTo>
                    <a:pt x="132714" y="13335"/>
                  </a:lnTo>
                  <a:lnTo>
                    <a:pt x="132714" y="69596"/>
                  </a:lnTo>
                  <a:lnTo>
                    <a:pt x="144906" y="69596"/>
                  </a:lnTo>
                  <a:lnTo>
                    <a:pt x="144906" y="13335"/>
                  </a:lnTo>
                  <a:close/>
                </a:path>
                <a:path w="277495" h="279400">
                  <a:moveTo>
                    <a:pt x="197364" y="13335"/>
                  </a:moveTo>
                  <a:lnTo>
                    <a:pt x="144906" y="13335"/>
                  </a:lnTo>
                  <a:lnTo>
                    <a:pt x="153415" y="16383"/>
                  </a:lnTo>
                  <a:lnTo>
                    <a:pt x="161925" y="21463"/>
                  </a:lnTo>
                  <a:lnTo>
                    <a:pt x="169418" y="28956"/>
                  </a:lnTo>
                  <a:lnTo>
                    <a:pt x="176529" y="37846"/>
                  </a:lnTo>
                  <a:lnTo>
                    <a:pt x="182625" y="48768"/>
                  </a:lnTo>
                  <a:lnTo>
                    <a:pt x="188086" y="61087"/>
                  </a:lnTo>
                  <a:lnTo>
                    <a:pt x="174878" y="65405"/>
                  </a:lnTo>
                  <a:lnTo>
                    <a:pt x="160274" y="68199"/>
                  </a:lnTo>
                  <a:lnTo>
                    <a:pt x="144906" y="69596"/>
                  </a:lnTo>
                  <a:lnTo>
                    <a:pt x="204030" y="69596"/>
                  </a:lnTo>
                  <a:lnTo>
                    <a:pt x="203707" y="68199"/>
                  </a:lnTo>
                  <a:lnTo>
                    <a:pt x="217677" y="60706"/>
                  </a:lnTo>
                  <a:lnTo>
                    <a:pt x="223077" y="56642"/>
                  </a:lnTo>
                  <a:lnTo>
                    <a:pt x="199262" y="56642"/>
                  </a:lnTo>
                  <a:lnTo>
                    <a:pt x="198881" y="54864"/>
                  </a:lnTo>
                  <a:lnTo>
                    <a:pt x="198247" y="53213"/>
                  </a:lnTo>
                  <a:lnTo>
                    <a:pt x="191770" y="40259"/>
                  </a:lnTo>
                  <a:lnTo>
                    <a:pt x="184023" y="27940"/>
                  </a:lnTo>
                  <a:lnTo>
                    <a:pt x="176149" y="18796"/>
                  </a:lnTo>
                  <a:lnTo>
                    <a:pt x="208644" y="18796"/>
                  </a:lnTo>
                  <a:lnTo>
                    <a:pt x="197364" y="13335"/>
                  </a:lnTo>
                  <a:close/>
                </a:path>
                <a:path w="277495" h="279400">
                  <a:moveTo>
                    <a:pt x="120224" y="18796"/>
                  </a:moveTo>
                  <a:lnTo>
                    <a:pt x="101473" y="18796"/>
                  </a:lnTo>
                  <a:lnTo>
                    <a:pt x="93345" y="27940"/>
                  </a:lnTo>
                  <a:lnTo>
                    <a:pt x="92963" y="28956"/>
                  </a:lnTo>
                  <a:lnTo>
                    <a:pt x="85851" y="40259"/>
                  </a:lnTo>
                  <a:lnTo>
                    <a:pt x="79121" y="53213"/>
                  </a:lnTo>
                  <a:lnTo>
                    <a:pt x="78739" y="54864"/>
                  </a:lnTo>
                  <a:lnTo>
                    <a:pt x="78358" y="56642"/>
                  </a:lnTo>
                  <a:lnTo>
                    <a:pt x="91494" y="56642"/>
                  </a:lnTo>
                  <a:lnTo>
                    <a:pt x="94742" y="48768"/>
                  </a:lnTo>
                  <a:lnTo>
                    <a:pt x="101219" y="37846"/>
                  </a:lnTo>
                  <a:lnTo>
                    <a:pt x="108330" y="28956"/>
                  </a:lnTo>
                  <a:lnTo>
                    <a:pt x="115824" y="21463"/>
                  </a:lnTo>
                  <a:lnTo>
                    <a:pt x="120224" y="18796"/>
                  </a:lnTo>
                  <a:close/>
                </a:path>
                <a:path w="277495" h="279400">
                  <a:moveTo>
                    <a:pt x="208644" y="18796"/>
                  </a:moveTo>
                  <a:lnTo>
                    <a:pt x="176149" y="18796"/>
                  </a:lnTo>
                  <a:lnTo>
                    <a:pt x="192150" y="24511"/>
                  </a:lnTo>
                  <a:lnTo>
                    <a:pt x="206755" y="33020"/>
                  </a:lnTo>
                  <a:lnTo>
                    <a:pt x="219963" y="42926"/>
                  </a:lnTo>
                  <a:lnTo>
                    <a:pt x="210438" y="50419"/>
                  </a:lnTo>
                  <a:lnTo>
                    <a:pt x="199262" y="56642"/>
                  </a:lnTo>
                  <a:lnTo>
                    <a:pt x="223077" y="56642"/>
                  </a:lnTo>
                  <a:lnTo>
                    <a:pt x="229488" y="51816"/>
                  </a:lnTo>
                  <a:lnTo>
                    <a:pt x="246184" y="51816"/>
                  </a:lnTo>
                  <a:lnTo>
                    <a:pt x="236981" y="40894"/>
                  </a:lnTo>
                  <a:lnTo>
                    <a:pt x="223774" y="29337"/>
                  </a:lnTo>
                  <a:lnTo>
                    <a:pt x="209169" y="19050"/>
                  </a:lnTo>
                  <a:lnTo>
                    <a:pt x="208644" y="187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234427" y="2133600"/>
              <a:ext cx="4387850" cy="436245"/>
            </a:xfrm>
            <a:custGeom>
              <a:avLst/>
              <a:gdLst/>
              <a:ahLst/>
              <a:cxnLst/>
              <a:rect l="l" t="t" r="r" b="b"/>
              <a:pathLst>
                <a:path w="4387850" h="436244">
                  <a:moveTo>
                    <a:pt x="0" y="435863"/>
                  </a:moveTo>
                  <a:lnTo>
                    <a:pt x="588264" y="435863"/>
                  </a:lnTo>
                </a:path>
                <a:path w="4387850" h="436244">
                  <a:moveTo>
                    <a:pt x="874776" y="435863"/>
                  </a:moveTo>
                  <a:lnTo>
                    <a:pt x="1075944" y="435863"/>
                  </a:lnTo>
                </a:path>
                <a:path w="4387850" h="436244">
                  <a:moveTo>
                    <a:pt x="1362455" y="435863"/>
                  </a:moveTo>
                  <a:lnTo>
                    <a:pt x="2049779" y="435863"/>
                  </a:lnTo>
                </a:path>
                <a:path w="4387850" h="436244">
                  <a:moveTo>
                    <a:pt x="2336292" y="435863"/>
                  </a:moveTo>
                  <a:lnTo>
                    <a:pt x="2537460" y="435863"/>
                  </a:lnTo>
                </a:path>
                <a:path w="4387850" h="436244">
                  <a:moveTo>
                    <a:pt x="2823972" y="435863"/>
                  </a:moveTo>
                  <a:lnTo>
                    <a:pt x="3025140" y="435863"/>
                  </a:lnTo>
                </a:path>
                <a:path w="4387850" h="436244">
                  <a:moveTo>
                    <a:pt x="3311652" y="435863"/>
                  </a:moveTo>
                  <a:lnTo>
                    <a:pt x="3512820" y="435863"/>
                  </a:lnTo>
                </a:path>
                <a:path w="4387850" h="436244">
                  <a:moveTo>
                    <a:pt x="3799331" y="435863"/>
                  </a:moveTo>
                  <a:lnTo>
                    <a:pt x="4000500" y="435863"/>
                  </a:lnTo>
                </a:path>
                <a:path w="4387850" h="436244">
                  <a:moveTo>
                    <a:pt x="4287012" y="435863"/>
                  </a:moveTo>
                  <a:lnTo>
                    <a:pt x="4387596" y="435863"/>
                  </a:lnTo>
                </a:path>
                <a:path w="4387850" h="436244">
                  <a:moveTo>
                    <a:pt x="0" y="291084"/>
                  </a:moveTo>
                  <a:lnTo>
                    <a:pt x="1075944" y="291084"/>
                  </a:lnTo>
                </a:path>
                <a:path w="4387850" h="436244">
                  <a:moveTo>
                    <a:pt x="1362455" y="291084"/>
                  </a:moveTo>
                  <a:lnTo>
                    <a:pt x="3512820" y="291084"/>
                  </a:lnTo>
                </a:path>
                <a:path w="4387850" h="436244">
                  <a:moveTo>
                    <a:pt x="3799331" y="291084"/>
                  </a:moveTo>
                  <a:lnTo>
                    <a:pt x="4000500" y="291084"/>
                  </a:lnTo>
                </a:path>
                <a:path w="4387850" h="436244">
                  <a:moveTo>
                    <a:pt x="4287012" y="291084"/>
                  </a:moveTo>
                  <a:lnTo>
                    <a:pt x="4387596" y="291084"/>
                  </a:lnTo>
                </a:path>
                <a:path w="4387850" h="436244">
                  <a:moveTo>
                    <a:pt x="0" y="146303"/>
                  </a:moveTo>
                  <a:lnTo>
                    <a:pt x="1075944" y="146303"/>
                  </a:lnTo>
                </a:path>
                <a:path w="4387850" h="436244">
                  <a:moveTo>
                    <a:pt x="1362455" y="146303"/>
                  </a:moveTo>
                  <a:lnTo>
                    <a:pt x="3512820" y="146303"/>
                  </a:lnTo>
                </a:path>
                <a:path w="4387850" h="436244">
                  <a:moveTo>
                    <a:pt x="3799331" y="146303"/>
                  </a:moveTo>
                  <a:lnTo>
                    <a:pt x="4000500" y="146303"/>
                  </a:lnTo>
                </a:path>
                <a:path w="4387850" h="436244">
                  <a:moveTo>
                    <a:pt x="4287012" y="146303"/>
                  </a:moveTo>
                  <a:lnTo>
                    <a:pt x="4387596" y="146303"/>
                  </a:lnTo>
                </a:path>
                <a:path w="4387850" h="436244">
                  <a:moveTo>
                    <a:pt x="0" y="0"/>
                  </a:moveTo>
                  <a:lnTo>
                    <a:pt x="438759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7335012" y="2461259"/>
              <a:ext cx="4186554" cy="253365"/>
            </a:xfrm>
            <a:custGeom>
              <a:avLst/>
              <a:gdLst/>
              <a:ahLst/>
              <a:cxnLst/>
              <a:rect l="l" t="t" r="r" b="b"/>
              <a:pathLst>
                <a:path w="4186554" h="253364">
                  <a:moveTo>
                    <a:pt x="286512" y="237744"/>
                  </a:moveTo>
                  <a:lnTo>
                    <a:pt x="0" y="237744"/>
                  </a:lnTo>
                  <a:lnTo>
                    <a:pt x="0" y="252984"/>
                  </a:lnTo>
                  <a:lnTo>
                    <a:pt x="286512" y="252984"/>
                  </a:lnTo>
                  <a:lnTo>
                    <a:pt x="286512" y="237744"/>
                  </a:lnTo>
                  <a:close/>
                </a:path>
                <a:path w="4186554" h="253364">
                  <a:moveTo>
                    <a:pt x="774192" y="160020"/>
                  </a:moveTo>
                  <a:lnTo>
                    <a:pt x="487680" y="160020"/>
                  </a:lnTo>
                  <a:lnTo>
                    <a:pt x="487680" y="252984"/>
                  </a:lnTo>
                  <a:lnTo>
                    <a:pt x="774192" y="252984"/>
                  </a:lnTo>
                  <a:lnTo>
                    <a:pt x="774192" y="160020"/>
                  </a:lnTo>
                  <a:close/>
                </a:path>
                <a:path w="4186554" h="253364">
                  <a:moveTo>
                    <a:pt x="1261872" y="0"/>
                  </a:moveTo>
                  <a:lnTo>
                    <a:pt x="975360" y="0"/>
                  </a:lnTo>
                  <a:lnTo>
                    <a:pt x="975360" y="252984"/>
                  </a:lnTo>
                  <a:lnTo>
                    <a:pt x="1261872" y="252984"/>
                  </a:lnTo>
                  <a:lnTo>
                    <a:pt x="1261872" y="0"/>
                  </a:lnTo>
                  <a:close/>
                </a:path>
                <a:path w="4186554" h="253364">
                  <a:moveTo>
                    <a:pt x="1749552" y="205740"/>
                  </a:moveTo>
                  <a:lnTo>
                    <a:pt x="1461516" y="205740"/>
                  </a:lnTo>
                  <a:lnTo>
                    <a:pt x="1461516" y="252984"/>
                  </a:lnTo>
                  <a:lnTo>
                    <a:pt x="1749552" y="252984"/>
                  </a:lnTo>
                  <a:lnTo>
                    <a:pt x="1749552" y="205740"/>
                  </a:lnTo>
                  <a:close/>
                </a:path>
                <a:path w="4186554" h="253364">
                  <a:moveTo>
                    <a:pt x="2235708" y="166116"/>
                  </a:moveTo>
                  <a:lnTo>
                    <a:pt x="1949196" y="166116"/>
                  </a:lnTo>
                  <a:lnTo>
                    <a:pt x="1949196" y="252984"/>
                  </a:lnTo>
                  <a:lnTo>
                    <a:pt x="2235708" y="252984"/>
                  </a:lnTo>
                  <a:lnTo>
                    <a:pt x="2235708" y="166116"/>
                  </a:lnTo>
                  <a:close/>
                </a:path>
                <a:path w="4186554" h="253364">
                  <a:moveTo>
                    <a:pt x="2723388" y="128016"/>
                  </a:moveTo>
                  <a:lnTo>
                    <a:pt x="2436876" y="128016"/>
                  </a:lnTo>
                  <a:lnTo>
                    <a:pt x="2436876" y="252984"/>
                  </a:lnTo>
                  <a:lnTo>
                    <a:pt x="2723388" y="252984"/>
                  </a:lnTo>
                  <a:lnTo>
                    <a:pt x="2723388" y="128016"/>
                  </a:lnTo>
                  <a:close/>
                </a:path>
                <a:path w="4186554" h="253364">
                  <a:moveTo>
                    <a:pt x="3211068" y="150876"/>
                  </a:moveTo>
                  <a:lnTo>
                    <a:pt x="2924556" y="150876"/>
                  </a:lnTo>
                  <a:lnTo>
                    <a:pt x="2924556" y="252984"/>
                  </a:lnTo>
                  <a:lnTo>
                    <a:pt x="3211068" y="252984"/>
                  </a:lnTo>
                  <a:lnTo>
                    <a:pt x="3211068" y="150876"/>
                  </a:lnTo>
                  <a:close/>
                </a:path>
                <a:path w="4186554" h="253364">
                  <a:moveTo>
                    <a:pt x="3698748" y="41148"/>
                  </a:moveTo>
                  <a:lnTo>
                    <a:pt x="3412236" y="41148"/>
                  </a:lnTo>
                  <a:lnTo>
                    <a:pt x="3412236" y="252984"/>
                  </a:lnTo>
                  <a:lnTo>
                    <a:pt x="3698748" y="252984"/>
                  </a:lnTo>
                  <a:lnTo>
                    <a:pt x="3698748" y="41148"/>
                  </a:lnTo>
                  <a:close/>
                </a:path>
                <a:path w="4186554" h="253364">
                  <a:moveTo>
                    <a:pt x="4186428" y="9144"/>
                  </a:moveTo>
                  <a:lnTo>
                    <a:pt x="3899916" y="9144"/>
                  </a:lnTo>
                  <a:lnTo>
                    <a:pt x="3899916" y="252984"/>
                  </a:lnTo>
                  <a:lnTo>
                    <a:pt x="4186428" y="252984"/>
                  </a:lnTo>
                  <a:lnTo>
                    <a:pt x="4186428" y="914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335012" y="2302763"/>
              <a:ext cx="4186554" cy="396240"/>
            </a:xfrm>
            <a:custGeom>
              <a:avLst/>
              <a:gdLst/>
              <a:ahLst/>
              <a:cxnLst/>
              <a:rect l="l" t="t" r="r" b="b"/>
              <a:pathLst>
                <a:path w="4186554" h="396239">
                  <a:moveTo>
                    <a:pt x="286512" y="361188"/>
                  </a:moveTo>
                  <a:lnTo>
                    <a:pt x="0" y="361188"/>
                  </a:lnTo>
                  <a:lnTo>
                    <a:pt x="0" y="396240"/>
                  </a:lnTo>
                  <a:lnTo>
                    <a:pt x="286512" y="396240"/>
                  </a:lnTo>
                  <a:lnTo>
                    <a:pt x="286512" y="361188"/>
                  </a:lnTo>
                  <a:close/>
                </a:path>
                <a:path w="4186554" h="396239">
                  <a:moveTo>
                    <a:pt x="774192" y="167640"/>
                  </a:moveTo>
                  <a:lnTo>
                    <a:pt x="487680" y="167640"/>
                  </a:lnTo>
                  <a:lnTo>
                    <a:pt x="487680" y="318516"/>
                  </a:lnTo>
                  <a:lnTo>
                    <a:pt x="774192" y="318516"/>
                  </a:lnTo>
                  <a:lnTo>
                    <a:pt x="774192" y="167640"/>
                  </a:lnTo>
                  <a:close/>
                </a:path>
                <a:path w="4186554" h="396239">
                  <a:moveTo>
                    <a:pt x="1261872" y="0"/>
                  </a:moveTo>
                  <a:lnTo>
                    <a:pt x="975360" y="0"/>
                  </a:lnTo>
                  <a:lnTo>
                    <a:pt x="975360" y="158496"/>
                  </a:lnTo>
                  <a:lnTo>
                    <a:pt x="1261872" y="158496"/>
                  </a:lnTo>
                  <a:lnTo>
                    <a:pt x="1261872" y="0"/>
                  </a:lnTo>
                  <a:close/>
                </a:path>
                <a:path w="4186554" h="396239">
                  <a:moveTo>
                    <a:pt x="1749552" y="286512"/>
                  </a:moveTo>
                  <a:lnTo>
                    <a:pt x="1461516" y="286512"/>
                  </a:lnTo>
                  <a:lnTo>
                    <a:pt x="1461516" y="364236"/>
                  </a:lnTo>
                  <a:lnTo>
                    <a:pt x="1749552" y="364236"/>
                  </a:lnTo>
                  <a:lnTo>
                    <a:pt x="1749552" y="286512"/>
                  </a:lnTo>
                  <a:close/>
                </a:path>
                <a:path w="4186554" h="396239">
                  <a:moveTo>
                    <a:pt x="2235708" y="222504"/>
                  </a:moveTo>
                  <a:lnTo>
                    <a:pt x="1949196" y="222504"/>
                  </a:lnTo>
                  <a:lnTo>
                    <a:pt x="1949196" y="324612"/>
                  </a:lnTo>
                  <a:lnTo>
                    <a:pt x="2235708" y="324612"/>
                  </a:lnTo>
                  <a:lnTo>
                    <a:pt x="2235708" y="222504"/>
                  </a:lnTo>
                  <a:close/>
                </a:path>
                <a:path w="4186554" h="396239">
                  <a:moveTo>
                    <a:pt x="2723388" y="234696"/>
                  </a:moveTo>
                  <a:lnTo>
                    <a:pt x="2436876" y="234696"/>
                  </a:lnTo>
                  <a:lnTo>
                    <a:pt x="2436876" y="286512"/>
                  </a:lnTo>
                  <a:lnTo>
                    <a:pt x="2723388" y="286512"/>
                  </a:lnTo>
                  <a:lnTo>
                    <a:pt x="2723388" y="234696"/>
                  </a:lnTo>
                  <a:close/>
                </a:path>
                <a:path w="4186554" h="396239">
                  <a:moveTo>
                    <a:pt x="3211068" y="225552"/>
                  </a:moveTo>
                  <a:lnTo>
                    <a:pt x="2924556" y="225552"/>
                  </a:lnTo>
                  <a:lnTo>
                    <a:pt x="2924556" y="309372"/>
                  </a:lnTo>
                  <a:lnTo>
                    <a:pt x="3211068" y="309372"/>
                  </a:lnTo>
                  <a:lnTo>
                    <a:pt x="3211068" y="225552"/>
                  </a:lnTo>
                  <a:close/>
                </a:path>
                <a:path w="4186554" h="396239">
                  <a:moveTo>
                    <a:pt x="3698748" y="22860"/>
                  </a:moveTo>
                  <a:lnTo>
                    <a:pt x="3412236" y="22860"/>
                  </a:lnTo>
                  <a:lnTo>
                    <a:pt x="3412236" y="199644"/>
                  </a:lnTo>
                  <a:lnTo>
                    <a:pt x="3698748" y="199644"/>
                  </a:lnTo>
                  <a:lnTo>
                    <a:pt x="3698748" y="22860"/>
                  </a:lnTo>
                  <a:close/>
                </a:path>
                <a:path w="4186554" h="396239">
                  <a:moveTo>
                    <a:pt x="4186428" y="64008"/>
                  </a:moveTo>
                  <a:lnTo>
                    <a:pt x="3899916" y="64008"/>
                  </a:lnTo>
                  <a:lnTo>
                    <a:pt x="3899916" y="167640"/>
                  </a:lnTo>
                  <a:lnTo>
                    <a:pt x="4186428" y="167640"/>
                  </a:lnTo>
                  <a:lnTo>
                    <a:pt x="4186428" y="64008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335012" y="2193035"/>
              <a:ext cx="4186554" cy="471170"/>
            </a:xfrm>
            <a:custGeom>
              <a:avLst/>
              <a:gdLst/>
              <a:ahLst/>
              <a:cxnLst/>
              <a:rect l="l" t="t" r="r" b="b"/>
              <a:pathLst>
                <a:path w="4186554" h="471169">
                  <a:moveTo>
                    <a:pt x="286512" y="451104"/>
                  </a:moveTo>
                  <a:lnTo>
                    <a:pt x="0" y="451104"/>
                  </a:lnTo>
                  <a:lnTo>
                    <a:pt x="0" y="470916"/>
                  </a:lnTo>
                  <a:lnTo>
                    <a:pt x="286512" y="470916"/>
                  </a:lnTo>
                  <a:lnTo>
                    <a:pt x="286512" y="451104"/>
                  </a:lnTo>
                  <a:close/>
                </a:path>
                <a:path w="4186554" h="471169">
                  <a:moveTo>
                    <a:pt x="774192" y="242316"/>
                  </a:moveTo>
                  <a:lnTo>
                    <a:pt x="487680" y="242316"/>
                  </a:lnTo>
                  <a:lnTo>
                    <a:pt x="487680" y="277368"/>
                  </a:lnTo>
                  <a:lnTo>
                    <a:pt x="774192" y="277368"/>
                  </a:lnTo>
                  <a:lnTo>
                    <a:pt x="774192" y="242316"/>
                  </a:lnTo>
                  <a:close/>
                </a:path>
                <a:path w="4186554" h="471169">
                  <a:moveTo>
                    <a:pt x="1261872" y="0"/>
                  </a:moveTo>
                  <a:lnTo>
                    <a:pt x="975360" y="0"/>
                  </a:lnTo>
                  <a:lnTo>
                    <a:pt x="975360" y="109728"/>
                  </a:lnTo>
                  <a:lnTo>
                    <a:pt x="1261872" y="109728"/>
                  </a:lnTo>
                  <a:lnTo>
                    <a:pt x="1261872" y="0"/>
                  </a:lnTo>
                  <a:close/>
                </a:path>
                <a:path w="4186554" h="471169">
                  <a:moveTo>
                    <a:pt x="1749552" y="373380"/>
                  </a:moveTo>
                  <a:lnTo>
                    <a:pt x="1461516" y="373380"/>
                  </a:lnTo>
                  <a:lnTo>
                    <a:pt x="1461516" y="396240"/>
                  </a:lnTo>
                  <a:lnTo>
                    <a:pt x="1749552" y="396240"/>
                  </a:lnTo>
                  <a:lnTo>
                    <a:pt x="1749552" y="373380"/>
                  </a:lnTo>
                  <a:close/>
                </a:path>
                <a:path w="4186554" h="471169">
                  <a:moveTo>
                    <a:pt x="2235708" y="268224"/>
                  </a:moveTo>
                  <a:lnTo>
                    <a:pt x="1949196" y="268224"/>
                  </a:lnTo>
                  <a:lnTo>
                    <a:pt x="1949196" y="332232"/>
                  </a:lnTo>
                  <a:lnTo>
                    <a:pt x="2235708" y="332232"/>
                  </a:lnTo>
                  <a:lnTo>
                    <a:pt x="2235708" y="268224"/>
                  </a:lnTo>
                  <a:close/>
                </a:path>
                <a:path w="4186554" h="471169">
                  <a:moveTo>
                    <a:pt x="2723388" y="286512"/>
                  </a:moveTo>
                  <a:lnTo>
                    <a:pt x="2436876" y="286512"/>
                  </a:lnTo>
                  <a:lnTo>
                    <a:pt x="2436876" y="344424"/>
                  </a:lnTo>
                  <a:lnTo>
                    <a:pt x="2723388" y="344424"/>
                  </a:lnTo>
                  <a:lnTo>
                    <a:pt x="2723388" y="286512"/>
                  </a:lnTo>
                  <a:close/>
                </a:path>
                <a:path w="4186554" h="471169">
                  <a:moveTo>
                    <a:pt x="3211068" y="283464"/>
                  </a:moveTo>
                  <a:lnTo>
                    <a:pt x="2924556" y="283464"/>
                  </a:lnTo>
                  <a:lnTo>
                    <a:pt x="2924556" y="335280"/>
                  </a:lnTo>
                  <a:lnTo>
                    <a:pt x="3211068" y="335280"/>
                  </a:lnTo>
                  <a:lnTo>
                    <a:pt x="3211068" y="283464"/>
                  </a:lnTo>
                  <a:close/>
                </a:path>
                <a:path w="4186554" h="471169">
                  <a:moveTo>
                    <a:pt x="3698748" y="59436"/>
                  </a:moveTo>
                  <a:lnTo>
                    <a:pt x="3412236" y="59436"/>
                  </a:lnTo>
                  <a:lnTo>
                    <a:pt x="3412236" y="132588"/>
                  </a:lnTo>
                  <a:lnTo>
                    <a:pt x="3698748" y="132588"/>
                  </a:lnTo>
                  <a:lnTo>
                    <a:pt x="3698748" y="59436"/>
                  </a:lnTo>
                  <a:close/>
                </a:path>
                <a:path w="4186554" h="471169">
                  <a:moveTo>
                    <a:pt x="4186428" y="65532"/>
                  </a:moveTo>
                  <a:lnTo>
                    <a:pt x="3899916" y="65532"/>
                  </a:lnTo>
                  <a:lnTo>
                    <a:pt x="3899916" y="173736"/>
                  </a:lnTo>
                  <a:lnTo>
                    <a:pt x="4186428" y="173736"/>
                  </a:lnTo>
                  <a:lnTo>
                    <a:pt x="4186428" y="6553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822692" y="2162555"/>
              <a:ext cx="3698875" cy="317500"/>
            </a:xfrm>
            <a:custGeom>
              <a:avLst/>
              <a:gdLst/>
              <a:ahLst/>
              <a:cxnLst/>
              <a:rect l="l" t="t" r="r" b="b"/>
              <a:pathLst>
                <a:path w="3698875" h="317500">
                  <a:moveTo>
                    <a:pt x="286512" y="256032"/>
                  </a:moveTo>
                  <a:lnTo>
                    <a:pt x="0" y="256032"/>
                  </a:lnTo>
                  <a:lnTo>
                    <a:pt x="0" y="272796"/>
                  </a:lnTo>
                  <a:lnTo>
                    <a:pt x="286512" y="272796"/>
                  </a:lnTo>
                  <a:lnTo>
                    <a:pt x="286512" y="256032"/>
                  </a:lnTo>
                  <a:close/>
                </a:path>
                <a:path w="3698875" h="317500">
                  <a:moveTo>
                    <a:pt x="774192" y="0"/>
                  </a:moveTo>
                  <a:lnTo>
                    <a:pt x="487680" y="0"/>
                  </a:lnTo>
                  <a:lnTo>
                    <a:pt x="487680" y="30480"/>
                  </a:lnTo>
                  <a:lnTo>
                    <a:pt x="774192" y="30480"/>
                  </a:lnTo>
                  <a:lnTo>
                    <a:pt x="774192" y="0"/>
                  </a:lnTo>
                  <a:close/>
                </a:path>
                <a:path w="3698875" h="317500">
                  <a:moveTo>
                    <a:pt x="1748028" y="294132"/>
                  </a:moveTo>
                  <a:lnTo>
                    <a:pt x="1461516" y="294132"/>
                  </a:lnTo>
                  <a:lnTo>
                    <a:pt x="1461516" y="298704"/>
                  </a:lnTo>
                  <a:lnTo>
                    <a:pt x="1748028" y="298704"/>
                  </a:lnTo>
                  <a:lnTo>
                    <a:pt x="1748028" y="294132"/>
                  </a:lnTo>
                  <a:close/>
                </a:path>
                <a:path w="3698875" h="317500">
                  <a:moveTo>
                    <a:pt x="2235708" y="304800"/>
                  </a:moveTo>
                  <a:lnTo>
                    <a:pt x="1949196" y="304800"/>
                  </a:lnTo>
                  <a:lnTo>
                    <a:pt x="1949196" y="316992"/>
                  </a:lnTo>
                  <a:lnTo>
                    <a:pt x="2235708" y="316992"/>
                  </a:lnTo>
                  <a:lnTo>
                    <a:pt x="2235708" y="304800"/>
                  </a:lnTo>
                  <a:close/>
                </a:path>
                <a:path w="3698875" h="317500">
                  <a:moveTo>
                    <a:pt x="2723388" y="310896"/>
                  </a:moveTo>
                  <a:lnTo>
                    <a:pt x="2436876" y="310896"/>
                  </a:lnTo>
                  <a:lnTo>
                    <a:pt x="2436876" y="313944"/>
                  </a:lnTo>
                  <a:lnTo>
                    <a:pt x="2723388" y="313944"/>
                  </a:lnTo>
                  <a:lnTo>
                    <a:pt x="2723388" y="310896"/>
                  </a:lnTo>
                  <a:close/>
                </a:path>
                <a:path w="3698875" h="317500">
                  <a:moveTo>
                    <a:pt x="3211068" y="60960"/>
                  </a:moveTo>
                  <a:lnTo>
                    <a:pt x="2924556" y="60960"/>
                  </a:lnTo>
                  <a:lnTo>
                    <a:pt x="2924556" y="89916"/>
                  </a:lnTo>
                  <a:lnTo>
                    <a:pt x="3211068" y="89916"/>
                  </a:lnTo>
                  <a:lnTo>
                    <a:pt x="3211068" y="60960"/>
                  </a:lnTo>
                  <a:close/>
                </a:path>
                <a:path w="3698875" h="317500">
                  <a:moveTo>
                    <a:pt x="3698748" y="76200"/>
                  </a:moveTo>
                  <a:lnTo>
                    <a:pt x="3412236" y="76200"/>
                  </a:lnTo>
                  <a:lnTo>
                    <a:pt x="3412236" y="96012"/>
                  </a:lnTo>
                  <a:lnTo>
                    <a:pt x="3698748" y="96012"/>
                  </a:lnTo>
                  <a:lnTo>
                    <a:pt x="3698748" y="762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234427" y="2714244"/>
              <a:ext cx="4387850" cy="0"/>
            </a:xfrm>
            <a:custGeom>
              <a:avLst/>
              <a:gdLst/>
              <a:ahLst/>
              <a:cxnLst/>
              <a:rect l="l" t="t" r="r" b="b"/>
              <a:pathLst>
                <a:path w="4387850" h="0">
                  <a:moveTo>
                    <a:pt x="0" y="0"/>
                  </a:moveTo>
                  <a:lnTo>
                    <a:pt x="4387596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6859778" y="2031618"/>
            <a:ext cx="271145" cy="757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715">
              <a:lnSpc>
                <a:spcPts val="1170"/>
              </a:lnSpc>
              <a:spcBef>
                <a:spcPts val="95"/>
              </a:spcBef>
            </a:pPr>
            <a:r>
              <a:rPr dirty="0" sz="1000" spc="-15">
                <a:solidFill>
                  <a:srgbClr val="0D0D0D"/>
                </a:solidFill>
                <a:latin typeface="Calibri"/>
                <a:cs typeface="Calibri"/>
              </a:rPr>
              <a:t>2000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1140"/>
              </a:lnSpc>
            </a:pPr>
            <a:r>
              <a:rPr dirty="0" sz="1000" spc="-15">
                <a:solidFill>
                  <a:srgbClr val="0D0D0D"/>
                </a:solidFill>
                <a:latin typeface="Calibri"/>
                <a:cs typeface="Calibri"/>
              </a:rPr>
              <a:t>1500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1140"/>
              </a:lnSpc>
            </a:pPr>
            <a:r>
              <a:rPr dirty="0" sz="1000" spc="-15">
                <a:solidFill>
                  <a:srgbClr val="0D0D0D"/>
                </a:solidFill>
                <a:latin typeface="Calibri"/>
                <a:cs typeface="Calibri"/>
              </a:rPr>
              <a:t>1000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ts val="1140"/>
              </a:lnSpc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500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ts val="1170"/>
              </a:lnSpc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6890004" y="1790700"/>
            <a:ext cx="4706620" cy="1250315"/>
            <a:chOff x="6890004" y="1790700"/>
            <a:chExt cx="4706620" cy="1250315"/>
          </a:xfrm>
        </p:grpSpPr>
        <p:sp>
          <p:nvSpPr>
            <p:cNvPr id="73" name="object 73" descr=""/>
            <p:cNvSpPr/>
            <p:nvPr/>
          </p:nvSpPr>
          <p:spPr>
            <a:xfrm>
              <a:off x="6890004" y="179070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8333232" y="179070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529572" y="179070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491216" y="179070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7333488" y="3037332"/>
              <a:ext cx="4260215" cy="0"/>
            </a:xfrm>
            <a:custGeom>
              <a:avLst/>
              <a:gdLst/>
              <a:ahLst/>
              <a:cxnLst/>
              <a:rect l="l" t="t" r="r" b="b"/>
              <a:pathLst>
                <a:path w="4260215" h="0">
                  <a:moveTo>
                    <a:pt x="0" y="0"/>
                  </a:moveTo>
                  <a:lnTo>
                    <a:pt x="1320037" y="0"/>
                  </a:lnTo>
                </a:path>
                <a:path w="4260215" h="0">
                  <a:moveTo>
                    <a:pt x="1464563" y="0"/>
                  </a:moveTo>
                  <a:lnTo>
                    <a:pt x="2784602" y="0"/>
                  </a:lnTo>
                </a:path>
                <a:path w="4260215" h="0">
                  <a:moveTo>
                    <a:pt x="2939795" y="0"/>
                  </a:moveTo>
                  <a:lnTo>
                    <a:pt x="4259833" y="0"/>
                  </a:lnTo>
                </a:path>
              </a:pathLst>
            </a:custGeom>
            <a:ln w="635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7350252" y="2776473"/>
            <a:ext cx="4253865" cy="649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03225" algn="l"/>
                <a:tab pos="1461770" algn="l"/>
                <a:tab pos="1865630" algn="l"/>
                <a:tab pos="2924175" algn="l"/>
                <a:tab pos="3328035" algn="l"/>
              </a:tabLst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2026-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30</a:t>
            </a:r>
            <a:r>
              <a:rPr dirty="0" sz="1000" spc="2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2046-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2026-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30</a:t>
            </a:r>
            <a:r>
              <a:rPr dirty="0" sz="1000" spc="2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2046-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2026-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30</a:t>
            </a:r>
            <a:r>
              <a:rPr dirty="0" sz="1000" spc="2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2046-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000">
              <a:latin typeface="Calibri"/>
              <a:cs typeface="Calibri"/>
            </a:endParaRPr>
          </a:p>
          <a:p>
            <a:pPr marL="239395" marR="109855" indent="-219710">
              <a:lnSpc>
                <a:spcPct val="100000"/>
              </a:lnSpc>
              <a:tabLst>
                <a:tab pos="1927860" algn="l"/>
                <a:tab pos="2943225" algn="l"/>
              </a:tabLst>
            </a:pPr>
            <a:r>
              <a:rPr dirty="0" sz="1000" b="1">
                <a:latin typeface="Calibri"/>
                <a:cs typeface="Calibri"/>
              </a:rPr>
              <a:t>Gospodarki</a:t>
            </a:r>
            <a:r>
              <a:rPr dirty="0" sz="1000" spc="-5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wschodzące</a:t>
            </a:r>
            <a:r>
              <a:rPr dirty="0" sz="1000" b="1">
                <a:latin typeface="Calibri"/>
                <a:cs typeface="Calibri"/>
              </a:rPr>
              <a:t>	</a:t>
            </a:r>
            <a:r>
              <a:rPr dirty="0" sz="1000" spc="-20" b="1">
                <a:latin typeface="Calibri"/>
                <a:cs typeface="Calibri"/>
              </a:rPr>
              <a:t>Chiny</a:t>
            </a:r>
            <a:r>
              <a:rPr dirty="0" sz="1000" b="1">
                <a:latin typeface="Calibri"/>
                <a:cs typeface="Calibri"/>
              </a:rPr>
              <a:t>	Gospodarki</a:t>
            </a:r>
            <a:r>
              <a:rPr dirty="0" sz="1000" spc="-5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rozwinięte </a:t>
            </a:r>
            <a:r>
              <a:rPr dirty="0" sz="1000" b="1">
                <a:latin typeface="Calibri"/>
                <a:cs typeface="Calibri"/>
              </a:rPr>
              <a:t>i</a:t>
            </a:r>
            <a:r>
              <a:rPr dirty="0" sz="1000" spc="2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rozwijające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się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7971028" y="1978151"/>
            <a:ext cx="424180" cy="363220"/>
          </a:xfrm>
          <a:custGeom>
            <a:avLst/>
            <a:gdLst/>
            <a:ahLst/>
            <a:cxnLst/>
            <a:rect l="l" t="t" r="r" b="b"/>
            <a:pathLst>
              <a:path w="424179" h="363219">
                <a:moveTo>
                  <a:pt x="38607" y="320294"/>
                </a:moveTo>
                <a:lnTo>
                  <a:pt x="0" y="353313"/>
                </a:lnTo>
                <a:lnTo>
                  <a:pt x="8127" y="362965"/>
                </a:lnTo>
                <a:lnTo>
                  <a:pt x="46863" y="329946"/>
                </a:lnTo>
                <a:lnTo>
                  <a:pt x="38607" y="320294"/>
                </a:lnTo>
                <a:close/>
              </a:path>
              <a:path w="424179" h="363219">
                <a:moveTo>
                  <a:pt x="106172" y="262636"/>
                </a:moveTo>
                <a:lnTo>
                  <a:pt x="67564" y="295528"/>
                </a:lnTo>
                <a:lnTo>
                  <a:pt x="75819" y="305308"/>
                </a:lnTo>
                <a:lnTo>
                  <a:pt x="114426" y="272288"/>
                </a:lnTo>
                <a:lnTo>
                  <a:pt x="106172" y="262636"/>
                </a:lnTo>
                <a:close/>
              </a:path>
              <a:path w="424179" h="363219">
                <a:moveTo>
                  <a:pt x="173863" y="204977"/>
                </a:moveTo>
                <a:lnTo>
                  <a:pt x="135254" y="237871"/>
                </a:lnTo>
                <a:lnTo>
                  <a:pt x="143510" y="247523"/>
                </a:lnTo>
                <a:lnTo>
                  <a:pt x="182118" y="214630"/>
                </a:lnTo>
                <a:lnTo>
                  <a:pt x="173863" y="204977"/>
                </a:lnTo>
                <a:close/>
              </a:path>
              <a:path w="424179" h="363219">
                <a:moveTo>
                  <a:pt x="241553" y="147193"/>
                </a:moveTo>
                <a:lnTo>
                  <a:pt x="202819" y="180212"/>
                </a:lnTo>
                <a:lnTo>
                  <a:pt x="211074" y="189864"/>
                </a:lnTo>
                <a:lnTo>
                  <a:pt x="249808" y="156972"/>
                </a:lnTo>
                <a:lnTo>
                  <a:pt x="241553" y="147193"/>
                </a:lnTo>
                <a:close/>
              </a:path>
              <a:path w="424179" h="363219">
                <a:moveTo>
                  <a:pt x="309118" y="89535"/>
                </a:moveTo>
                <a:lnTo>
                  <a:pt x="270510" y="122555"/>
                </a:lnTo>
                <a:lnTo>
                  <a:pt x="278765" y="132207"/>
                </a:lnTo>
                <a:lnTo>
                  <a:pt x="317373" y="99187"/>
                </a:lnTo>
                <a:lnTo>
                  <a:pt x="309118" y="89535"/>
                </a:lnTo>
                <a:close/>
              </a:path>
              <a:path w="424179" h="363219">
                <a:moveTo>
                  <a:pt x="408586" y="36322"/>
                </a:moveTo>
                <a:lnTo>
                  <a:pt x="371601" y="36322"/>
                </a:lnTo>
                <a:lnTo>
                  <a:pt x="379729" y="45974"/>
                </a:lnTo>
                <a:lnTo>
                  <a:pt x="370094" y="54248"/>
                </a:lnTo>
                <a:lnTo>
                  <a:pt x="390778" y="78486"/>
                </a:lnTo>
                <a:lnTo>
                  <a:pt x="408586" y="36322"/>
                </a:lnTo>
                <a:close/>
              </a:path>
              <a:path w="424179" h="363219">
                <a:moveTo>
                  <a:pt x="361888" y="44632"/>
                </a:moveTo>
                <a:lnTo>
                  <a:pt x="338200" y="64897"/>
                </a:lnTo>
                <a:lnTo>
                  <a:pt x="346455" y="74549"/>
                </a:lnTo>
                <a:lnTo>
                  <a:pt x="370094" y="54248"/>
                </a:lnTo>
                <a:lnTo>
                  <a:pt x="361888" y="44632"/>
                </a:lnTo>
                <a:close/>
              </a:path>
              <a:path w="424179" h="363219">
                <a:moveTo>
                  <a:pt x="371601" y="36322"/>
                </a:moveTo>
                <a:lnTo>
                  <a:pt x="361888" y="44632"/>
                </a:lnTo>
                <a:lnTo>
                  <a:pt x="370094" y="54248"/>
                </a:lnTo>
                <a:lnTo>
                  <a:pt x="379729" y="45974"/>
                </a:lnTo>
                <a:lnTo>
                  <a:pt x="371601" y="36322"/>
                </a:lnTo>
                <a:close/>
              </a:path>
              <a:path w="424179" h="363219">
                <a:moveTo>
                  <a:pt x="423925" y="0"/>
                </a:moveTo>
                <a:lnTo>
                  <a:pt x="341249" y="20447"/>
                </a:lnTo>
                <a:lnTo>
                  <a:pt x="361888" y="44632"/>
                </a:lnTo>
                <a:lnTo>
                  <a:pt x="371601" y="36322"/>
                </a:lnTo>
                <a:lnTo>
                  <a:pt x="408586" y="36322"/>
                </a:lnTo>
                <a:lnTo>
                  <a:pt x="423925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7830946" y="2009012"/>
            <a:ext cx="2959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b="1" i="1">
                <a:solidFill>
                  <a:srgbClr val="538235"/>
                </a:solidFill>
                <a:latin typeface="Calibri"/>
                <a:cs typeface="Calibri"/>
              </a:rPr>
              <a:t>+86%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9425940" y="2311907"/>
            <a:ext cx="516255" cy="76200"/>
          </a:xfrm>
          <a:custGeom>
            <a:avLst/>
            <a:gdLst/>
            <a:ahLst/>
            <a:cxnLst/>
            <a:rect l="l" t="t" r="r" b="b"/>
            <a:pathLst>
              <a:path w="516254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516254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516254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516254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516254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516254" h="76200">
                <a:moveTo>
                  <a:pt x="439674" y="0"/>
                </a:moveTo>
                <a:lnTo>
                  <a:pt x="439674" y="76200"/>
                </a:lnTo>
                <a:lnTo>
                  <a:pt x="503174" y="44450"/>
                </a:lnTo>
                <a:lnTo>
                  <a:pt x="444500" y="44450"/>
                </a:lnTo>
                <a:lnTo>
                  <a:pt x="444500" y="31750"/>
                </a:lnTo>
                <a:lnTo>
                  <a:pt x="503174" y="31750"/>
                </a:lnTo>
                <a:lnTo>
                  <a:pt x="439674" y="0"/>
                </a:lnTo>
                <a:close/>
              </a:path>
              <a:path w="516254" h="76200">
                <a:moveTo>
                  <a:pt x="452374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52374" y="44450"/>
                </a:lnTo>
                <a:lnTo>
                  <a:pt x="452374" y="31750"/>
                </a:lnTo>
                <a:close/>
              </a:path>
              <a:path w="516254" h="76200">
                <a:moveTo>
                  <a:pt x="503174" y="31750"/>
                </a:moveTo>
                <a:lnTo>
                  <a:pt x="452374" y="31750"/>
                </a:lnTo>
                <a:lnTo>
                  <a:pt x="452374" y="44450"/>
                </a:lnTo>
                <a:lnTo>
                  <a:pt x="503174" y="44450"/>
                </a:lnTo>
                <a:lnTo>
                  <a:pt x="515874" y="38100"/>
                </a:lnTo>
                <a:lnTo>
                  <a:pt x="503174" y="31750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9550272" y="2153792"/>
            <a:ext cx="2070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 i="1">
                <a:solidFill>
                  <a:srgbClr val="FF7B80"/>
                </a:solidFill>
                <a:latin typeface="Calibri"/>
                <a:cs typeface="Calibri"/>
              </a:rPr>
              <a:t>-</a:t>
            </a:r>
            <a:r>
              <a:rPr dirty="0" sz="1000" spc="-25" b="1" i="1">
                <a:solidFill>
                  <a:srgbClr val="FF7B80"/>
                </a:solidFill>
                <a:latin typeface="Calibri"/>
                <a:cs typeface="Calibri"/>
              </a:rPr>
              <a:t>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10870692" y="2089404"/>
            <a:ext cx="516255" cy="76200"/>
          </a:xfrm>
          <a:custGeom>
            <a:avLst/>
            <a:gdLst/>
            <a:ahLst/>
            <a:cxnLst/>
            <a:rect l="l" t="t" r="r" b="b"/>
            <a:pathLst>
              <a:path w="516254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516254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516254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516254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516254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516254" h="76200">
                <a:moveTo>
                  <a:pt x="439674" y="0"/>
                </a:moveTo>
                <a:lnTo>
                  <a:pt x="439674" y="76200"/>
                </a:lnTo>
                <a:lnTo>
                  <a:pt x="503174" y="44450"/>
                </a:lnTo>
                <a:lnTo>
                  <a:pt x="444500" y="44450"/>
                </a:lnTo>
                <a:lnTo>
                  <a:pt x="444500" y="31750"/>
                </a:lnTo>
                <a:lnTo>
                  <a:pt x="503174" y="31750"/>
                </a:lnTo>
                <a:lnTo>
                  <a:pt x="439674" y="0"/>
                </a:lnTo>
                <a:close/>
              </a:path>
              <a:path w="516254" h="76200">
                <a:moveTo>
                  <a:pt x="452374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52374" y="44450"/>
                </a:lnTo>
                <a:lnTo>
                  <a:pt x="452374" y="31750"/>
                </a:lnTo>
                <a:close/>
              </a:path>
              <a:path w="516254" h="76200">
                <a:moveTo>
                  <a:pt x="503174" y="31750"/>
                </a:moveTo>
                <a:lnTo>
                  <a:pt x="452374" y="31750"/>
                </a:lnTo>
                <a:lnTo>
                  <a:pt x="452374" y="44450"/>
                </a:lnTo>
                <a:lnTo>
                  <a:pt x="503174" y="44450"/>
                </a:lnTo>
                <a:lnTo>
                  <a:pt x="515874" y="38100"/>
                </a:lnTo>
                <a:lnTo>
                  <a:pt x="503174" y="31750"/>
                </a:lnTo>
                <a:close/>
              </a:path>
            </a:pathLst>
          </a:custGeom>
          <a:solidFill>
            <a:srgbClr val="FF7B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6887591" y="1291590"/>
            <a:ext cx="4652010" cy="815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5372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Średnioroczne</a:t>
            </a:r>
            <a:r>
              <a:rPr dirty="0" sz="1000" spc="-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nakłady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inwestycyjne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obszarze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czystej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energii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wymagane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dla</a:t>
            </a:r>
            <a:r>
              <a:rPr dirty="0" sz="1000" b="1">
                <a:latin typeface="Calibri"/>
                <a:cs typeface="Calibri"/>
              </a:rPr>
              <a:t> osiągnięcia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celu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neutralności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klimatycznej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2050 roku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(mld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USD)</a:t>
            </a:r>
            <a:endParaRPr sz="1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035"/>
              </a:spcBef>
              <a:tabLst>
                <a:tab pos="1535430" algn="l"/>
                <a:tab pos="2732405" algn="l"/>
                <a:tab pos="3693795" algn="l"/>
              </a:tabLst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Efektywność</a:t>
            </a:r>
            <a:r>
              <a:rPr dirty="0" sz="9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energetyczna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Niskoemisyjne</a:t>
            </a:r>
            <a:r>
              <a:rPr dirty="0" sz="900" spc="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źródła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Sieci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magazyny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Paliwa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zeroemisyjne</a:t>
            </a:r>
            <a:endParaRPr sz="900">
              <a:latin typeface="Calibri"/>
              <a:cs typeface="Calibri"/>
            </a:endParaRPr>
          </a:p>
          <a:p>
            <a:pPr marL="4107815">
              <a:lnSpc>
                <a:spcPct val="100000"/>
              </a:lnSpc>
              <a:spcBef>
                <a:spcPts val="509"/>
              </a:spcBef>
            </a:pPr>
            <a:r>
              <a:rPr dirty="0" sz="1000" spc="-10" b="1" i="1">
                <a:solidFill>
                  <a:srgbClr val="FF7B80"/>
                </a:solidFill>
                <a:latin typeface="Calibri"/>
                <a:cs typeface="Calibri"/>
              </a:rPr>
              <a:t>-</a:t>
            </a:r>
            <a:r>
              <a:rPr dirty="0" sz="1000" spc="-25" b="1" i="1">
                <a:solidFill>
                  <a:srgbClr val="FF7B80"/>
                </a:solidFill>
                <a:latin typeface="Calibri"/>
                <a:cs typeface="Calibri"/>
              </a:rPr>
              <a:t>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6.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38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52118" y="382650"/>
            <a:ext cx="25965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Transformacja</a:t>
            </a:r>
            <a:r>
              <a:rPr dirty="0" sz="1600" spc="-25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energetyczna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52118" y="626490"/>
            <a:ext cx="799210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latin typeface="Tahoma"/>
                <a:cs typeface="Tahoma"/>
              </a:rPr>
              <a:t>Renesans</a:t>
            </a:r>
            <a:r>
              <a:rPr dirty="0" sz="1400" spc="-5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energetyki</a:t>
            </a:r>
            <a:r>
              <a:rPr dirty="0" sz="1400" spc="-5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jądrowej</a:t>
            </a:r>
            <a:r>
              <a:rPr dirty="0" sz="1400" spc="-5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jako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odpowiedź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na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rosnące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zapotrzebowanie</a:t>
            </a:r>
            <a:r>
              <a:rPr dirty="0" sz="1400" spc="-6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na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energię</a:t>
            </a:r>
            <a:r>
              <a:rPr dirty="0" sz="1400" spc="-4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elektryczną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33450" y="1209548"/>
            <a:ext cx="5285105" cy="4547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715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Wzrost</a:t>
            </a:r>
            <a:r>
              <a:rPr dirty="0" sz="1000" spc="2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udziału</a:t>
            </a:r>
            <a:r>
              <a:rPr dirty="0" sz="1000" spc="2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OZE</a:t>
            </a:r>
            <a:r>
              <a:rPr dirty="0" sz="1000" spc="2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oraz</a:t>
            </a:r>
            <a:r>
              <a:rPr dirty="0" sz="1000" spc="2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odchodzenie</a:t>
            </a:r>
            <a:r>
              <a:rPr dirty="0" sz="1000" spc="2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od</a:t>
            </a:r>
            <a:r>
              <a:rPr dirty="0" sz="1000" spc="229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importowanych</a:t>
            </a:r>
            <a:r>
              <a:rPr dirty="0" sz="1000" spc="2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paliw</a:t>
            </a:r>
            <a:r>
              <a:rPr dirty="0" sz="1000" spc="229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kopalnych</a:t>
            </a:r>
            <a:r>
              <a:rPr dirty="0" sz="1000" spc="229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wymaga</a:t>
            </a:r>
            <a:r>
              <a:rPr dirty="0" sz="1000" spc="229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większych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wysiłków</a:t>
            </a:r>
            <a:r>
              <a:rPr dirty="0" sz="1000" spc="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dla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zapewnienia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bezpieczeństwa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 energetycznego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rozumianego</a:t>
            </a:r>
            <a:r>
              <a:rPr dirty="0" sz="10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jako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pewność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dostaw.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000" b="1">
                <a:latin typeface="Calibri"/>
                <a:cs typeface="Calibri"/>
              </a:rPr>
              <a:t>Bezpieczeństwo</a:t>
            </a:r>
            <a:r>
              <a:rPr dirty="0" sz="1000" spc="420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dostaw</a:t>
            </a:r>
            <a:r>
              <a:rPr dirty="0" sz="1000" spc="415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energii</a:t>
            </a:r>
            <a:r>
              <a:rPr dirty="0" sz="1000" spc="415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wymaga</a:t>
            </a:r>
            <a:r>
              <a:rPr dirty="0" sz="1000" spc="415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współpracy</a:t>
            </a:r>
            <a:r>
              <a:rPr dirty="0" sz="1000" spc="409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instalacji</a:t>
            </a:r>
            <a:r>
              <a:rPr dirty="0" sz="1000" spc="415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opartych</a:t>
            </a:r>
            <a:r>
              <a:rPr dirty="0" sz="1000" spc="415" b="1">
                <a:latin typeface="Calibri"/>
                <a:cs typeface="Calibri"/>
              </a:rPr>
              <a:t> 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415" b="1">
                <a:latin typeface="Calibri"/>
                <a:cs typeface="Calibri"/>
              </a:rPr>
              <a:t>  </a:t>
            </a:r>
            <a:r>
              <a:rPr dirty="0" sz="1000" spc="-25" b="1">
                <a:latin typeface="Calibri"/>
                <a:cs typeface="Calibri"/>
              </a:rPr>
              <a:t>OZE</a:t>
            </a:r>
            <a:r>
              <a:rPr dirty="0" sz="1000" spc="5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technologiami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konwencjonalnymi.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warunkach zwiększonej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niepewności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paliw</a:t>
            </a:r>
            <a:r>
              <a:rPr dirty="0" sz="1000" spc="-10">
                <a:latin typeface="Calibri"/>
                <a:cs typeface="Calibri"/>
              </a:rPr>
              <a:t> kopalnych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ograniczania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zależności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importu,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elektrownie</a:t>
            </a:r>
            <a:r>
              <a:rPr dirty="0" sz="1000" spc="2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jądrowe</a:t>
            </a:r>
            <a:r>
              <a:rPr dirty="0" sz="1000" spc="2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mogą</a:t>
            </a:r>
            <a:r>
              <a:rPr dirty="0" sz="1000" spc="2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2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tym</a:t>
            </a:r>
            <a:r>
              <a:rPr dirty="0" sz="1000" spc="2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układzie</a:t>
            </a:r>
            <a:r>
              <a:rPr dirty="0" sz="1000" spc="2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pełnić</a:t>
            </a:r>
            <a:r>
              <a:rPr dirty="0" sz="1000" spc="215" b="1">
                <a:latin typeface="Calibri"/>
                <a:cs typeface="Calibri"/>
              </a:rPr>
              <a:t> </a:t>
            </a:r>
            <a:r>
              <a:rPr dirty="0" sz="1000" spc="-25" b="1">
                <a:latin typeface="Calibri"/>
                <a:cs typeface="Calibri"/>
              </a:rPr>
              <a:t>do</a:t>
            </a:r>
            <a:r>
              <a:rPr dirty="0" sz="1000" b="1">
                <a:latin typeface="Calibri"/>
                <a:cs typeface="Calibri"/>
              </a:rPr>
              <a:t> pewnego stopnia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stabilizującą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rolę.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Rośnie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lista państw,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perspektywie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kilku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kilkunastu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lat</a:t>
            </a:r>
            <a:r>
              <a:rPr dirty="0" sz="1000">
                <a:latin typeface="Calibri"/>
                <a:cs typeface="Calibri"/>
              </a:rPr>
              <a:t> przewidują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rozpoczęcie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jądrowej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Polska,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Ghana,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Kenia,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Maroko,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Nigeria, </a:t>
            </a:r>
            <a:r>
              <a:rPr dirty="0" sz="1000">
                <a:latin typeface="Calibri"/>
                <a:cs typeface="Calibri"/>
              </a:rPr>
              <a:t>Namibia,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Filipiny,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Kazachstan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Uzbekistan).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Równolegle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modyfikacji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ulegają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plany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państw </a:t>
            </a:r>
            <a:r>
              <a:rPr dirty="0" sz="1000">
                <a:latin typeface="Calibri"/>
                <a:cs typeface="Calibri"/>
              </a:rPr>
              <a:t>tradycyjnie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opierających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atomie.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tej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podstawie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IAEA</a:t>
            </a:r>
            <a:r>
              <a:rPr dirty="0" sz="1000" spc="2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20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2023</a:t>
            </a:r>
            <a:r>
              <a:rPr dirty="0" sz="1000" spc="2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zrewidowała</a:t>
            </a:r>
            <a:r>
              <a:rPr dirty="0" sz="1000" spc="2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2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górę</a:t>
            </a:r>
            <a:r>
              <a:rPr dirty="0" sz="1000" spc="19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długookresowe</a:t>
            </a:r>
            <a:r>
              <a:rPr dirty="0" sz="1000" spc="2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scenariusze</a:t>
            </a:r>
            <a:r>
              <a:rPr dirty="0" sz="1000" spc="2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rozwoju</a:t>
            </a:r>
            <a:r>
              <a:rPr dirty="0" sz="1000" spc="204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mocy </a:t>
            </a:r>
            <a:r>
              <a:rPr dirty="0" sz="1000" b="1">
                <a:latin typeface="Calibri"/>
                <a:cs typeface="Calibri"/>
              </a:rPr>
              <a:t>zainstalowanej</a:t>
            </a:r>
            <a:r>
              <a:rPr dirty="0" sz="1000" spc="1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energii</a:t>
            </a:r>
            <a:r>
              <a:rPr dirty="0" sz="1000" spc="1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jądrowej</a:t>
            </a:r>
            <a:r>
              <a:rPr dirty="0" sz="1000" spc="1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1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świecie,</a:t>
            </a:r>
            <a:r>
              <a:rPr dirty="0" sz="1000" spc="155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zakładając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osiągnięcie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2050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poziomu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458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scenariuszu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minimalistycznym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(wzrost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23%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vs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890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scenariuszu </a:t>
            </a:r>
            <a:r>
              <a:rPr dirty="0" sz="1000">
                <a:latin typeface="Calibri"/>
                <a:cs typeface="Calibri"/>
              </a:rPr>
              <a:t>maksymalnym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(ponad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dwukrotny</a:t>
            </a:r>
            <a:r>
              <a:rPr dirty="0" sz="1000" spc="18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wzrost).</a:t>
            </a:r>
            <a:r>
              <a:rPr dirty="0" sz="1000" spc="1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Agencja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podniosła</a:t>
            </a:r>
            <a:r>
              <a:rPr dirty="0" sz="1000" spc="1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swoje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prognozy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8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obydwu scenariuszach</a:t>
            </a:r>
            <a:r>
              <a:rPr dirty="0" sz="1000">
                <a:latin typeface="Calibri"/>
                <a:cs typeface="Calibri"/>
              </a:rPr>
              <a:t> o około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¼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porównaniu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 edycją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 2020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roku.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Rośnie</a:t>
            </a:r>
            <a:r>
              <a:rPr dirty="0" sz="1000" spc="4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grupa</a:t>
            </a:r>
            <a:r>
              <a:rPr dirty="0" sz="1000" spc="4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państw,</a:t>
            </a:r>
            <a:r>
              <a:rPr dirty="0" sz="1000" spc="39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które</a:t>
            </a:r>
            <a:r>
              <a:rPr dirty="0" sz="1000" spc="4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zmieniły</a:t>
            </a:r>
            <a:r>
              <a:rPr dirty="0" sz="1000" spc="409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lub</a:t>
            </a:r>
            <a:r>
              <a:rPr dirty="0" sz="1000" spc="40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deklarują</a:t>
            </a:r>
            <a:r>
              <a:rPr dirty="0" sz="1000" spc="4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zmianę</a:t>
            </a:r>
            <a:r>
              <a:rPr dirty="0" sz="1000" spc="40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swojej</a:t>
            </a:r>
            <a:r>
              <a:rPr dirty="0" sz="1000" spc="4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dotychczasowej</a:t>
            </a:r>
            <a:r>
              <a:rPr dirty="0" sz="1000" spc="40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polityki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energetycznej</a:t>
            </a:r>
            <a:r>
              <a:rPr dirty="0" sz="10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stronę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energii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jądrowej.</a:t>
            </a:r>
            <a:endParaRPr sz="1000">
              <a:latin typeface="Calibri"/>
              <a:cs typeface="Calibri"/>
            </a:endParaRPr>
          </a:p>
          <a:p>
            <a:pPr algn="just" marL="12700" marR="6350">
              <a:lnSpc>
                <a:spcPct val="100000"/>
              </a:lnSpc>
              <a:spcBef>
                <a:spcPts val="600"/>
              </a:spcBef>
            </a:pPr>
            <a:r>
              <a:rPr dirty="0" sz="1000" b="1">
                <a:latin typeface="Calibri"/>
                <a:cs typeface="Calibri"/>
              </a:rPr>
              <a:t>Strategie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różnych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państw, zakładające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wyższy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(od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dotychczas planowanego)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udział atomu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 </a:t>
            </a:r>
            <a:r>
              <a:rPr dirty="0" sz="1000" spc="-10" b="1">
                <a:latin typeface="Calibri"/>
                <a:cs typeface="Calibri"/>
              </a:rPr>
              <a:t>swoim </a:t>
            </a:r>
            <a:r>
              <a:rPr dirty="0" sz="1000" b="1">
                <a:latin typeface="Calibri"/>
                <a:cs typeface="Calibri"/>
              </a:rPr>
              <a:t>miksie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energetycznym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przewidują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przede</a:t>
            </a:r>
            <a:r>
              <a:rPr dirty="0" sz="1000" spc="-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wszystkim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3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typy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działań:</a:t>
            </a:r>
            <a:endParaRPr sz="1000">
              <a:latin typeface="Calibri"/>
              <a:cs typeface="Calibri"/>
            </a:endParaRPr>
          </a:p>
          <a:p>
            <a:pPr marL="280670" indent="-179705">
              <a:lnSpc>
                <a:spcPct val="100000"/>
              </a:lnSpc>
              <a:spcBef>
                <a:spcPts val="195"/>
              </a:spcBef>
              <a:buClr>
                <a:srgbClr val="538235"/>
              </a:buClr>
              <a:buSzPct val="120000"/>
              <a:buAutoNum type="arabicPeriod"/>
              <a:tabLst>
                <a:tab pos="280670" algn="l"/>
              </a:tabLst>
            </a:pPr>
            <a:r>
              <a:rPr dirty="0" sz="1000" b="1">
                <a:latin typeface="Calibri"/>
                <a:cs typeface="Calibri"/>
              </a:rPr>
              <a:t>budowę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projektów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generacji</a:t>
            </a:r>
            <a:r>
              <a:rPr dirty="0" sz="1000" spc="-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III/III+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(m.in.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Chiny,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Korea,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Japonia,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Szwecja,</a:t>
            </a:r>
            <a:r>
              <a:rPr dirty="0" sz="1000" spc="-10">
                <a:latin typeface="Calibri"/>
                <a:cs typeface="Calibri"/>
              </a:rPr>
              <a:t> Polska)</a:t>
            </a:r>
            <a:endParaRPr sz="1000">
              <a:latin typeface="Calibri"/>
              <a:cs typeface="Calibri"/>
            </a:endParaRPr>
          </a:p>
          <a:p>
            <a:pPr marL="280670" indent="-179705">
              <a:lnSpc>
                <a:spcPct val="100000"/>
              </a:lnSpc>
              <a:spcBef>
                <a:spcPts val="170"/>
              </a:spcBef>
              <a:buClr>
                <a:srgbClr val="538235"/>
              </a:buClr>
              <a:buSzPct val="120000"/>
              <a:buAutoNum type="arabicPeriod"/>
              <a:tabLst>
                <a:tab pos="280670" algn="l"/>
              </a:tabLst>
            </a:pPr>
            <a:r>
              <a:rPr dirty="0" sz="1000" b="1">
                <a:latin typeface="Calibri"/>
                <a:cs typeface="Calibri"/>
              </a:rPr>
              <a:t>wydłużenie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okresu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eksploatacji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istniejących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reaktorów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(Francja, </a:t>
            </a:r>
            <a:r>
              <a:rPr dirty="0" sz="1000" spc="-20">
                <a:latin typeface="Calibri"/>
                <a:cs typeface="Calibri"/>
              </a:rPr>
              <a:t>USA)</a:t>
            </a:r>
            <a:endParaRPr sz="1000">
              <a:latin typeface="Calibri"/>
              <a:cs typeface="Calibri"/>
            </a:endParaRPr>
          </a:p>
          <a:p>
            <a:pPr marL="280670" indent="-179705">
              <a:lnSpc>
                <a:spcPts val="1420"/>
              </a:lnSpc>
              <a:spcBef>
                <a:spcPts val="155"/>
              </a:spcBef>
              <a:buClr>
                <a:srgbClr val="538235"/>
              </a:buClr>
              <a:buSzPct val="120000"/>
              <a:buAutoNum type="arabicPeriod"/>
              <a:tabLst>
                <a:tab pos="280670" algn="l"/>
              </a:tabLst>
            </a:pPr>
            <a:r>
              <a:rPr dirty="0" sz="1000" b="1">
                <a:latin typeface="Calibri"/>
                <a:cs typeface="Calibri"/>
              </a:rPr>
              <a:t>koncepcję</a:t>
            </a:r>
            <a:r>
              <a:rPr dirty="0" sz="1000" spc="10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rozwoju</a:t>
            </a:r>
            <a:r>
              <a:rPr dirty="0" sz="1000" spc="1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małych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reaktorów</a:t>
            </a:r>
            <a:r>
              <a:rPr dirty="0" sz="1000" spc="114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modułowych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przeznaczonych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zarówno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zastosowań</a:t>
            </a:r>
            <a:endParaRPr sz="1000">
              <a:latin typeface="Calibri"/>
              <a:cs typeface="Calibri"/>
            </a:endParaRPr>
          </a:p>
          <a:p>
            <a:pPr algn="just" marL="280670">
              <a:lnSpc>
                <a:spcPts val="1180"/>
              </a:lnSpc>
            </a:pPr>
            <a:r>
              <a:rPr dirty="0" sz="1000">
                <a:latin typeface="Calibri"/>
                <a:cs typeface="Calibri"/>
              </a:rPr>
              <a:t>elektrycznych,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nieelektrycznych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(Kanada,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Polska,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Chiny).</a:t>
            </a:r>
            <a:endParaRPr sz="1000">
              <a:latin typeface="Calibri"/>
              <a:cs typeface="Calibri"/>
            </a:endParaRPr>
          </a:p>
          <a:p>
            <a:pPr algn="just" marL="367665" marR="7620">
              <a:lnSpc>
                <a:spcPct val="100000"/>
              </a:lnSpc>
              <a:spcBef>
                <a:spcPts val="395"/>
              </a:spcBef>
            </a:pPr>
            <a:r>
              <a:rPr dirty="0" sz="1000" b="1">
                <a:latin typeface="Calibri"/>
                <a:cs typeface="Calibri"/>
              </a:rPr>
              <a:t>Szwecja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której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zablokowano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energetyki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jądrowej,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zapowiedziała,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oczekiwane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ciągu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podwojenie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zapotrzebowania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energię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elektryczną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wymaga </a:t>
            </a:r>
            <a:r>
              <a:rPr dirty="0" sz="1000">
                <a:latin typeface="Calibri"/>
                <a:cs typeface="Calibri"/>
              </a:rPr>
              <a:t>budowy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nowych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jądrowych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GW.</a:t>
            </a:r>
            <a:endParaRPr sz="1000">
              <a:latin typeface="Calibri"/>
              <a:cs typeface="Calibri"/>
            </a:endParaRPr>
          </a:p>
          <a:p>
            <a:pPr algn="just" marL="367665">
              <a:lnSpc>
                <a:spcPct val="100000"/>
              </a:lnSpc>
              <a:spcBef>
                <a:spcPts val="409"/>
              </a:spcBef>
            </a:pPr>
            <a:r>
              <a:rPr dirty="0" sz="1000" b="1">
                <a:latin typeface="Calibri"/>
                <a:cs typeface="Calibri"/>
              </a:rPr>
              <a:t>Francja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której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62%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elektrycznej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pozyskuje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atomu,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zgłosiła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potrzebę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wydłużenia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8542" y="5732170"/>
            <a:ext cx="492823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resursu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obecnych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elektrowni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jądrowych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czasu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zbudowania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nowych,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zwiększający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poziom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Francji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Niemiec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potrzeby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bilansowania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systemu, spowodowały</a:t>
            </a:r>
            <a:r>
              <a:rPr dirty="0" sz="1000">
                <a:latin typeface="Calibri"/>
                <a:cs typeface="Calibri"/>
              </a:rPr>
              <a:t> trudności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bilansowaniu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francuskiego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systemu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elektroenergetycznego.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74573" y="6449669"/>
            <a:ext cx="10864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750" spc="-35">
                <a:latin typeface="Calibri"/>
                <a:cs typeface="Calibri"/>
              </a:rPr>
              <a:t>Źródło</a:t>
            </a:r>
            <a:r>
              <a:rPr dirty="0" baseline="-19444" sz="1500" spc="-52">
                <a:latin typeface="Calibri"/>
                <a:cs typeface="Calibri"/>
              </a:rPr>
              <a:t>.</a:t>
            </a:r>
            <a:r>
              <a:rPr dirty="0" sz="750" spc="-35">
                <a:latin typeface="Calibri"/>
                <a:cs typeface="Calibri"/>
              </a:rPr>
              <a:t>: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IEA,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707060" y="1173416"/>
            <a:ext cx="5006975" cy="2446655"/>
            <a:chOff x="6707060" y="1173416"/>
            <a:chExt cx="5006975" cy="2446655"/>
          </a:xfrm>
        </p:grpSpPr>
        <p:sp>
          <p:nvSpPr>
            <p:cNvPr id="15" name="object 15" descr=""/>
            <p:cNvSpPr/>
            <p:nvPr/>
          </p:nvSpPr>
          <p:spPr>
            <a:xfrm>
              <a:off x="6708647" y="1175003"/>
              <a:ext cx="5003800" cy="2443480"/>
            </a:xfrm>
            <a:custGeom>
              <a:avLst/>
              <a:gdLst/>
              <a:ahLst/>
              <a:cxnLst/>
              <a:rect l="l" t="t" r="r" b="b"/>
              <a:pathLst>
                <a:path w="5003800" h="2443479">
                  <a:moveTo>
                    <a:pt x="0" y="2442972"/>
                  </a:moveTo>
                  <a:lnTo>
                    <a:pt x="5003292" y="2442972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297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871715" y="1594103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6707060" y="3828224"/>
            <a:ext cx="5006975" cy="2444750"/>
            <a:chOff x="6707060" y="3828224"/>
            <a:chExt cx="5006975" cy="2444750"/>
          </a:xfrm>
        </p:grpSpPr>
        <p:sp>
          <p:nvSpPr>
            <p:cNvPr id="18" name="object 18" descr=""/>
            <p:cNvSpPr/>
            <p:nvPr/>
          </p:nvSpPr>
          <p:spPr>
            <a:xfrm>
              <a:off x="6708647" y="3829811"/>
              <a:ext cx="5003800" cy="2441575"/>
            </a:xfrm>
            <a:custGeom>
              <a:avLst/>
              <a:gdLst/>
              <a:ahLst/>
              <a:cxnLst/>
              <a:rect l="l" t="t" r="r" b="b"/>
              <a:pathLst>
                <a:path w="5003800" h="2441575">
                  <a:moveTo>
                    <a:pt x="0" y="2441448"/>
                  </a:moveTo>
                  <a:lnTo>
                    <a:pt x="5003292" y="2441448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1448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71715" y="4280915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887591" y="3911853"/>
            <a:ext cx="4060825" cy="583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Łączny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przyrost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mocy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energetyki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jądrowej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scenariuszu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maksymalistycznym </a:t>
            </a:r>
            <a:r>
              <a:rPr dirty="0" sz="1000" b="1">
                <a:latin typeface="Calibri"/>
                <a:cs typeface="Calibri"/>
              </a:rPr>
              <a:t>IAEA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pomiędzy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2022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a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2050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rokiem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–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rozbiciu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główne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regiony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r>
              <a:rPr dirty="0" sz="1000" spc="-25" i="1">
                <a:solidFill>
                  <a:srgbClr val="7E7E7E"/>
                </a:solidFill>
                <a:latin typeface="Calibri"/>
                <a:cs typeface="Calibri"/>
              </a:rPr>
              <a:t>GW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71716" y="1898904"/>
            <a:ext cx="2269490" cy="247015"/>
          </a:xfrm>
          <a:prstGeom prst="rect">
            <a:avLst/>
          </a:prstGeom>
          <a:solidFill>
            <a:srgbClr val="538235"/>
          </a:solidFill>
        </p:spPr>
        <p:txBody>
          <a:bodyPr wrap="square" lIns="0" tIns="38100" rIns="0" bIns="0" rtlCol="0" vert="horz">
            <a:spAutoFit/>
          </a:bodyPr>
          <a:lstStyle/>
          <a:p>
            <a:pPr marL="431165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Scenariusz</a:t>
            </a: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silnego</a:t>
            </a:r>
            <a:r>
              <a:rPr dirty="0" sz="10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wzrostu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249156" y="1898904"/>
            <a:ext cx="2268220" cy="247015"/>
          </a:xfrm>
          <a:prstGeom prst="rect">
            <a:avLst/>
          </a:prstGeom>
          <a:solidFill>
            <a:srgbClr val="C00000"/>
          </a:solidFill>
        </p:spPr>
        <p:txBody>
          <a:bodyPr wrap="square" lIns="0" tIns="38100" rIns="0" bIns="0" rtlCol="0" vert="horz">
            <a:spAutoFit/>
          </a:bodyPr>
          <a:lstStyle/>
          <a:p>
            <a:pPr marL="415290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Scenariusz</a:t>
            </a: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słabego</a:t>
            </a:r>
            <a:r>
              <a:rPr dirty="0" sz="100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wzrostu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865366" y="1668526"/>
            <a:ext cx="274955" cy="118110"/>
            <a:chOff x="6865366" y="1668526"/>
            <a:chExt cx="274955" cy="118110"/>
          </a:xfrm>
        </p:grpSpPr>
        <p:sp>
          <p:nvSpPr>
            <p:cNvPr id="24" name="object 24" descr=""/>
            <p:cNvSpPr/>
            <p:nvPr/>
          </p:nvSpPr>
          <p:spPr>
            <a:xfrm>
              <a:off x="6871716" y="1674876"/>
              <a:ext cx="106680" cy="105410"/>
            </a:xfrm>
            <a:custGeom>
              <a:avLst/>
              <a:gdLst/>
              <a:ahLst/>
              <a:cxnLst/>
              <a:rect l="l" t="t" r="r" b="b"/>
              <a:pathLst>
                <a:path w="106679" h="105410">
                  <a:moveTo>
                    <a:pt x="106679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06679" y="105155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871716" y="1674876"/>
              <a:ext cx="106680" cy="105410"/>
            </a:xfrm>
            <a:custGeom>
              <a:avLst/>
              <a:gdLst/>
              <a:ahLst/>
              <a:cxnLst/>
              <a:rect l="l" t="t" r="r" b="b"/>
              <a:pathLst>
                <a:path w="106679" h="105410">
                  <a:moveTo>
                    <a:pt x="0" y="105155"/>
                  </a:moveTo>
                  <a:lnTo>
                    <a:pt x="106679" y="105155"/>
                  </a:lnTo>
                  <a:lnTo>
                    <a:pt x="106679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12700">
              <a:solidFill>
                <a:srgbClr val="C5DF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028688" y="1674876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09" h="105410">
                  <a:moveTo>
                    <a:pt x="105155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05155" y="105155"/>
                  </a:lnTo>
                  <a:lnTo>
                    <a:pt x="105155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028688" y="1674876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09" h="105410">
                  <a:moveTo>
                    <a:pt x="0" y="105155"/>
                  </a:moveTo>
                  <a:lnTo>
                    <a:pt x="105155" y="105155"/>
                  </a:lnTo>
                  <a:lnTo>
                    <a:pt x="105155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12700">
              <a:solidFill>
                <a:srgbClr val="FF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6887591" y="1226947"/>
            <a:ext cx="4409440" cy="569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Prognozowany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wzrost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mocy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elektrowni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jądrowych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świecie do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2050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roku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b="1">
                <a:latin typeface="Calibri"/>
                <a:cs typeface="Calibri"/>
              </a:rPr>
              <a:t>i ich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rola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zainstalowanych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mocach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globalnej</a:t>
            </a:r>
            <a:r>
              <a:rPr dirty="0" sz="1000" spc="-10" b="1">
                <a:latin typeface="Calibri"/>
                <a:cs typeface="Calibri"/>
              </a:rPr>
              <a:t> elektroenergetyki</a:t>
            </a:r>
            <a:endParaRPr sz="1000">
              <a:latin typeface="Calibri"/>
              <a:cs typeface="Calibri"/>
            </a:endParaRPr>
          </a:p>
          <a:p>
            <a:pPr marL="314325">
              <a:lnSpc>
                <a:spcPct val="100000"/>
              </a:lnSpc>
              <a:spcBef>
                <a:spcPts val="805"/>
              </a:spcBef>
              <a:tabLst>
                <a:tab pos="2636520" algn="l"/>
              </a:tabLst>
            </a:pPr>
            <a:r>
              <a:rPr dirty="0" sz="900">
                <a:latin typeface="Calibri"/>
                <a:cs typeface="Calibri"/>
              </a:rPr>
              <a:t>Łączna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moc</a:t>
            </a:r>
            <a:r>
              <a:rPr dirty="0" sz="900" spc="-4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energetyki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jądrowej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(GW)</a:t>
            </a:r>
            <a:r>
              <a:rPr dirty="0" sz="900">
                <a:latin typeface="Calibri"/>
                <a:cs typeface="Calibri"/>
              </a:rPr>
              <a:t>	Udział w </a:t>
            </a:r>
            <a:r>
              <a:rPr dirty="0" sz="900" spc="-10">
                <a:latin typeface="Calibri"/>
                <a:cs typeface="Calibri"/>
              </a:rPr>
              <a:t>światowej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elektroenergetyce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859333" y="1689861"/>
            <a:ext cx="2593340" cy="1656080"/>
            <a:chOff x="6859333" y="1689861"/>
            <a:chExt cx="2593340" cy="1656080"/>
          </a:xfrm>
        </p:grpSpPr>
        <p:sp>
          <p:nvSpPr>
            <p:cNvPr id="30" name="object 30" descr=""/>
            <p:cNvSpPr/>
            <p:nvPr/>
          </p:nvSpPr>
          <p:spPr>
            <a:xfrm>
              <a:off x="9128759" y="1696211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64007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4007" y="62484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128759" y="1696211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0" y="62484"/>
                  </a:moveTo>
                  <a:lnTo>
                    <a:pt x="64007" y="62484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322307" y="1696211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64007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4007" y="62484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322307" y="1696211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0" y="62484"/>
                  </a:moveTo>
                  <a:lnTo>
                    <a:pt x="64007" y="62484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080753" y="1730501"/>
              <a:ext cx="161290" cy="0"/>
            </a:xfrm>
            <a:custGeom>
              <a:avLst/>
              <a:gdLst/>
              <a:ahLst/>
              <a:cxnLst/>
              <a:rect l="l" t="t" r="r" b="b"/>
              <a:pathLst>
                <a:path w="161290" h="0">
                  <a:moveTo>
                    <a:pt x="0" y="0"/>
                  </a:moveTo>
                  <a:lnTo>
                    <a:pt x="160909" y="0"/>
                  </a:lnTo>
                </a:path>
              </a:pathLst>
            </a:custGeom>
            <a:ln w="285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277349" y="1730501"/>
              <a:ext cx="161290" cy="0"/>
            </a:xfrm>
            <a:custGeom>
              <a:avLst/>
              <a:gdLst/>
              <a:ahLst/>
              <a:cxnLst/>
              <a:rect l="l" t="t" r="r" b="b"/>
              <a:pathLst>
                <a:path w="161290" h="0">
                  <a:moveTo>
                    <a:pt x="0" y="0"/>
                  </a:moveTo>
                  <a:lnTo>
                    <a:pt x="160908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981444" y="2442971"/>
              <a:ext cx="2040889" cy="897890"/>
            </a:xfrm>
            <a:custGeom>
              <a:avLst/>
              <a:gdLst/>
              <a:ahLst/>
              <a:cxnLst/>
              <a:rect l="l" t="t" r="r" b="b"/>
              <a:pathLst>
                <a:path w="2040890" h="897889">
                  <a:moveTo>
                    <a:pt x="335280" y="522732"/>
                  </a:moveTo>
                  <a:lnTo>
                    <a:pt x="0" y="522732"/>
                  </a:lnTo>
                  <a:lnTo>
                    <a:pt x="0" y="897636"/>
                  </a:lnTo>
                  <a:lnTo>
                    <a:pt x="335280" y="897636"/>
                  </a:lnTo>
                  <a:lnTo>
                    <a:pt x="335280" y="522732"/>
                  </a:lnTo>
                  <a:close/>
                </a:path>
                <a:path w="2040890" h="897889">
                  <a:moveTo>
                    <a:pt x="903732" y="431292"/>
                  </a:moveTo>
                  <a:lnTo>
                    <a:pt x="568452" y="431292"/>
                  </a:lnTo>
                  <a:lnTo>
                    <a:pt x="568452" y="897636"/>
                  </a:lnTo>
                  <a:lnTo>
                    <a:pt x="903732" y="897636"/>
                  </a:lnTo>
                  <a:lnTo>
                    <a:pt x="903732" y="431292"/>
                  </a:lnTo>
                  <a:close/>
                </a:path>
                <a:path w="2040890" h="897889">
                  <a:moveTo>
                    <a:pt x="1472184" y="210312"/>
                  </a:moveTo>
                  <a:lnTo>
                    <a:pt x="1136904" y="210312"/>
                  </a:lnTo>
                  <a:lnTo>
                    <a:pt x="1136904" y="897636"/>
                  </a:lnTo>
                  <a:lnTo>
                    <a:pt x="1472184" y="897636"/>
                  </a:lnTo>
                  <a:lnTo>
                    <a:pt x="1472184" y="210312"/>
                  </a:lnTo>
                  <a:close/>
                </a:path>
                <a:path w="2040890" h="897889">
                  <a:moveTo>
                    <a:pt x="2040636" y="0"/>
                  </a:moveTo>
                  <a:lnTo>
                    <a:pt x="1705356" y="0"/>
                  </a:lnTo>
                  <a:lnTo>
                    <a:pt x="1705356" y="897636"/>
                  </a:lnTo>
                  <a:lnTo>
                    <a:pt x="2040636" y="897636"/>
                  </a:lnTo>
                  <a:lnTo>
                    <a:pt x="2040636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864095" y="3340607"/>
              <a:ext cx="2275840" cy="0"/>
            </a:xfrm>
            <a:custGeom>
              <a:avLst/>
              <a:gdLst/>
              <a:ahLst/>
              <a:cxnLst/>
              <a:rect l="l" t="t" r="r" b="b"/>
              <a:pathLst>
                <a:path w="2275840" h="0">
                  <a:moveTo>
                    <a:pt x="0" y="0"/>
                  </a:moveTo>
                  <a:lnTo>
                    <a:pt x="227533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148321" y="2960369"/>
              <a:ext cx="1706880" cy="53340"/>
            </a:xfrm>
            <a:custGeom>
              <a:avLst/>
              <a:gdLst/>
              <a:ahLst/>
              <a:cxnLst/>
              <a:rect l="l" t="t" r="r" b="b"/>
              <a:pathLst>
                <a:path w="1706879" h="53339">
                  <a:moveTo>
                    <a:pt x="0" y="53339"/>
                  </a:moveTo>
                  <a:lnTo>
                    <a:pt x="569976" y="47243"/>
                  </a:lnTo>
                  <a:lnTo>
                    <a:pt x="1138427" y="6095"/>
                  </a:lnTo>
                  <a:lnTo>
                    <a:pt x="1706879" y="0"/>
                  </a:lnTo>
                </a:path>
              </a:pathLst>
            </a:custGeom>
            <a:ln w="285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3079" y="2977451"/>
              <a:ext cx="73532" cy="7353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531" y="2971355"/>
              <a:ext cx="73532" cy="73533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9983" y="2928683"/>
              <a:ext cx="73532" cy="7353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8435" y="2924111"/>
              <a:ext cx="73532" cy="73533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7053326" y="2735706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371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621778" y="2643886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462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190610" y="2422905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681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759063" y="2212086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890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024751" y="3047441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538235"/>
                </a:solidFill>
                <a:latin typeface="Calibri"/>
                <a:cs typeface="Calibri"/>
              </a:rPr>
              <a:t>4.5%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593203" y="3030473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538235"/>
                </a:solidFill>
                <a:latin typeface="Calibri"/>
                <a:cs typeface="Calibri"/>
              </a:rPr>
              <a:t>4.6%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161655" y="3002406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538235"/>
                </a:solidFill>
                <a:latin typeface="Calibri"/>
                <a:cs typeface="Calibri"/>
              </a:rPr>
              <a:t>5.3%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729726" y="2985007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538235"/>
                </a:solidFill>
                <a:latin typeface="Calibri"/>
                <a:cs typeface="Calibri"/>
              </a:rPr>
              <a:t>5.4%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021068" y="340283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589773" y="340283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2030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158226" y="340283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8726678" y="340283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2050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9238297" y="2878835"/>
            <a:ext cx="2283460" cy="466725"/>
            <a:chOff x="9238297" y="2878835"/>
            <a:chExt cx="2283460" cy="466725"/>
          </a:xfrm>
        </p:grpSpPr>
        <p:sp>
          <p:nvSpPr>
            <p:cNvPr id="56" name="object 56" descr=""/>
            <p:cNvSpPr/>
            <p:nvPr/>
          </p:nvSpPr>
          <p:spPr>
            <a:xfrm>
              <a:off x="9360408" y="2878835"/>
              <a:ext cx="2040889" cy="462280"/>
            </a:xfrm>
            <a:custGeom>
              <a:avLst/>
              <a:gdLst/>
              <a:ahLst/>
              <a:cxnLst/>
              <a:rect l="l" t="t" r="r" b="b"/>
              <a:pathLst>
                <a:path w="2040890" h="462279">
                  <a:moveTo>
                    <a:pt x="335280" y="86868"/>
                  </a:moveTo>
                  <a:lnTo>
                    <a:pt x="0" y="86868"/>
                  </a:lnTo>
                  <a:lnTo>
                    <a:pt x="0" y="461772"/>
                  </a:lnTo>
                  <a:lnTo>
                    <a:pt x="335280" y="461772"/>
                  </a:lnTo>
                  <a:lnTo>
                    <a:pt x="335280" y="86868"/>
                  </a:lnTo>
                  <a:close/>
                </a:path>
                <a:path w="2040890" h="462279">
                  <a:moveTo>
                    <a:pt x="903732" y="54864"/>
                  </a:moveTo>
                  <a:lnTo>
                    <a:pt x="568452" y="54864"/>
                  </a:lnTo>
                  <a:lnTo>
                    <a:pt x="568452" y="461772"/>
                  </a:lnTo>
                  <a:lnTo>
                    <a:pt x="903732" y="461772"/>
                  </a:lnTo>
                  <a:lnTo>
                    <a:pt x="903732" y="54864"/>
                  </a:lnTo>
                  <a:close/>
                </a:path>
                <a:path w="2040890" h="462279">
                  <a:moveTo>
                    <a:pt x="1472184" y="22860"/>
                  </a:moveTo>
                  <a:lnTo>
                    <a:pt x="1136904" y="22860"/>
                  </a:lnTo>
                  <a:lnTo>
                    <a:pt x="1136904" y="461772"/>
                  </a:lnTo>
                  <a:lnTo>
                    <a:pt x="1472184" y="461772"/>
                  </a:lnTo>
                  <a:lnTo>
                    <a:pt x="1472184" y="22860"/>
                  </a:lnTo>
                  <a:close/>
                </a:path>
                <a:path w="2040890" h="462279">
                  <a:moveTo>
                    <a:pt x="2040636" y="0"/>
                  </a:moveTo>
                  <a:lnTo>
                    <a:pt x="1705356" y="0"/>
                  </a:lnTo>
                  <a:lnTo>
                    <a:pt x="1705356" y="461772"/>
                  </a:lnTo>
                  <a:lnTo>
                    <a:pt x="2040636" y="461772"/>
                  </a:lnTo>
                  <a:lnTo>
                    <a:pt x="2040636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9243059" y="3340607"/>
              <a:ext cx="2273935" cy="0"/>
            </a:xfrm>
            <a:custGeom>
              <a:avLst/>
              <a:gdLst/>
              <a:ahLst/>
              <a:cxnLst/>
              <a:rect l="l" t="t" r="r" b="b"/>
              <a:pathLst>
                <a:path w="2273934" h="0">
                  <a:moveTo>
                    <a:pt x="0" y="0"/>
                  </a:moveTo>
                  <a:lnTo>
                    <a:pt x="227380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9527285" y="3013709"/>
              <a:ext cx="1705610" cy="100965"/>
            </a:xfrm>
            <a:custGeom>
              <a:avLst/>
              <a:gdLst/>
              <a:ahLst/>
              <a:cxnLst/>
              <a:rect l="l" t="t" r="r" b="b"/>
              <a:pathLst>
                <a:path w="1705609" h="100964">
                  <a:moveTo>
                    <a:pt x="0" y="0"/>
                  </a:moveTo>
                  <a:lnTo>
                    <a:pt x="568452" y="30479"/>
                  </a:lnTo>
                  <a:lnTo>
                    <a:pt x="1136904" y="65531"/>
                  </a:lnTo>
                  <a:lnTo>
                    <a:pt x="1705356" y="100584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1789" y="2977451"/>
              <a:ext cx="73532" cy="7353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0241" y="3006407"/>
              <a:ext cx="73532" cy="7353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28693" y="3041459"/>
              <a:ext cx="73533" cy="73532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97145" y="3078035"/>
              <a:ext cx="73533" cy="73532"/>
            </a:xfrm>
            <a:prstGeom prst="rect">
              <a:avLst/>
            </a:prstGeom>
          </p:spPr>
        </p:pic>
      </p:grpSp>
      <p:sp>
        <p:nvSpPr>
          <p:cNvPr id="63" name="object 63" descr=""/>
          <p:cNvSpPr txBox="1"/>
          <p:nvPr/>
        </p:nvSpPr>
        <p:spPr>
          <a:xfrm>
            <a:off x="9432290" y="2735706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371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0000742" y="2703322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403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0569575" y="2672333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434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1138027" y="2647949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458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403715" y="3047441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C00000"/>
                </a:solidFill>
                <a:latin typeface="Calibri"/>
                <a:cs typeface="Calibri"/>
              </a:rPr>
              <a:t>4.5%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9972167" y="3065475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C00000"/>
                </a:solidFill>
                <a:latin typeface="Calibri"/>
                <a:cs typeface="Calibri"/>
              </a:rPr>
              <a:t>4.0%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0540618" y="3102610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C00000"/>
                </a:solidFill>
                <a:latin typeface="Calibri"/>
                <a:cs typeface="Calibri"/>
              </a:rPr>
              <a:t>3.4%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1109070" y="3139186"/>
            <a:ext cx="2635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i="1">
                <a:solidFill>
                  <a:srgbClr val="C00000"/>
                </a:solidFill>
                <a:latin typeface="Calibri"/>
                <a:cs typeface="Calibri"/>
              </a:rPr>
              <a:t>2.8%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400031" y="340283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968738" y="340283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2030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0537190" y="340283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1105642" y="3402838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11245595" y="1258824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4">
                <a:moveTo>
                  <a:pt x="138810" y="0"/>
                </a:moveTo>
                <a:lnTo>
                  <a:pt x="84581" y="11175"/>
                </a:lnTo>
                <a:lnTo>
                  <a:pt x="40767" y="40639"/>
                </a:lnTo>
                <a:lnTo>
                  <a:pt x="10922" y="84709"/>
                </a:lnTo>
                <a:lnTo>
                  <a:pt x="0" y="139064"/>
                </a:lnTo>
                <a:lnTo>
                  <a:pt x="1015" y="157734"/>
                </a:lnTo>
                <a:lnTo>
                  <a:pt x="18669" y="208534"/>
                </a:lnTo>
                <a:lnTo>
                  <a:pt x="53975" y="248538"/>
                </a:lnTo>
                <a:lnTo>
                  <a:pt x="101853" y="272668"/>
                </a:lnTo>
                <a:lnTo>
                  <a:pt x="138810" y="277367"/>
                </a:lnTo>
                <a:lnTo>
                  <a:pt x="157479" y="275971"/>
                </a:lnTo>
                <a:lnTo>
                  <a:pt x="175895" y="272668"/>
                </a:lnTo>
                <a:lnTo>
                  <a:pt x="193167" y="266826"/>
                </a:lnTo>
                <a:lnTo>
                  <a:pt x="198417" y="264160"/>
                </a:lnTo>
                <a:lnTo>
                  <a:pt x="132714" y="264160"/>
                </a:lnTo>
                <a:lnTo>
                  <a:pt x="124205" y="261492"/>
                </a:lnTo>
                <a:lnTo>
                  <a:pt x="120502" y="259079"/>
                </a:lnTo>
                <a:lnTo>
                  <a:pt x="101473" y="259079"/>
                </a:lnTo>
                <a:lnTo>
                  <a:pt x="85598" y="252984"/>
                </a:lnTo>
                <a:lnTo>
                  <a:pt x="70993" y="245110"/>
                </a:lnTo>
                <a:lnTo>
                  <a:pt x="57403" y="234696"/>
                </a:lnTo>
                <a:lnTo>
                  <a:pt x="67182" y="227584"/>
                </a:lnTo>
                <a:lnTo>
                  <a:pt x="69007" y="226567"/>
                </a:lnTo>
                <a:lnTo>
                  <a:pt x="48259" y="226567"/>
                </a:lnTo>
                <a:lnTo>
                  <a:pt x="20065" y="181101"/>
                </a:lnTo>
                <a:lnTo>
                  <a:pt x="12953" y="145161"/>
                </a:lnTo>
                <a:lnTo>
                  <a:pt x="277160" y="145161"/>
                </a:lnTo>
                <a:lnTo>
                  <a:pt x="277368" y="139064"/>
                </a:lnTo>
                <a:lnTo>
                  <a:pt x="277156" y="132587"/>
                </a:lnTo>
                <a:lnTo>
                  <a:pt x="12953" y="132587"/>
                </a:lnTo>
                <a:lnTo>
                  <a:pt x="15239" y="113918"/>
                </a:lnTo>
                <a:lnTo>
                  <a:pt x="20065" y="96265"/>
                </a:lnTo>
                <a:lnTo>
                  <a:pt x="27177" y="80010"/>
                </a:lnTo>
                <a:lnTo>
                  <a:pt x="36702" y="64770"/>
                </a:lnTo>
                <a:lnTo>
                  <a:pt x="48259" y="51562"/>
                </a:lnTo>
                <a:lnTo>
                  <a:pt x="69744" y="51562"/>
                </a:lnTo>
                <a:lnTo>
                  <a:pt x="67182" y="50164"/>
                </a:lnTo>
                <a:lnTo>
                  <a:pt x="57403" y="42672"/>
                </a:lnTo>
                <a:lnTo>
                  <a:pt x="70993" y="32892"/>
                </a:lnTo>
                <a:lnTo>
                  <a:pt x="85598" y="24384"/>
                </a:lnTo>
                <a:lnTo>
                  <a:pt x="101473" y="18668"/>
                </a:lnTo>
                <a:lnTo>
                  <a:pt x="120224" y="18668"/>
                </a:lnTo>
                <a:lnTo>
                  <a:pt x="124205" y="16255"/>
                </a:lnTo>
                <a:lnTo>
                  <a:pt x="132714" y="13208"/>
                </a:lnTo>
                <a:lnTo>
                  <a:pt x="197296" y="13208"/>
                </a:lnTo>
                <a:lnTo>
                  <a:pt x="193167" y="11175"/>
                </a:lnTo>
                <a:lnTo>
                  <a:pt x="175895" y="5461"/>
                </a:lnTo>
                <a:lnTo>
                  <a:pt x="157479" y="1397"/>
                </a:lnTo>
                <a:lnTo>
                  <a:pt x="138810" y="0"/>
                </a:lnTo>
                <a:close/>
              </a:path>
              <a:path w="277495" h="277494">
                <a:moveTo>
                  <a:pt x="144906" y="208534"/>
                </a:moveTo>
                <a:lnTo>
                  <a:pt x="132714" y="208534"/>
                </a:lnTo>
                <a:lnTo>
                  <a:pt x="132714" y="264160"/>
                </a:lnTo>
                <a:lnTo>
                  <a:pt x="144906" y="264160"/>
                </a:lnTo>
                <a:lnTo>
                  <a:pt x="144906" y="208534"/>
                </a:lnTo>
                <a:close/>
              </a:path>
              <a:path w="277495" h="277494">
                <a:moveTo>
                  <a:pt x="204007" y="208534"/>
                </a:moveTo>
                <a:lnTo>
                  <a:pt x="144906" y="208534"/>
                </a:lnTo>
                <a:lnTo>
                  <a:pt x="160274" y="209930"/>
                </a:lnTo>
                <a:lnTo>
                  <a:pt x="174878" y="212598"/>
                </a:lnTo>
                <a:lnTo>
                  <a:pt x="188086" y="216662"/>
                </a:lnTo>
                <a:lnTo>
                  <a:pt x="182625" y="228853"/>
                </a:lnTo>
                <a:lnTo>
                  <a:pt x="176529" y="240029"/>
                </a:lnTo>
                <a:lnTo>
                  <a:pt x="169418" y="248920"/>
                </a:lnTo>
                <a:lnTo>
                  <a:pt x="161925" y="256031"/>
                </a:lnTo>
                <a:lnTo>
                  <a:pt x="153415" y="261492"/>
                </a:lnTo>
                <a:lnTo>
                  <a:pt x="144906" y="264160"/>
                </a:lnTo>
                <a:lnTo>
                  <a:pt x="198417" y="264160"/>
                </a:lnTo>
                <a:lnTo>
                  <a:pt x="208418" y="259079"/>
                </a:lnTo>
                <a:lnTo>
                  <a:pt x="176149" y="259079"/>
                </a:lnTo>
                <a:lnTo>
                  <a:pt x="184023" y="249936"/>
                </a:lnTo>
                <a:lnTo>
                  <a:pt x="191770" y="237362"/>
                </a:lnTo>
                <a:lnTo>
                  <a:pt x="198881" y="223138"/>
                </a:lnTo>
                <a:lnTo>
                  <a:pt x="199262" y="221361"/>
                </a:lnTo>
                <a:lnTo>
                  <a:pt x="222855" y="221361"/>
                </a:lnTo>
                <a:lnTo>
                  <a:pt x="217677" y="217297"/>
                </a:lnTo>
                <a:lnTo>
                  <a:pt x="203707" y="209930"/>
                </a:lnTo>
                <a:lnTo>
                  <a:pt x="204007" y="208534"/>
                </a:lnTo>
                <a:close/>
              </a:path>
              <a:path w="277495" h="277494">
                <a:moveTo>
                  <a:pt x="91619" y="221361"/>
                </a:moveTo>
                <a:lnTo>
                  <a:pt x="78358" y="221361"/>
                </a:lnTo>
                <a:lnTo>
                  <a:pt x="78739" y="223138"/>
                </a:lnTo>
                <a:lnTo>
                  <a:pt x="79121" y="224409"/>
                </a:lnTo>
                <a:lnTo>
                  <a:pt x="85851" y="237362"/>
                </a:lnTo>
                <a:lnTo>
                  <a:pt x="92963" y="248920"/>
                </a:lnTo>
                <a:lnTo>
                  <a:pt x="93345" y="249936"/>
                </a:lnTo>
                <a:lnTo>
                  <a:pt x="101473" y="259079"/>
                </a:lnTo>
                <a:lnTo>
                  <a:pt x="120502" y="259079"/>
                </a:lnTo>
                <a:lnTo>
                  <a:pt x="115824" y="256031"/>
                </a:lnTo>
                <a:lnTo>
                  <a:pt x="108330" y="248920"/>
                </a:lnTo>
                <a:lnTo>
                  <a:pt x="101219" y="240029"/>
                </a:lnTo>
                <a:lnTo>
                  <a:pt x="94742" y="228853"/>
                </a:lnTo>
                <a:lnTo>
                  <a:pt x="91619" y="221361"/>
                </a:lnTo>
                <a:close/>
              </a:path>
              <a:path w="277495" h="277494">
                <a:moveTo>
                  <a:pt x="222855" y="221361"/>
                </a:moveTo>
                <a:lnTo>
                  <a:pt x="199262" y="221361"/>
                </a:lnTo>
                <a:lnTo>
                  <a:pt x="210438" y="227584"/>
                </a:lnTo>
                <a:lnTo>
                  <a:pt x="219963" y="234696"/>
                </a:lnTo>
                <a:lnTo>
                  <a:pt x="206755" y="245110"/>
                </a:lnTo>
                <a:lnTo>
                  <a:pt x="192150" y="252984"/>
                </a:lnTo>
                <a:lnTo>
                  <a:pt x="176149" y="259079"/>
                </a:lnTo>
                <a:lnTo>
                  <a:pt x="208418" y="259079"/>
                </a:lnTo>
                <a:lnTo>
                  <a:pt x="209169" y="258699"/>
                </a:lnTo>
                <a:lnTo>
                  <a:pt x="223774" y="248538"/>
                </a:lnTo>
                <a:lnTo>
                  <a:pt x="236981" y="236981"/>
                </a:lnTo>
                <a:lnTo>
                  <a:pt x="246094" y="226567"/>
                </a:lnTo>
                <a:lnTo>
                  <a:pt x="229488" y="226567"/>
                </a:lnTo>
                <a:lnTo>
                  <a:pt x="222855" y="221361"/>
                </a:lnTo>
                <a:close/>
              </a:path>
              <a:path w="277495" h="277494">
                <a:moveTo>
                  <a:pt x="75692" y="145161"/>
                </a:moveTo>
                <a:lnTo>
                  <a:pt x="63119" y="145161"/>
                </a:lnTo>
                <a:lnTo>
                  <a:pt x="63880" y="155575"/>
                </a:lnTo>
                <a:lnTo>
                  <a:pt x="64134" y="160781"/>
                </a:lnTo>
                <a:lnTo>
                  <a:pt x="65531" y="173609"/>
                </a:lnTo>
                <a:lnTo>
                  <a:pt x="65912" y="177673"/>
                </a:lnTo>
                <a:lnTo>
                  <a:pt x="68960" y="193675"/>
                </a:lnTo>
                <a:lnTo>
                  <a:pt x="73278" y="208152"/>
                </a:lnTo>
                <a:lnTo>
                  <a:pt x="74040" y="209930"/>
                </a:lnTo>
                <a:lnTo>
                  <a:pt x="60071" y="217297"/>
                </a:lnTo>
                <a:lnTo>
                  <a:pt x="48259" y="226567"/>
                </a:lnTo>
                <a:lnTo>
                  <a:pt x="69007" y="226567"/>
                </a:lnTo>
                <a:lnTo>
                  <a:pt x="78358" y="221361"/>
                </a:lnTo>
                <a:lnTo>
                  <a:pt x="91619" y="221361"/>
                </a:lnTo>
                <a:lnTo>
                  <a:pt x="89661" y="216662"/>
                </a:lnTo>
                <a:lnTo>
                  <a:pt x="102870" y="212598"/>
                </a:lnTo>
                <a:lnTo>
                  <a:pt x="117475" y="209930"/>
                </a:lnTo>
                <a:lnTo>
                  <a:pt x="132714" y="208534"/>
                </a:lnTo>
                <a:lnTo>
                  <a:pt x="204007" y="208534"/>
                </a:lnTo>
                <a:lnTo>
                  <a:pt x="204088" y="208152"/>
                </a:lnTo>
                <a:lnTo>
                  <a:pt x="204998" y="205104"/>
                </a:lnTo>
                <a:lnTo>
                  <a:pt x="84835" y="205104"/>
                </a:lnTo>
                <a:lnTo>
                  <a:pt x="80518" y="186436"/>
                </a:lnTo>
                <a:lnTo>
                  <a:pt x="77343" y="166497"/>
                </a:lnTo>
                <a:lnTo>
                  <a:pt x="75692" y="145161"/>
                </a:lnTo>
                <a:close/>
              </a:path>
              <a:path w="277495" h="277494">
                <a:moveTo>
                  <a:pt x="277160" y="145161"/>
                </a:moveTo>
                <a:lnTo>
                  <a:pt x="264413" y="145161"/>
                </a:lnTo>
                <a:lnTo>
                  <a:pt x="262381" y="163829"/>
                </a:lnTo>
                <a:lnTo>
                  <a:pt x="257301" y="181101"/>
                </a:lnTo>
                <a:lnTo>
                  <a:pt x="250189" y="197358"/>
                </a:lnTo>
                <a:lnTo>
                  <a:pt x="241046" y="212598"/>
                </a:lnTo>
                <a:lnTo>
                  <a:pt x="229488" y="226567"/>
                </a:lnTo>
                <a:lnTo>
                  <a:pt x="246094" y="226567"/>
                </a:lnTo>
                <a:lnTo>
                  <a:pt x="266826" y="192659"/>
                </a:lnTo>
                <a:lnTo>
                  <a:pt x="276732" y="157734"/>
                </a:lnTo>
                <a:lnTo>
                  <a:pt x="277160" y="145161"/>
                </a:lnTo>
                <a:close/>
              </a:path>
              <a:path w="277495" h="277494">
                <a:moveTo>
                  <a:pt x="144906" y="145161"/>
                </a:moveTo>
                <a:lnTo>
                  <a:pt x="132714" y="145161"/>
                </a:lnTo>
                <a:lnTo>
                  <a:pt x="132714" y="195706"/>
                </a:lnTo>
                <a:lnTo>
                  <a:pt x="115824" y="197358"/>
                </a:lnTo>
                <a:lnTo>
                  <a:pt x="100202" y="200025"/>
                </a:lnTo>
                <a:lnTo>
                  <a:pt x="84835" y="205104"/>
                </a:lnTo>
                <a:lnTo>
                  <a:pt x="192531" y="205104"/>
                </a:lnTo>
                <a:lnTo>
                  <a:pt x="177546" y="200025"/>
                </a:lnTo>
                <a:lnTo>
                  <a:pt x="161925" y="197358"/>
                </a:lnTo>
                <a:lnTo>
                  <a:pt x="144906" y="195706"/>
                </a:lnTo>
                <a:lnTo>
                  <a:pt x="144906" y="145161"/>
                </a:lnTo>
                <a:close/>
              </a:path>
              <a:path w="277495" h="277494">
                <a:moveTo>
                  <a:pt x="214249" y="145161"/>
                </a:moveTo>
                <a:lnTo>
                  <a:pt x="202056" y="145161"/>
                </a:lnTo>
                <a:lnTo>
                  <a:pt x="200278" y="166497"/>
                </a:lnTo>
                <a:lnTo>
                  <a:pt x="196850" y="186436"/>
                </a:lnTo>
                <a:lnTo>
                  <a:pt x="192531" y="205104"/>
                </a:lnTo>
                <a:lnTo>
                  <a:pt x="204998" y="205104"/>
                </a:lnTo>
                <a:lnTo>
                  <a:pt x="208406" y="193675"/>
                </a:lnTo>
                <a:lnTo>
                  <a:pt x="211835" y="177673"/>
                </a:lnTo>
                <a:lnTo>
                  <a:pt x="212217" y="173609"/>
                </a:lnTo>
                <a:lnTo>
                  <a:pt x="213486" y="160781"/>
                </a:lnTo>
                <a:lnTo>
                  <a:pt x="213868" y="155575"/>
                </a:lnTo>
                <a:lnTo>
                  <a:pt x="214249" y="145161"/>
                </a:lnTo>
                <a:close/>
              </a:path>
              <a:path w="277495" h="277494">
                <a:moveTo>
                  <a:pt x="69744" y="51562"/>
                </a:moveTo>
                <a:lnTo>
                  <a:pt x="48259" y="51562"/>
                </a:lnTo>
                <a:lnTo>
                  <a:pt x="60071" y="60325"/>
                </a:lnTo>
                <a:lnTo>
                  <a:pt x="74040" y="67817"/>
                </a:lnTo>
                <a:lnTo>
                  <a:pt x="73278" y="69468"/>
                </a:lnTo>
                <a:lnTo>
                  <a:pt x="68960" y="84454"/>
                </a:lnTo>
                <a:lnTo>
                  <a:pt x="65912" y="100329"/>
                </a:lnTo>
                <a:lnTo>
                  <a:pt x="65531" y="104393"/>
                </a:lnTo>
                <a:lnTo>
                  <a:pt x="64134" y="116586"/>
                </a:lnTo>
                <a:lnTo>
                  <a:pt x="63880" y="121792"/>
                </a:lnTo>
                <a:lnTo>
                  <a:pt x="63119" y="132587"/>
                </a:lnTo>
                <a:lnTo>
                  <a:pt x="75692" y="132587"/>
                </a:lnTo>
                <a:lnTo>
                  <a:pt x="77343" y="111505"/>
                </a:lnTo>
                <a:lnTo>
                  <a:pt x="80518" y="90931"/>
                </a:lnTo>
                <a:lnTo>
                  <a:pt x="84835" y="72898"/>
                </a:lnTo>
                <a:lnTo>
                  <a:pt x="205077" y="72898"/>
                </a:lnTo>
                <a:lnTo>
                  <a:pt x="204088" y="69468"/>
                </a:lnTo>
                <a:lnTo>
                  <a:pt x="204030" y="69214"/>
                </a:lnTo>
                <a:lnTo>
                  <a:pt x="132714" y="69214"/>
                </a:lnTo>
                <a:lnTo>
                  <a:pt x="117475" y="67817"/>
                </a:lnTo>
                <a:lnTo>
                  <a:pt x="102870" y="65150"/>
                </a:lnTo>
                <a:lnTo>
                  <a:pt x="89661" y="60705"/>
                </a:lnTo>
                <a:lnTo>
                  <a:pt x="91514" y="56261"/>
                </a:lnTo>
                <a:lnTo>
                  <a:pt x="78358" y="56261"/>
                </a:lnTo>
                <a:lnTo>
                  <a:pt x="69744" y="51562"/>
                </a:lnTo>
                <a:close/>
              </a:path>
              <a:path w="277495" h="277494">
                <a:moveTo>
                  <a:pt x="192531" y="72898"/>
                </a:moveTo>
                <a:lnTo>
                  <a:pt x="84835" y="72898"/>
                </a:lnTo>
                <a:lnTo>
                  <a:pt x="100202" y="77342"/>
                </a:lnTo>
                <a:lnTo>
                  <a:pt x="115824" y="80390"/>
                </a:lnTo>
                <a:lnTo>
                  <a:pt x="132714" y="81661"/>
                </a:lnTo>
                <a:lnTo>
                  <a:pt x="132714" y="132587"/>
                </a:lnTo>
                <a:lnTo>
                  <a:pt x="144906" y="132587"/>
                </a:lnTo>
                <a:lnTo>
                  <a:pt x="144906" y="81661"/>
                </a:lnTo>
                <a:lnTo>
                  <a:pt x="161925" y="80390"/>
                </a:lnTo>
                <a:lnTo>
                  <a:pt x="177546" y="77342"/>
                </a:lnTo>
                <a:lnTo>
                  <a:pt x="192531" y="72898"/>
                </a:lnTo>
                <a:close/>
              </a:path>
              <a:path w="277495" h="277494">
                <a:moveTo>
                  <a:pt x="205077" y="72898"/>
                </a:moveTo>
                <a:lnTo>
                  <a:pt x="192531" y="72898"/>
                </a:lnTo>
                <a:lnTo>
                  <a:pt x="196850" y="90931"/>
                </a:lnTo>
                <a:lnTo>
                  <a:pt x="200278" y="111505"/>
                </a:lnTo>
                <a:lnTo>
                  <a:pt x="202056" y="132587"/>
                </a:lnTo>
                <a:lnTo>
                  <a:pt x="214249" y="132587"/>
                </a:lnTo>
                <a:lnTo>
                  <a:pt x="213868" y="121792"/>
                </a:lnTo>
                <a:lnTo>
                  <a:pt x="213486" y="116586"/>
                </a:lnTo>
                <a:lnTo>
                  <a:pt x="212217" y="104393"/>
                </a:lnTo>
                <a:lnTo>
                  <a:pt x="211835" y="100329"/>
                </a:lnTo>
                <a:lnTo>
                  <a:pt x="208406" y="84454"/>
                </a:lnTo>
                <a:lnTo>
                  <a:pt x="205077" y="72898"/>
                </a:lnTo>
                <a:close/>
              </a:path>
              <a:path w="277495" h="277494">
                <a:moveTo>
                  <a:pt x="246270" y="51562"/>
                </a:moveTo>
                <a:lnTo>
                  <a:pt x="229488" y="51562"/>
                </a:lnTo>
                <a:lnTo>
                  <a:pt x="241046" y="64770"/>
                </a:lnTo>
                <a:lnTo>
                  <a:pt x="250189" y="80010"/>
                </a:lnTo>
                <a:lnTo>
                  <a:pt x="257301" y="96265"/>
                </a:lnTo>
                <a:lnTo>
                  <a:pt x="262381" y="113918"/>
                </a:lnTo>
                <a:lnTo>
                  <a:pt x="264413" y="132587"/>
                </a:lnTo>
                <a:lnTo>
                  <a:pt x="277156" y="132587"/>
                </a:lnTo>
                <a:lnTo>
                  <a:pt x="266826" y="84709"/>
                </a:lnTo>
                <a:lnTo>
                  <a:pt x="248538" y="54228"/>
                </a:lnTo>
                <a:lnTo>
                  <a:pt x="246270" y="51562"/>
                </a:lnTo>
                <a:close/>
              </a:path>
              <a:path w="277495" h="277494">
                <a:moveTo>
                  <a:pt x="144906" y="13208"/>
                </a:moveTo>
                <a:lnTo>
                  <a:pt x="132714" y="13208"/>
                </a:lnTo>
                <a:lnTo>
                  <a:pt x="132714" y="69214"/>
                </a:lnTo>
                <a:lnTo>
                  <a:pt x="144906" y="69214"/>
                </a:lnTo>
                <a:lnTo>
                  <a:pt x="144906" y="13208"/>
                </a:lnTo>
                <a:close/>
              </a:path>
              <a:path w="277495" h="277494">
                <a:moveTo>
                  <a:pt x="197296" y="13208"/>
                </a:moveTo>
                <a:lnTo>
                  <a:pt x="144906" y="13208"/>
                </a:lnTo>
                <a:lnTo>
                  <a:pt x="153415" y="16255"/>
                </a:lnTo>
                <a:lnTo>
                  <a:pt x="161925" y="21336"/>
                </a:lnTo>
                <a:lnTo>
                  <a:pt x="169418" y="28828"/>
                </a:lnTo>
                <a:lnTo>
                  <a:pt x="176529" y="37591"/>
                </a:lnTo>
                <a:lnTo>
                  <a:pt x="182625" y="48513"/>
                </a:lnTo>
                <a:lnTo>
                  <a:pt x="188086" y="60705"/>
                </a:lnTo>
                <a:lnTo>
                  <a:pt x="174878" y="65150"/>
                </a:lnTo>
                <a:lnTo>
                  <a:pt x="160274" y="67817"/>
                </a:lnTo>
                <a:lnTo>
                  <a:pt x="144906" y="69214"/>
                </a:lnTo>
                <a:lnTo>
                  <a:pt x="204030" y="69214"/>
                </a:lnTo>
                <a:lnTo>
                  <a:pt x="203707" y="67817"/>
                </a:lnTo>
                <a:lnTo>
                  <a:pt x="217677" y="60325"/>
                </a:lnTo>
                <a:lnTo>
                  <a:pt x="223155" y="56261"/>
                </a:lnTo>
                <a:lnTo>
                  <a:pt x="199262" y="56261"/>
                </a:lnTo>
                <a:lnTo>
                  <a:pt x="198881" y="54610"/>
                </a:lnTo>
                <a:lnTo>
                  <a:pt x="198247" y="52959"/>
                </a:lnTo>
                <a:lnTo>
                  <a:pt x="191770" y="40004"/>
                </a:lnTo>
                <a:lnTo>
                  <a:pt x="184023" y="27812"/>
                </a:lnTo>
                <a:lnTo>
                  <a:pt x="176149" y="18668"/>
                </a:lnTo>
                <a:lnTo>
                  <a:pt x="208394" y="18668"/>
                </a:lnTo>
                <a:lnTo>
                  <a:pt x="197296" y="13208"/>
                </a:lnTo>
                <a:close/>
              </a:path>
              <a:path w="277495" h="277494">
                <a:moveTo>
                  <a:pt x="120224" y="18668"/>
                </a:moveTo>
                <a:lnTo>
                  <a:pt x="101473" y="18668"/>
                </a:lnTo>
                <a:lnTo>
                  <a:pt x="93345" y="27812"/>
                </a:lnTo>
                <a:lnTo>
                  <a:pt x="92963" y="28828"/>
                </a:lnTo>
                <a:lnTo>
                  <a:pt x="85851" y="40004"/>
                </a:lnTo>
                <a:lnTo>
                  <a:pt x="79121" y="52959"/>
                </a:lnTo>
                <a:lnTo>
                  <a:pt x="78358" y="56261"/>
                </a:lnTo>
                <a:lnTo>
                  <a:pt x="91514" y="56261"/>
                </a:lnTo>
                <a:lnTo>
                  <a:pt x="94742" y="48513"/>
                </a:lnTo>
                <a:lnTo>
                  <a:pt x="101219" y="37591"/>
                </a:lnTo>
                <a:lnTo>
                  <a:pt x="108330" y="28828"/>
                </a:lnTo>
                <a:lnTo>
                  <a:pt x="115824" y="21336"/>
                </a:lnTo>
                <a:lnTo>
                  <a:pt x="120224" y="18668"/>
                </a:lnTo>
                <a:close/>
              </a:path>
              <a:path w="277495" h="277494">
                <a:moveTo>
                  <a:pt x="208394" y="18668"/>
                </a:moveTo>
                <a:lnTo>
                  <a:pt x="176149" y="18668"/>
                </a:lnTo>
                <a:lnTo>
                  <a:pt x="192150" y="24384"/>
                </a:lnTo>
                <a:lnTo>
                  <a:pt x="206755" y="32892"/>
                </a:lnTo>
                <a:lnTo>
                  <a:pt x="219963" y="42672"/>
                </a:lnTo>
                <a:lnTo>
                  <a:pt x="210438" y="50164"/>
                </a:lnTo>
                <a:lnTo>
                  <a:pt x="199262" y="56261"/>
                </a:lnTo>
                <a:lnTo>
                  <a:pt x="223155" y="56261"/>
                </a:lnTo>
                <a:lnTo>
                  <a:pt x="229488" y="51562"/>
                </a:lnTo>
                <a:lnTo>
                  <a:pt x="246270" y="51562"/>
                </a:lnTo>
                <a:lnTo>
                  <a:pt x="236981" y="40639"/>
                </a:lnTo>
                <a:lnTo>
                  <a:pt x="223774" y="29210"/>
                </a:lnTo>
                <a:lnTo>
                  <a:pt x="209169" y="19050"/>
                </a:lnTo>
                <a:lnTo>
                  <a:pt x="208394" y="186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 descr=""/>
          <p:cNvGrpSpPr/>
          <p:nvPr/>
        </p:nvGrpSpPr>
        <p:grpSpPr>
          <a:xfrm>
            <a:off x="714510" y="5210334"/>
            <a:ext cx="374015" cy="849630"/>
            <a:chOff x="714510" y="5210334"/>
            <a:chExt cx="374015" cy="849630"/>
          </a:xfrm>
        </p:grpSpPr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327" y="5789533"/>
              <a:ext cx="359966" cy="27003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8284" y="5809487"/>
              <a:ext cx="269747" cy="179831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746696" y="5807900"/>
              <a:ext cx="273050" cy="183515"/>
            </a:xfrm>
            <a:custGeom>
              <a:avLst/>
              <a:gdLst/>
              <a:ahLst/>
              <a:cxnLst/>
              <a:rect l="l" t="t" r="r" b="b"/>
              <a:pathLst>
                <a:path w="273050" h="183514">
                  <a:moveTo>
                    <a:pt x="0" y="183006"/>
                  </a:moveTo>
                  <a:lnTo>
                    <a:pt x="272922" y="183006"/>
                  </a:lnTo>
                  <a:lnTo>
                    <a:pt x="272922" y="0"/>
                  </a:lnTo>
                  <a:lnTo>
                    <a:pt x="0" y="0"/>
                  </a:lnTo>
                  <a:lnTo>
                    <a:pt x="0" y="18300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510" y="5210334"/>
              <a:ext cx="311450" cy="25949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568" y="5230367"/>
              <a:ext cx="220980" cy="169163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732980" y="5228716"/>
              <a:ext cx="224154" cy="172720"/>
            </a:xfrm>
            <a:custGeom>
              <a:avLst/>
              <a:gdLst/>
              <a:ahLst/>
              <a:cxnLst/>
              <a:rect l="l" t="t" r="r" b="b"/>
              <a:pathLst>
                <a:path w="224155" h="172720">
                  <a:moveTo>
                    <a:pt x="0" y="172338"/>
                  </a:moveTo>
                  <a:lnTo>
                    <a:pt x="224155" y="172338"/>
                  </a:lnTo>
                  <a:lnTo>
                    <a:pt x="224155" y="0"/>
                  </a:lnTo>
                  <a:lnTo>
                    <a:pt x="0" y="0"/>
                  </a:lnTo>
                  <a:lnTo>
                    <a:pt x="0" y="17233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 descr=""/>
          <p:cNvGrpSpPr/>
          <p:nvPr/>
        </p:nvGrpSpPr>
        <p:grpSpPr>
          <a:xfrm>
            <a:off x="6888289" y="4462271"/>
            <a:ext cx="4647565" cy="1341755"/>
            <a:chOff x="6888289" y="4462271"/>
            <a:chExt cx="4647565" cy="1341755"/>
          </a:xfrm>
        </p:grpSpPr>
        <p:sp>
          <p:nvSpPr>
            <p:cNvPr id="84" name="object 84" descr=""/>
            <p:cNvSpPr/>
            <p:nvPr/>
          </p:nvSpPr>
          <p:spPr>
            <a:xfrm>
              <a:off x="7011924" y="5241035"/>
              <a:ext cx="341630" cy="558165"/>
            </a:xfrm>
            <a:custGeom>
              <a:avLst/>
              <a:gdLst/>
              <a:ahLst/>
              <a:cxnLst/>
              <a:rect l="l" t="t" r="r" b="b"/>
              <a:pathLst>
                <a:path w="341629" h="558164">
                  <a:moveTo>
                    <a:pt x="341375" y="0"/>
                  </a:moveTo>
                  <a:lnTo>
                    <a:pt x="0" y="0"/>
                  </a:lnTo>
                  <a:lnTo>
                    <a:pt x="0" y="557783"/>
                  </a:lnTo>
                  <a:lnTo>
                    <a:pt x="341375" y="557783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8750808" y="4462271"/>
              <a:ext cx="2080260" cy="254635"/>
            </a:xfrm>
            <a:custGeom>
              <a:avLst/>
              <a:gdLst/>
              <a:ahLst/>
              <a:cxnLst/>
              <a:rect l="l" t="t" r="r" b="b"/>
              <a:pathLst>
                <a:path w="2080259" h="254635">
                  <a:moveTo>
                    <a:pt x="341376" y="179832"/>
                  </a:moveTo>
                  <a:lnTo>
                    <a:pt x="0" y="179832"/>
                  </a:lnTo>
                  <a:lnTo>
                    <a:pt x="0" y="254508"/>
                  </a:lnTo>
                  <a:lnTo>
                    <a:pt x="341376" y="254508"/>
                  </a:lnTo>
                  <a:lnTo>
                    <a:pt x="341376" y="179832"/>
                  </a:lnTo>
                  <a:close/>
                </a:path>
                <a:path w="2080259" h="254635">
                  <a:moveTo>
                    <a:pt x="922020" y="108216"/>
                  </a:moveTo>
                  <a:lnTo>
                    <a:pt x="580644" y="108216"/>
                  </a:lnTo>
                  <a:lnTo>
                    <a:pt x="580644" y="179832"/>
                  </a:lnTo>
                  <a:lnTo>
                    <a:pt x="922020" y="179832"/>
                  </a:lnTo>
                  <a:lnTo>
                    <a:pt x="922020" y="108216"/>
                  </a:lnTo>
                  <a:close/>
                </a:path>
                <a:path w="2080259" h="254635">
                  <a:moveTo>
                    <a:pt x="1501140" y="60960"/>
                  </a:moveTo>
                  <a:lnTo>
                    <a:pt x="1159764" y="60960"/>
                  </a:lnTo>
                  <a:lnTo>
                    <a:pt x="1159764" y="108204"/>
                  </a:lnTo>
                  <a:lnTo>
                    <a:pt x="1501140" y="108204"/>
                  </a:lnTo>
                  <a:lnTo>
                    <a:pt x="1501140" y="60960"/>
                  </a:lnTo>
                  <a:close/>
                </a:path>
                <a:path w="2080259" h="254635">
                  <a:moveTo>
                    <a:pt x="2080260" y="0"/>
                  </a:moveTo>
                  <a:lnTo>
                    <a:pt x="1740408" y="0"/>
                  </a:lnTo>
                  <a:lnTo>
                    <a:pt x="1740408" y="60960"/>
                  </a:lnTo>
                  <a:lnTo>
                    <a:pt x="2080260" y="60960"/>
                  </a:lnTo>
                  <a:lnTo>
                    <a:pt x="2080260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1070336" y="4462271"/>
              <a:ext cx="341630" cy="1336675"/>
            </a:xfrm>
            <a:custGeom>
              <a:avLst/>
              <a:gdLst/>
              <a:ahLst/>
              <a:cxnLst/>
              <a:rect l="l" t="t" r="r" b="b"/>
              <a:pathLst>
                <a:path w="341629" h="1336675">
                  <a:moveTo>
                    <a:pt x="341375" y="0"/>
                  </a:moveTo>
                  <a:lnTo>
                    <a:pt x="0" y="0"/>
                  </a:lnTo>
                  <a:lnTo>
                    <a:pt x="0" y="1336547"/>
                  </a:lnTo>
                  <a:lnTo>
                    <a:pt x="341375" y="1336547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893052" y="5798819"/>
              <a:ext cx="4638040" cy="0"/>
            </a:xfrm>
            <a:custGeom>
              <a:avLst/>
              <a:gdLst/>
              <a:ahLst/>
              <a:cxnLst/>
              <a:rect l="l" t="t" r="r" b="b"/>
              <a:pathLst>
                <a:path w="4638040" h="0">
                  <a:moveTo>
                    <a:pt x="0" y="0"/>
                  </a:moveTo>
                  <a:lnTo>
                    <a:pt x="463753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7086600" y="5424373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371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7592568" y="4856988"/>
            <a:ext cx="340360" cy="384175"/>
          </a:xfrm>
          <a:prstGeom prst="rect">
            <a:avLst/>
          </a:prstGeom>
          <a:solidFill>
            <a:srgbClr val="538235"/>
          </a:solidFill>
        </p:spPr>
        <p:txBody>
          <a:bodyPr wrap="square" lIns="0" tIns="108585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855"/>
              </a:spcBef>
            </a:pP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+256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171688" y="4716779"/>
            <a:ext cx="341630" cy="140335"/>
          </a:xfrm>
          <a:prstGeom prst="rect">
            <a:avLst/>
          </a:prstGeom>
          <a:solidFill>
            <a:srgbClr val="00AF50"/>
          </a:solidFill>
        </p:spPr>
        <p:txBody>
          <a:bodyPr wrap="square" lIns="0" tIns="0" rIns="0" bIns="0" rtlCol="0" vert="horz">
            <a:spAutoFit/>
          </a:bodyPr>
          <a:lstStyle/>
          <a:p>
            <a:pPr marL="75565">
              <a:lnSpc>
                <a:spcPts val="1095"/>
              </a:lnSpc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+94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827643" y="4584319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+49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9407397" y="4511421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+48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9987026" y="4451350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+32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566781" y="4397121"/>
            <a:ext cx="203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+40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11145011" y="5035422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890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042657" y="5861710"/>
            <a:ext cx="3880485" cy="332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12775" algn="l"/>
                <a:tab pos="1158875" algn="l"/>
                <a:tab pos="1696085" algn="l"/>
                <a:tab pos="2230755" algn="l"/>
                <a:tab pos="2821940" algn="l"/>
              </a:tabLst>
            </a:pPr>
            <a:r>
              <a:rPr dirty="0" sz="1000" spc="-10">
                <a:latin typeface="Calibri"/>
                <a:cs typeface="Calibri"/>
              </a:rPr>
              <a:t>Świat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Azja</a:t>
            </a:r>
            <a:r>
              <a:rPr dirty="0" sz="1000">
                <a:latin typeface="Calibri"/>
                <a:cs typeface="Calibri"/>
              </a:rPr>
              <a:t>	Azja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-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Europa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Ameryka</a:t>
            </a:r>
            <a:r>
              <a:rPr dirty="0" sz="1000">
                <a:latin typeface="Calibri"/>
                <a:cs typeface="Calibri"/>
              </a:rPr>
              <a:t>	Europa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Pozostałe</a:t>
            </a:r>
            <a:endParaRPr sz="1000">
              <a:latin typeface="Calibri"/>
              <a:cs typeface="Calibri"/>
            </a:endParaRPr>
          </a:p>
          <a:p>
            <a:pPr marL="12065">
              <a:lnSpc>
                <a:spcPct val="100000"/>
              </a:lnSpc>
              <a:spcBef>
                <a:spcPts val="20"/>
              </a:spcBef>
              <a:tabLst>
                <a:tab pos="476250" algn="l"/>
                <a:tab pos="2361565" algn="l"/>
                <a:tab pos="2790190" algn="l"/>
                <a:tab pos="3425190" algn="l"/>
              </a:tabLst>
            </a:pPr>
            <a:r>
              <a:rPr dirty="0" sz="1000" spc="-20">
                <a:latin typeface="Calibri"/>
                <a:cs typeface="Calibri"/>
              </a:rPr>
              <a:t>2022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Śr.-</a:t>
            </a:r>
            <a:r>
              <a:rPr dirty="0" sz="1000">
                <a:latin typeface="Calibri"/>
                <a:cs typeface="Calibri"/>
              </a:rPr>
              <a:t>Wsch.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pozostałe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Śr.-</a:t>
            </a:r>
            <a:r>
              <a:rPr dirty="0" sz="1000" spc="-20">
                <a:latin typeface="Calibri"/>
                <a:cs typeface="Calibri"/>
              </a:rPr>
              <a:t>Wsch.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Płn.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pozostałe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regiony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11101069" y="5861710"/>
            <a:ext cx="294640" cy="332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Świat</a:t>
            </a:r>
            <a:endParaRPr sz="1000">
              <a:latin typeface="Calibri"/>
              <a:cs typeface="Calibri"/>
            </a:endParaRPr>
          </a:p>
          <a:p>
            <a:pPr marL="12065">
              <a:lnSpc>
                <a:spcPct val="100000"/>
              </a:lnSpc>
              <a:spcBef>
                <a:spcPts val="20"/>
              </a:spcBef>
            </a:pPr>
            <a:r>
              <a:rPr dirty="0" sz="1000" spc="-20">
                <a:latin typeface="Calibri"/>
                <a:cs typeface="Calibri"/>
              </a:rPr>
              <a:t>2050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11245595" y="3933444"/>
            <a:ext cx="277495" cy="279400"/>
          </a:xfrm>
          <a:custGeom>
            <a:avLst/>
            <a:gdLst/>
            <a:ahLst/>
            <a:cxnLst/>
            <a:rect l="l" t="t" r="r" b="b"/>
            <a:pathLst>
              <a:path w="277495" h="279400">
                <a:moveTo>
                  <a:pt x="138810" y="0"/>
                </a:moveTo>
                <a:lnTo>
                  <a:pt x="84581" y="11302"/>
                </a:lnTo>
                <a:lnTo>
                  <a:pt x="40767" y="40893"/>
                </a:lnTo>
                <a:lnTo>
                  <a:pt x="10922" y="85216"/>
                </a:lnTo>
                <a:lnTo>
                  <a:pt x="0" y="139826"/>
                </a:lnTo>
                <a:lnTo>
                  <a:pt x="1015" y="158495"/>
                </a:lnTo>
                <a:lnTo>
                  <a:pt x="18669" y="209676"/>
                </a:lnTo>
                <a:lnTo>
                  <a:pt x="53975" y="249935"/>
                </a:lnTo>
                <a:lnTo>
                  <a:pt x="101853" y="274065"/>
                </a:lnTo>
                <a:lnTo>
                  <a:pt x="138810" y="278891"/>
                </a:lnTo>
                <a:lnTo>
                  <a:pt x="157479" y="277494"/>
                </a:lnTo>
                <a:lnTo>
                  <a:pt x="175895" y="274065"/>
                </a:lnTo>
                <a:lnTo>
                  <a:pt x="193167" y="268350"/>
                </a:lnTo>
                <a:lnTo>
                  <a:pt x="198583" y="265556"/>
                </a:lnTo>
                <a:lnTo>
                  <a:pt x="132714" y="265556"/>
                </a:lnTo>
                <a:lnTo>
                  <a:pt x="124205" y="262889"/>
                </a:lnTo>
                <a:lnTo>
                  <a:pt x="120502" y="260476"/>
                </a:lnTo>
                <a:lnTo>
                  <a:pt x="101473" y="260476"/>
                </a:lnTo>
                <a:lnTo>
                  <a:pt x="85598" y="254380"/>
                </a:lnTo>
                <a:lnTo>
                  <a:pt x="70993" y="246506"/>
                </a:lnTo>
                <a:lnTo>
                  <a:pt x="57403" y="235965"/>
                </a:lnTo>
                <a:lnTo>
                  <a:pt x="67182" y="228726"/>
                </a:lnTo>
                <a:lnTo>
                  <a:pt x="69045" y="227710"/>
                </a:lnTo>
                <a:lnTo>
                  <a:pt x="48259" y="227710"/>
                </a:lnTo>
                <a:lnTo>
                  <a:pt x="20065" y="182117"/>
                </a:lnTo>
                <a:lnTo>
                  <a:pt x="12953" y="145922"/>
                </a:lnTo>
                <a:lnTo>
                  <a:pt x="277160" y="145922"/>
                </a:lnTo>
                <a:lnTo>
                  <a:pt x="277368" y="139826"/>
                </a:lnTo>
                <a:lnTo>
                  <a:pt x="277156" y="133349"/>
                </a:lnTo>
                <a:lnTo>
                  <a:pt x="12953" y="133349"/>
                </a:lnTo>
                <a:lnTo>
                  <a:pt x="15239" y="114553"/>
                </a:lnTo>
                <a:lnTo>
                  <a:pt x="20065" y="96773"/>
                </a:lnTo>
                <a:lnTo>
                  <a:pt x="27177" y="80517"/>
                </a:lnTo>
                <a:lnTo>
                  <a:pt x="36702" y="65150"/>
                </a:lnTo>
                <a:lnTo>
                  <a:pt x="48259" y="51815"/>
                </a:lnTo>
                <a:lnTo>
                  <a:pt x="69691" y="51815"/>
                </a:lnTo>
                <a:lnTo>
                  <a:pt x="67182" y="50418"/>
                </a:lnTo>
                <a:lnTo>
                  <a:pt x="57403" y="42925"/>
                </a:lnTo>
                <a:lnTo>
                  <a:pt x="70993" y="33019"/>
                </a:lnTo>
                <a:lnTo>
                  <a:pt x="85598" y="24510"/>
                </a:lnTo>
                <a:lnTo>
                  <a:pt x="101473" y="18795"/>
                </a:lnTo>
                <a:lnTo>
                  <a:pt x="120224" y="18795"/>
                </a:lnTo>
                <a:lnTo>
                  <a:pt x="124205" y="16382"/>
                </a:lnTo>
                <a:lnTo>
                  <a:pt x="132714" y="13334"/>
                </a:lnTo>
                <a:lnTo>
                  <a:pt x="197364" y="13334"/>
                </a:lnTo>
                <a:lnTo>
                  <a:pt x="193167" y="11302"/>
                </a:lnTo>
                <a:lnTo>
                  <a:pt x="175895" y="5460"/>
                </a:lnTo>
                <a:lnTo>
                  <a:pt x="157479" y="1396"/>
                </a:lnTo>
                <a:lnTo>
                  <a:pt x="138810" y="0"/>
                </a:lnTo>
                <a:close/>
              </a:path>
              <a:path w="277495" h="279400">
                <a:moveTo>
                  <a:pt x="144906" y="209676"/>
                </a:moveTo>
                <a:lnTo>
                  <a:pt x="132714" y="209676"/>
                </a:lnTo>
                <a:lnTo>
                  <a:pt x="132714" y="265556"/>
                </a:lnTo>
                <a:lnTo>
                  <a:pt x="144906" y="265556"/>
                </a:lnTo>
                <a:lnTo>
                  <a:pt x="144906" y="209676"/>
                </a:lnTo>
                <a:close/>
              </a:path>
              <a:path w="277495" h="279400">
                <a:moveTo>
                  <a:pt x="204007" y="209676"/>
                </a:moveTo>
                <a:lnTo>
                  <a:pt x="144906" y="209676"/>
                </a:lnTo>
                <a:lnTo>
                  <a:pt x="160274" y="211073"/>
                </a:lnTo>
                <a:lnTo>
                  <a:pt x="174878" y="213740"/>
                </a:lnTo>
                <a:lnTo>
                  <a:pt x="188086" y="217804"/>
                </a:lnTo>
                <a:lnTo>
                  <a:pt x="182625" y="230123"/>
                </a:lnTo>
                <a:lnTo>
                  <a:pt x="176529" y="241426"/>
                </a:lnTo>
                <a:lnTo>
                  <a:pt x="169418" y="250189"/>
                </a:lnTo>
                <a:lnTo>
                  <a:pt x="161925" y="257428"/>
                </a:lnTo>
                <a:lnTo>
                  <a:pt x="153415" y="262889"/>
                </a:lnTo>
                <a:lnTo>
                  <a:pt x="144906" y="265556"/>
                </a:lnTo>
                <a:lnTo>
                  <a:pt x="198583" y="265556"/>
                </a:lnTo>
                <a:lnTo>
                  <a:pt x="208430" y="260476"/>
                </a:lnTo>
                <a:lnTo>
                  <a:pt x="176149" y="260476"/>
                </a:lnTo>
                <a:lnTo>
                  <a:pt x="184023" y="251332"/>
                </a:lnTo>
                <a:lnTo>
                  <a:pt x="184657" y="250189"/>
                </a:lnTo>
                <a:lnTo>
                  <a:pt x="191770" y="238632"/>
                </a:lnTo>
                <a:lnTo>
                  <a:pt x="198247" y="225678"/>
                </a:lnTo>
                <a:lnTo>
                  <a:pt x="198881" y="224281"/>
                </a:lnTo>
                <a:lnTo>
                  <a:pt x="199262" y="222630"/>
                </a:lnTo>
                <a:lnTo>
                  <a:pt x="222927" y="222630"/>
                </a:lnTo>
                <a:lnTo>
                  <a:pt x="217677" y="218566"/>
                </a:lnTo>
                <a:lnTo>
                  <a:pt x="203707" y="211073"/>
                </a:lnTo>
                <a:lnTo>
                  <a:pt x="204007" y="209676"/>
                </a:lnTo>
                <a:close/>
              </a:path>
              <a:path w="277495" h="279400">
                <a:moveTo>
                  <a:pt x="91652" y="222630"/>
                </a:moveTo>
                <a:lnTo>
                  <a:pt x="78358" y="222630"/>
                </a:lnTo>
                <a:lnTo>
                  <a:pt x="78739" y="224281"/>
                </a:lnTo>
                <a:lnTo>
                  <a:pt x="79121" y="225678"/>
                </a:lnTo>
                <a:lnTo>
                  <a:pt x="85851" y="238632"/>
                </a:lnTo>
                <a:lnTo>
                  <a:pt x="92963" y="250189"/>
                </a:lnTo>
                <a:lnTo>
                  <a:pt x="93345" y="251332"/>
                </a:lnTo>
                <a:lnTo>
                  <a:pt x="101473" y="260476"/>
                </a:lnTo>
                <a:lnTo>
                  <a:pt x="120502" y="260476"/>
                </a:lnTo>
                <a:lnTo>
                  <a:pt x="115824" y="257428"/>
                </a:lnTo>
                <a:lnTo>
                  <a:pt x="108330" y="250189"/>
                </a:lnTo>
                <a:lnTo>
                  <a:pt x="101219" y="241426"/>
                </a:lnTo>
                <a:lnTo>
                  <a:pt x="94742" y="230123"/>
                </a:lnTo>
                <a:lnTo>
                  <a:pt x="91652" y="222630"/>
                </a:lnTo>
                <a:close/>
              </a:path>
              <a:path w="277495" h="279400">
                <a:moveTo>
                  <a:pt x="222927" y="222630"/>
                </a:moveTo>
                <a:lnTo>
                  <a:pt x="199262" y="222630"/>
                </a:lnTo>
                <a:lnTo>
                  <a:pt x="210438" y="228726"/>
                </a:lnTo>
                <a:lnTo>
                  <a:pt x="219963" y="235965"/>
                </a:lnTo>
                <a:lnTo>
                  <a:pt x="206755" y="246506"/>
                </a:lnTo>
                <a:lnTo>
                  <a:pt x="192150" y="254380"/>
                </a:lnTo>
                <a:lnTo>
                  <a:pt x="176149" y="260476"/>
                </a:lnTo>
                <a:lnTo>
                  <a:pt x="208430" y="260476"/>
                </a:lnTo>
                <a:lnTo>
                  <a:pt x="209169" y="260095"/>
                </a:lnTo>
                <a:lnTo>
                  <a:pt x="223774" y="249935"/>
                </a:lnTo>
                <a:lnTo>
                  <a:pt x="236981" y="238378"/>
                </a:lnTo>
                <a:lnTo>
                  <a:pt x="246227" y="227710"/>
                </a:lnTo>
                <a:lnTo>
                  <a:pt x="229488" y="227710"/>
                </a:lnTo>
                <a:lnTo>
                  <a:pt x="222927" y="222630"/>
                </a:lnTo>
                <a:close/>
              </a:path>
              <a:path w="277495" h="279400">
                <a:moveTo>
                  <a:pt x="75692" y="145922"/>
                </a:moveTo>
                <a:lnTo>
                  <a:pt x="63119" y="145922"/>
                </a:lnTo>
                <a:lnTo>
                  <a:pt x="63880" y="156463"/>
                </a:lnTo>
                <a:lnTo>
                  <a:pt x="64134" y="161543"/>
                </a:lnTo>
                <a:lnTo>
                  <a:pt x="65531" y="174624"/>
                </a:lnTo>
                <a:lnTo>
                  <a:pt x="65912" y="178688"/>
                </a:lnTo>
                <a:lnTo>
                  <a:pt x="68960" y="194690"/>
                </a:lnTo>
                <a:lnTo>
                  <a:pt x="73278" y="209295"/>
                </a:lnTo>
                <a:lnTo>
                  <a:pt x="74040" y="211073"/>
                </a:lnTo>
                <a:lnTo>
                  <a:pt x="60071" y="218566"/>
                </a:lnTo>
                <a:lnTo>
                  <a:pt x="48259" y="227710"/>
                </a:lnTo>
                <a:lnTo>
                  <a:pt x="69045" y="227710"/>
                </a:lnTo>
                <a:lnTo>
                  <a:pt x="78358" y="222630"/>
                </a:lnTo>
                <a:lnTo>
                  <a:pt x="91652" y="222630"/>
                </a:lnTo>
                <a:lnTo>
                  <a:pt x="89661" y="217804"/>
                </a:lnTo>
                <a:lnTo>
                  <a:pt x="102870" y="213740"/>
                </a:lnTo>
                <a:lnTo>
                  <a:pt x="117475" y="211073"/>
                </a:lnTo>
                <a:lnTo>
                  <a:pt x="132714" y="209676"/>
                </a:lnTo>
                <a:lnTo>
                  <a:pt x="204007" y="209676"/>
                </a:lnTo>
                <a:lnTo>
                  <a:pt x="204088" y="209295"/>
                </a:lnTo>
                <a:lnTo>
                  <a:pt x="204990" y="206247"/>
                </a:lnTo>
                <a:lnTo>
                  <a:pt x="84835" y="206247"/>
                </a:lnTo>
                <a:lnTo>
                  <a:pt x="80518" y="187578"/>
                </a:lnTo>
                <a:lnTo>
                  <a:pt x="77343" y="167385"/>
                </a:lnTo>
                <a:lnTo>
                  <a:pt x="75692" y="145922"/>
                </a:lnTo>
                <a:close/>
              </a:path>
              <a:path w="277495" h="279400">
                <a:moveTo>
                  <a:pt x="277160" y="145922"/>
                </a:moveTo>
                <a:lnTo>
                  <a:pt x="264413" y="145922"/>
                </a:lnTo>
                <a:lnTo>
                  <a:pt x="262381" y="164718"/>
                </a:lnTo>
                <a:lnTo>
                  <a:pt x="257301" y="182117"/>
                </a:lnTo>
                <a:lnTo>
                  <a:pt x="250189" y="198373"/>
                </a:lnTo>
                <a:lnTo>
                  <a:pt x="241046" y="213740"/>
                </a:lnTo>
                <a:lnTo>
                  <a:pt x="229488" y="227710"/>
                </a:lnTo>
                <a:lnTo>
                  <a:pt x="246227" y="227710"/>
                </a:lnTo>
                <a:lnTo>
                  <a:pt x="266826" y="193674"/>
                </a:lnTo>
                <a:lnTo>
                  <a:pt x="276732" y="158495"/>
                </a:lnTo>
                <a:lnTo>
                  <a:pt x="277160" y="145922"/>
                </a:lnTo>
                <a:close/>
              </a:path>
              <a:path w="277495" h="279400">
                <a:moveTo>
                  <a:pt x="144906" y="145922"/>
                </a:moveTo>
                <a:lnTo>
                  <a:pt x="132714" y="145922"/>
                </a:lnTo>
                <a:lnTo>
                  <a:pt x="132714" y="196722"/>
                </a:lnTo>
                <a:lnTo>
                  <a:pt x="115824" y="198373"/>
                </a:lnTo>
                <a:lnTo>
                  <a:pt x="100202" y="201167"/>
                </a:lnTo>
                <a:lnTo>
                  <a:pt x="84835" y="206247"/>
                </a:lnTo>
                <a:lnTo>
                  <a:pt x="192531" y="206247"/>
                </a:lnTo>
                <a:lnTo>
                  <a:pt x="177546" y="201167"/>
                </a:lnTo>
                <a:lnTo>
                  <a:pt x="161925" y="198373"/>
                </a:lnTo>
                <a:lnTo>
                  <a:pt x="144906" y="196722"/>
                </a:lnTo>
                <a:lnTo>
                  <a:pt x="144906" y="145922"/>
                </a:lnTo>
                <a:close/>
              </a:path>
              <a:path w="277495" h="279400">
                <a:moveTo>
                  <a:pt x="214249" y="145922"/>
                </a:moveTo>
                <a:lnTo>
                  <a:pt x="202056" y="145922"/>
                </a:lnTo>
                <a:lnTo>
                  <a:pt x="200278" y="167385"/>
                </a:lnTo>
                <a:lnTo>
                  <a:pt x="196850" y="187578"/>
                </a:lnTo>
                <a:lnTo>
                  <a:pt x="192531" y="206247"/>
                </a:lnTo>
                <a:lnTo>
                  <a:pt x="204990" y="206247"/>
                </a:lnTo>
                <a:lnTo>
                  <a:pt x="208406" y="194690"/>
                </a:lnTo>
                <a:lnTo>
                  <a:pt x="211835" y="178688"/>
                </a:lnTo>
                <a:lnTo>
                  <a:pt x="213486" y="161543"/>
                </a:lnTo>
                <a:lnTo>
                  <a:pt x="213868" y="156463"/>
                </a:lnTo>
                <a:lnTo>
                  <a:pt x="214249" y="145922"/>
                </a:lnTo>
                <a:close/>
              </a:path>
              <a:path w="277495" h="279400">
                <a:moveTo>
                  <a:pt x="69691" y="51815"/>
                </a:moveTo>
                <a:lnTo>
                  <a:pt x="48259" y="51815"/>
                </a:lnTo>
                <a:lnTo>
                  <a:pt x="60071" y="60705"/>
                </a:lnTo>
                <a:lnTo>
                  <a:pt x="74040" y="68198"/>
                </a:lnTo>
                <a:lnTo>
                  <a:pt x="73278" y="69849"/>
                </a:lnTo>
                <a:lnTo>
                  <a:pt x="68960" y="84835"/>
                </a:lnTo>
                <a:lnTo>
                  <a:pt x="65912" y="100964"/>
                </a:lnTo>
                <a:lnTo>
                  <a:pt x="65531" y="105028"/>
                </a:lnTo>
                <a:lnTo>
                  <a:pt x="64134" y="117220"/>
                </a:lnTo>
                <a:lnTo>
                  <a:pt x="63880" y="122427"/>
                </a:lnTo>
                <a:lnTo>
                  <a:pt x="63119" y="133349"/>
                </a:lnTo>
                <a:lnTo>
                  <a:pt x="75692" y="133349"/>
                </a:lnTo>
                <a:lnTo>
                  <a:pt x="77343" y="112140"/>
                </a:lnTo>
                <a:lnTo>
                  <a:pt x="80518" y="91312"/>
                </a:lnTo>
                <a:lnTo>
                  <a:pt x="84835" y="73278"/>
                </a:lnTo>
                <a:lnTo>
                  <a:pt x="205077" y="73278"/>
                </a:lnTo>
                <a:lnTo>
                  <a:pt x="204088" y="69849"/>
                </a:lnTo>
                <a:lnTo>
                  <a:pt x="204030" y="69595"/>
                </a:lnTo>
                <a:lnTo>
                  <a:pt x="132714" y="69595"/>
                </a:lnTo>
                <a:lnTo>
                  <a:pt x="117475" y="68198"/>
                </a:lnTo>
                <a:lnTo>
                  <a:pt x="102870" y="65404"/>
                </a:lnTo>
                <a:lnTo>
                  <a:pt x="89661" y="61086"/>
                </a:lnTo>
                <a:lnTo>
                  <a:pt x="91494" y="56641"/>
                </a:lnTo>
                <a:lnTo>
                  <a:pt x="78358" y="56641"/>
                </a:lnTo>
                <a:lnTo>
                  <a:pt x="69691" y="51815"/>
                </a:lnTo>
                <a:close/>
              </a:path>
              <a:path w="277495" h="279400">
                <a:moveTo>
                  <a:pt x="192531" y="73278"/>
                </a:moveTo>
                <a:lnTo>
                  <a:pt x="84835" y="73278"/>
                </a:lnTo>
                <a:lnTo>
                  <a:pt x="100202" y="77723"/>
                </a:lnTo>
                <a:lnTo>
                  <a:pt x="115824" y="80771"/>
                </a:lnTo>
                <a:lnTo>
                  <a:pt x="132714" y="82168"/>
                </a:lnTo>
                <a:lnTo>
                  <a:pt x="132714" y="133349"/>
                </a:lnTo>
                <a:lnTo>
                  <a:pt x="144906" y="133349"/>
                </a:lnTo>
                <a:lnTo>
                  <a:pt x="144906" y="82168"/>
                </a:lnTo>
                <a:lnTo>
                  <a:pt x="161925" y="80771"/>
                </a:lnTo>
                <a:lnTo>
                  <a:pt x="177546" y="77723"/>
                </a:lnTo>
                <a:lnTo>
                  <a:pt x="192531" y="73278"/>
                </a:lnTo>
                <a:close/>
              </a:path>
              <a:path w="277495" h="279400">
                <a:moveTo>
                  <a:pt x="205077" y="73278"/>
                </a:moveTo>
                <a:lnTo>
                  <a:pt x="192531" y="73278"/>
                </a:lnTo>
                <a:lnTo>
                  <a:pt x="196850" y="91312"/>
                </a:lnTo>
                <a:lnTo>
                  <a:pt x="200278" y="112140"/>
                </a:lnTo>
                <a:lnTo>
                  <a:pt x="202056" y="133349"/>
                </a:lnTo>
                <a:lnTo>
                  <a:pt x="214249" y="133349"/>
                </a:lnTo>
                <a:lnTo>
                  <a:pt x="213868" y="122427"/>
                </a:lnTo>
                <a:lnTo>
                  <a:pt x="213486" y="117220"/>
                </a:lnTo>
                <a:lnTo>
                  <a:pt x="212217" y="105028"/>
                </a:lnTo>
                <a:lnTo>
                  <a:pt x="211835" y="100964"/>
                </a:lnTo>
                <a:lnTo>
                  <a:pt x="208406" y="84835"/>
                </a:lnTo>
                <a:lnTo>
                  <a:pt x="205077" y="73278"/>
                </a:lnTo>
                <a:close/>
              </a:path>
              <a:path w="277495" h="279400">
                <a:moveTo>
                  <a:pt x="246184" y="51815"/>
                </a:moveTo>
                <a:lnTo>
                  <a:pt x="229488" y="51815"/>
                </a:lnTo>
                <a:lnTo>
                  <a:pt x="241046" y="65150"/>
                </a:lnTo>
                <a:lnTo>
                  <a:pt x="250189" y="80517"/>
                </a:lnTo>
                <a:lnTo>
                  <a:pt x="257301" y="96773"/>
                </a:lnTo>
                <a:lnTo>
                  <a:pt x="262381" y="114553"/>
                </a:lnTo>
                <a:lnTo>
                  <a:pt x="264413" y="133349"/>
                </a:lnTo>
                <a:lnTo>
                  <a:pt x="277156" y="133349"/>
                </a:lnTo>
                <a:lnTo>
                  <a:pt x="266826" y="85216"/>
                </a:lnTo>
                <a:lnTo>
                  <a:pt x="248538" y="54609"/>
                </a:lnTo>
                <a:lnTo>
                  <a:pt x="246184" y="51815"/>
                </a:lnTo>
                <a:close/>
              </a:path>
              <a:path w="277495" h="279400">
                <a:moveTo>
                  <a:pt x="144906" y="13334"/>
                </a:moveTo>
                <a:lnTo>
                  <a:pt x="132714" y="13334"/>
                </a:lnTo>
                <a:lnTo>
                  <a:pt x="132714" y="69595"/>
                </a:lnTo>
                <a:lnTo>
                  <a:pt x="144906" y="69595"/>
                </a:lnTo>
                <a:lnTo>
                  <a:pt x="144906" y="13334"/>
                </a:lnTo>
                <a:close/>
              </a:path>
              <a:path w="277495" h="279400">
                <a:moveTo>
                  <a:pt x="197364" y="13334"/>
                </a:moveTo>
                <a:lnTo>
                  <a:pt x="144906" y="13334"/>
                </a:lnTo>
                <a:lnTo>
                  <a:pt x="153415" y="16382"/>
                </a:lnTo>
                <a:lnTo>
                  <a:pt x="161925" y="21462"/>
                </a:lnTo>
                <a:lnTo>
                  <a:pt x="169418" y="28955"/>
                </a:lnTo>
                <a:lnTo>
                  <a:pt x="176529" y="37845"/>
                </a:lnTo>
                <a:lnTo>
                  <a:pt x="182625" y="48767"/>
                </a:lnTo>
                <a:lnTo>
                  <a:pt x="188086" y="61086"/>
                </a:lnTo>
                <a:lnTo>
                  <a:pt x="174878" y="65404"/>
                </a:lnTo>
                <a:lnTo>
                  <a:pt x="160274" y="68198"/>
                </a:lnTo>
                <a:lnTo>
                  <a:pt x="144906" y="69595"/>
                </a:lnTo>
                <a:lnTo>
                  <a:pt x="204030" y="69595"/>
                </a:lnTo>
                <a:lnTo>
                  <a:pt x="203707" y="68198"/>
                </a:lnTo>
                <a:lnTo>
                  <a:pt x="217677" y="60705"/>
                </a:lnTo>
                <a:lnTo>
                  <a:pt x="223077" y="56641"/>
                </a:lnTo>
                <a:lnTo>
                  <a:pt x="199262" y="56641"/>
                </a:lnTo>
                <a:lnTo>
                  <a:pt x="198881" y="54863"/>
                </a:lnTo>
                <a:lnTo>
                  <a:pt x="198247" y="53212"/>
                </a:lnTo>
                <a:lnTo>
                  <a:pt x="191770" y="40258"/>
                </a:lnTo>
                <a:lnTo>
                  <a:pt x="184023" y="27939"/>
                </a:lnTo>
                <a:lnTo>
                  <a:pt x="176149" y="18795"/>
                </a:lnTo>
                <a:lnTo>
                  <a:pt x="208644" y="18795"/>
                </a:lnTo>
                <a:lnTo>
                  <a:pt x="197364" y="13334"/>
                </a:lnTo>
                <a:close/>
              </a:path>
              <a:path w="277495" h="279400">
                <a:moveTo>
                  <a:pt x="120224" y="18795"/>
                </a:moveTo>
                <a:lnTo>
                  <a:pt x="101473" y="18795"/>
                </a:lnTo>
                <a:lnTo>
                  <a:pt x="93345" y="27939"/>
                </a:lnTo>
                <a:lnTo>
                  <a:pt x="92963" y="28955"/>
                </a:lnTo>
                <a:lnTo>
                  <a:pt x="85851" y="40258"/>
                </a:lnTo>
                <a:lnTo>
                  <a:pt x="79121" y="53212"/>
                </a:lnTo>
                <a:lnTo>
                  <a:pt x="78739" y="54863"/>
                </a:lnTo>
                <a:lnTo>
                  <a:pt x="78358" y="56641"/>
                </a:lnTo>
                <a:lnTo>
                  <a:pt x="91494" y="56641"/>
                </a:lnTo>
                <a:lnTo>
                  <a:pt x="94742" y="48767"/>
                </a:lnTo>
                <a:lnTo>
                  <a:pt x="101219" y="37845"/>
                </a:lnTo>
                <a:lnTo>
                  <a:pt x="108330" y="28955"/>
                </a:lnTo>
                <a:lnTo>
                  <a:pt x="115824" y="21462"/>
                </a:lnTo>
                <a:lnTo>
                  <a:pt x="120224" y="18795"/>
                </a:lnTo>
                <a:close/>
              </a:path>
              <a:path w="277495" h="279400">
                <a:moveTo>
                  <a:pt x="208644" y="18795"/>
                </a:moveTo>
                <a:lnTo>
                  <a:pt x="176149" y="18795"/>
                </a:lnTo>
                <a:lnTo>
                  <a:pt x="192150" y="24510"/>
                </a:lnTo>
                <a:lnTo>
                  <a:pt x="206755" y="33019"/>
                </a:lnTo>
                <a:lnTo>
                  <a:pt x="219963" y="42925"/>
                </a:lnTo>
                <a:lnTo>
                  <a:pt x="210438" y="50418"/>
                </a:lnTo>
                <a:lnTo>
                  <a:pt x="199262" y="56641"/>
                </a:lnTo>
                <a:lnTo>
                  <a:pt x="223077" y="56641"/>
                </a:lnTo>
                <a:lnTo>
                  <a:pt x="229488" y="51815"/>
                </a:lnTo>
                <a:lnTo>
                  <a:pt x="246184" y="51815"/>
                </a:lnTo>
                <a:lnTo>
                  <a:pt x="236981" y="40893"/>
                </a:lnTo>
                <a:lnTo>
                  <a:pt x="223774" y="29336"/>
                </a:lnTo>
                <a:lnTo>
                  <a:pt x="209169" y="19049"/>
                </a:lnTo>
                <a:lnTo>
                  <a:pt x="208644" y="1879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6.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-6350"/>
            <a:ext cx="12204700" cy="6870700"/>
            <a:chOff x="-6350" y="-6350"/>
            <a:chExt cx="12204700" cy="6870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2593848"/>
              <a:ext cx="12192000" cy="4264660"/>
            </a:xfrm>
            <a:custGeom>
              <a:avLst/>
              <a:gdLst/>
              <a:ahLst/>
              <a:cxnLst/>
              <a:rect l="l" t="t" r="r" b="b"/>
              <a:pathLst>
                <a:path w="12192000" h="4264659">
                  <a:moveTo>
                    <a:pt x="12192000" y="4264150"/>
                  </a:moveTo>
                  <a:lnTo>
                    <a:pt x="12192000" y="0"/>
                  </a:lnTo>
                  <a:lnTo>
                    <a:pt x="0" y="0"/>
                  </a:lnTo>
                  <a:lnTo>
                    <a:pt x="0" y="4264150"/>
                  </a:lnTo>
                  <a:lnTo>
                    <a:pt x="12192000" y="4264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593848"/>
              <a:ext cx="12192000" cy="4264660"/>
            </a:xfrm>
            <a:custGeom>
              <a:avLst/>
              <a:gdLst/>
              <a:ahLst/>
              <a:cxnLst/>
              <a:rect l="l" t="t" r="r" b="b"/>
              <a:pathLst>
                <a:path w="12192000" h="4264659">
                  <a:moveTo>
                    <a:pt x="12192000" y="4264150"/>
                  </a:moveTo>
                  <a:lnTo>
                    <a:pt x="12192000" y="0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12192000" cy="769620"/>
            </a:xfrm>
            <a:custGeom>
              <a:avLst/>
              <a:gdLst/>
              <a:ahLst/>
              <a:cxnLst/>
              <a:rect l="l" t="t" r="r" b="b"/>
              <a:pathLst>
                <a:path w="12192000" h="769620">
                  <a:moveTo>
                    <a:pt x="12192000" y="0"/>
                  </a:moveTo>
                  <a:lnTo>
                    <a:pt x="0" y="0"/>
                  </a:lnTo>
                  <a:lnTo>
                    <a:pt x="0" y="769620"/>
                  </a:lnTo>
                  <a:lnTo>
                    <a:pt x="12192000" y="76962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0" y="0"/>
              <a:ext cx="12192000" cy="769620"/>
            </a:xfrm>
            <a:custGeom>
              <a:avLst/>
              <a:gdLst/>
              <a:ahLst/>
              <a:cxnLst/>
              <a:rect l="l" t="t" r="r" b="b"/>
              <a:pathLst>
                <a:path w="12192000" h="769620">
                  <a:moveTo>
                    <a:pt x="0" y="769620"/>
                  </a:moveTo>
                  <a:lnTo>
                    <a:pt x="12192000" y="769620"/>
                  </a:lnTo>
                  <a:lnTo>
                    <a:pt x="12192000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03" y="3209543"/>
              <a:ext cx="10517124" cy="364845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89430" y="3365753"/>
            <a:ext cx="4690745" cy="3211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Sztuczna</a:t>
            </a:r>
            <a:r>
              <a:rPr dirty="0" sz="1200" spc="2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inteligencja</a:t>
            </a:r>
            <a:r>
              <a:rPr dirty="0" sz="1200" spc="22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to</a:t>
            </a:r>
            <a:r>
              <a:rPr dirty="0" sz="1200" spc="22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najprawdopodobniej</a:t>
            </a:r>
            <a:r>
              <a:rPr dirty="0" sz="1200" spc="2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kolejna</a:t>
            </a:r>
            <a:r>
              <a:rPr dirty="0" sz="1200" spc="22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wielka</a:t>
            </a:r>
            <a:r>
              <a:rPr dirty="0" sz="1200" spc="22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rewolucja </a:t>
            </a:r>
            <a:r>
              <a:rPr dirty="0" sz="1200" b="1">
                <a:latin typeface="Calibri"/>
                <a:cs typeface="Calibri"/>
              </a:rPr>
              <a:t>technologiczna,</a:t>
            </a:r>
            <a:r>
              <a:rPr dirty="0" sz="1200" spc="3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taka</a:t>
            </a:r>
            <a:r>
              <a:rPr dirty="0" sz="1200" spc="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na</a:t>
            </a:r>
            <a:r>
              <a:rPr dirty="0" sz="1200" spc="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miarę</a:t>
            </a:r>
            <a:r>
              <a:rPr dirty="0" sz="1200" spc="2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rewolucji</a:t>
            </a:r>
            <a:r>
              <a:rPr dirty="0" sz="1200" spc="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agrarnej</a:t>
            </a:r>
            <a:r>
              <a:rPr dirty="0" sz="1200" spc="3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lub</a:t>
            </a:r>
            <a:r>
              <a:rPr dirty="0" sz="1200" spc="3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przemysłowej.</a:t>
            </a:r>
            <a:r>
              <a:rPr dirty="0" sz="1200" spc="25" b="1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Duże </a:t>
            </a:r>
            <a:r>
              <a:rPr dirty="0" sz="1200">
                <a:latin typeface="Calibri"/>
                <a:cs typeface="Calibri"/>
              </a:rPr>
              <a:t>modele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językowe,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których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przedstawicielem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jest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słynny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ChatGPT,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okazały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niezwykle</a:t>
            </a:r>
            <a:r>
              <a:rPr dirty="0" sz="1200" spc="-10">
                <a:latin typeface="Calibri"/>
                <a:cs typeface="Calibri"/>
              </a:rPr>
              <a:t> sprawne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pisaniu,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liczeniu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tworzenia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obrazów,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czyli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pracy </a:t>
            </a:r>
            <a:r>
              <a:rPr dirty="0" sz="1200">
                <a:latin typeface="Calibri"/>
                <a:cs typeface="Calibri"/>
              </a:rPr>
              <a:t>biurowej.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razie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używane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jako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narzędzia,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biegiem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czasu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będą </a:t>
            </a:r>
            <a:r>
              <a:rPr dirty="0" sz="1200">
                <a:latin typeface="Calibri"/>
                <a:cs typeface="Calibri"/>
              </a:rPr>
              <a:t>zastępować</a:t>
            </a:r>
            <a:r>
              <a:rPr dirty="0" sz="1200" spc="4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pracowników</a:t>
            </a:r>
            <a:r>
              <a:rPr dirty="0" sz="1200" spc="4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biurowych,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których</a:t>
            </a:r>
            <a:r>
              <a:rPr dirty="0" sz="1200" spc="4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czeka</a:t>
            </a:r>
            <a:r>
              <a:rPr dirty="0" sz="1200" spc="45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stopniowa</a:t>
            </a:r>
            <a:r>
              <a:rPr dirty="0" sz="1200" spc="4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utrata </a:t>
            </a:r>
            <a:r>
              <a:rPr dirty="0" sz="1200">
                <a:latin typeface="Calibri"/>
                <a:cs typeface="Calibri"/>
              </a:rPr>
              <a:t>przewagi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zarobków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prestiżu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społecznego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nad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przedstawicielami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zawodów </a:t>
            </a:r>
            <a:r>
              <a:rPr dirty="0" sz="1200">
                <a:latin typeface="Calibri"/>
                <a:cs typeface="Calibri"/>
              </a:rPr>
              <a:t>fizycznych.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Ten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proces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już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rozpoczął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widać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go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chociażby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spadku </a:t>
            </a:r>
            <a:r>
              <a:rPr dirty="0" sz="1200">
                <a:latin typeface="Calibri"/>
                <a:cs typeface="Calibri"/>
              </a:rPr>
              <a:t>popytu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pracę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platformach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freelancingowych. W dłuższym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horyzoncie zagrożone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globalne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centra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usług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biznesowych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(offshore).</a:t>
            </a:r>
            <a:endParaRPr sz="1200">
              <a:latin typeface="Calibri"/>
              <a:cs typeface="Calibri"/>
            </a:endParaRPr>
          </a:p>
          <a:p>
            <a:pPr algn="just" marL="12700" marR="5715">
              <a:lnSpc>
                <a:spcPct val="100000"/>
              </a:lnSpc>
              <a:spcBef>
                <a:spcPts val="605"/>
              </a:spcBef>
            </a:pPr>
            <a:r>
              <a:rPr dirty="0" sz="1200" b="1">
                <a:latin typeface="Calibri"/>
                <a:cs typeface="Calibri"/>
              </a:rPr>
              <a:t>Sztuczne</a:t>
            </a:r>
            <a:r>
              <a:rPr dirty="0" sz="1200" spc="16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inteligencje</a:t>
            </a:r>
            <a:r>
              <a:rPr dirty="0" sz="1200" spc="16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staną</a:t>
            </a:r>
            <a:r>
              <a:rPr dirty="0" sz="1200" spc="16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się</a:t>
            </a:r>
            <a:r>
              <a:rPr dirty="0" sz="1200" spc="14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też</a:t>
            </a:r>
            <a:r>
              <a:rPr dirty="0" sz="1200" spc="17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dla</a:t>
            </a:r>
            <a:r>
              <a:rPr dirty="0" sz="1200" spc="16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nas</a:t>
            </a:r>
            <a:r>
              <a:rPr dirty="0" sz="1200" spc="15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głównymi</a:t>
            </a:r>
            <a:r>
              <a:rPr dirty="0" sz="1200" spc="17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dostawcami</a:t>
            </a:r>
            <a:r>
              <a:rPr dirty="0" sz="1200" spc="16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usług </a:t>
            </a:r>
            <a:r>
              <a:rPr dirty="0" sz="1200" b="1">
                <a:latin typeface="Calibri"/>
                <a:cs typeface="Calibri"/>
              </a:rPr>
              <a:t>cyfrowych</a:t>
            </a:r>
            <a:r>
              <a:rPr dirty="0" sz="1200">
                <a:latin typeface="Calibri"/>
                <a:cs typeface="Calibri"/>
              </a:rPr>
              <a:t>: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wyszukiwania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informacji,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tłumaczeń,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porad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nawet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zakupów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i </a:t>
            </a:r>
            <a:r>
              <a:rPr dirty="0" sz="1200">
                <a:latin typeface="Calibri"/>
                <a:cs typeface="Calibri"/>
              </a:rPr>
              <a:t>rozrywki.</a:t>
            </a:r>
            <a:r>
              <a:rPr dirty="0" sz="1200" spc="3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4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efekcie</a:t>
            </a:r>
            <a:r>
              <a:rPr dirty="0" sz="1200" spc="4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połowa</a:t>
            </a:r>
            <a:r>
              <a:rPr dirty="0" sz="1200" spc="4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obecnych</a:t>
            </a:r>
            <a:r>
              <a:rPr dirty="0" sz="1200" spc="3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biznesów</a:t>
            </a:r>
            <a:r>
              <a:rPr dirty="0" sz="1200" spc="4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internetowych</a:t>
            </a:r>
            <a:r>
              <a:rPr dirty="0" sz="1200" spc="39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utraci </a:t>
            </a:r>
            <a:r>
              <a:rPr dirty="0" sz="1200">
                <a:latin typeface="Calibri"/>
                <a:cs typeface="Calibri"/>
              </a:rPr>
              <a:t>rentowność.</a:t>
            </a:r>
            <a:r>
              <a:rPr dirty="0" sz="1200" spc="17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Stracą</a:t>
            </a:r>
            <a:r>
              <a:rPr dirty="0" sz="1200" spc="18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organicznych</a:t>
            </a:r>
            <a:r>
              <a:rPr dirty="0" sz="1200" spc="17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użytkowników,</a:t>
            </a:r>
            <a:r>
              <a:rPr dirty="0" sz="1200" spc="18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którym</a:t>
            </a:r>
            <a:r>
              <a:rPr dirty="0" sz="1200" spc="180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wyświetlają </a:t>
            </a:r>
            <a:r>
              <a:rPr dirty="0" sz="1200">
                <a:latin typeface="Calibri"/>
                <a:cs typeface="Calibri"/>
              </a:rPr>
              <a:t>reklamy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linki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afiliacyjne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zastąpią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ich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boty.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Media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społecznościowe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i </a:t>
            </a:r>
            <a:r>
              <a:rPr dirty="0" sz="1200">
                <a:latin typeface="Calibri"/>
                <a:cs typeface="Calibri"/>
              </a:rPr>
              <a:t>blogosfera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zostaną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kolei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zalane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generycznymi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treściami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wytwarzanymi </a:t>
            </a:r>
            <a:r>
              <a:rPr dirty="0" sz="1200">
                <a:latin typeface="Calibri"/>
                <a:cs typeface="Calibri"/>
              </a:rPr>
              <a:t>przez</a:t>
            </a:r>
            <a:r>
              <a:rPr dirty="0" sz="1200" spc="-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sztuczne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inteligencje.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86219" y="3365753"/>
            <a:ext cx="4690110" cy="3211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Sztuczne</a:t>
            </a:r>
            <a:r>
              <a:rPr dirty="0" sz="1200" spc="16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inteligencje</a:t>
            </a:r>
            <a:r>
              <a:rPr dirty="0" sz="1200" spc="170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nie</a:t>
            </a:r>
            <a:r>
              <a:rPr dirty="0" sz="1200" spc="170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tylko</a:t>
            </a:r>
            <a:r>
              <a:rPr dirty="0" sz="1200" spc="170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zmienią</a:t>
            </a:r>
            <a:r>
              <a:rPr dirty="0" sz="1200" spc="16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Internet,</a:t>
            </a:r>
            <a:r>
              <a:rPr dirty="0" sz="1200" spc="17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lecz</a:t>
            </a:r>
            <a:r>
              <a:rPr dirty="0" sz="1200" spc="165" b="1">
                <a:latin typeface="Calibri"/>
                <a:cs typeface="Calibri"/>
              </a:rPr>
              <a:t>  </a:t>
            </a:r>
            <a:r>
              <a:rPr dirty="0" sz="1200" b="1">
                <a:latin typeface="Calibri"/>
                <a:cs typeface="Calibri"/>
              </a:rPr>
              <a:t>także</a:t>
            </a:r>
            <a:r>
              <a:rPr dirty="0" sz="1200" spc="170" b="1">
                <a:latin typeface="Calibri"/>
                <a:cs typeface="Calibri"/>
              </a:rPr>
              <a:t>  </a:t>
            </a:r>
            <a:r>
              <a:rPr dirty="0" sz="1200" spc="-20" b="1">
                <a:latin typeface="Calibri"/>
                <a:cs typeface="Calibri"/>
              </a:rPr>
              <a:t>będą </a:t>
            </a:r>
            <a:r>
              <a:rPr dirty="0" sz="1200" b="1">
                <a:latin typeface="Calibri"/>
                <a:cs typeface="Calibri"/>
              </a:rPr>
              <a:t>prowadzić</a:t>
            </a:r>
            <a:r>
              <a:rPr dirty="0" sz="1200" spc="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do</a:t>
            </a:r>
            <a:r>
              <a:rPr dirty="0" sz="1200" spc="4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jego</a:t>
            </a:r>
            <a:r>
              <a:rPr dirty="0" sz="1200" spc="4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fragmentacji.</a:t>
            </a:r>
            <a:r>
              <a:rPr dirty="0" sz="1200" spc="45" b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Dają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one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bowiem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Stanom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Zjednoczonym </a:t>
            </a:r>
            <a:r>
              <a:rPr dirty="0" sz="1200">
                <a:latin typeface="Calibri"/>
                <a:cs typeface="Calibri"/>
              </a:rPr>
              <a:t>dużą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przewagę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gospodarczą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nad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innymi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krajami,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zwłaszcza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eksporterami </a:t>
            </a:r>
            <a:r>
              <a:rPr dirty="0" sz="1200">
                <a:latin typeface="Calibri"/>
                <a:cs typeface="Calibri"/>
              </a:rPr>
              <a:t>usług,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Polsce.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Zyski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osiągane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przez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cyfrowych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gigantów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zaś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trudne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opodatkowania.,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gdyż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łatwo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przenieść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rajów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podatkowych.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Wiele </a:t>
            </a:r>
            <a:r>
              <a:rPr dirty="0" sz="1200">
                <a:latin typeface="Calibri"/>
                <a:cs typeface="Calibri"/>
              </a:rPr>
              <a:t>państw</a:t>
            </a:r>
            <a:r>
              <a:rPr dirty="0" sz="1200" spc="3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zdecyduje</a:t>
            </a:r>
            <a:r>
              <a:rPr dirty="0" sz="1200" spc="3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3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3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ograniczenie</a:t>
            </a:r>
            <a:r>
              <a:rPr dirty="0" sz="1200" spc="3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dostępu</a:t>
            </a:r>
            <a:r>
              <a:rPr dirty="0" sz="1200" spc="3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3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własnej</a:t>
            </a:r>
            <a:r>
              <a:rPr dirty="0" sz="1200" spc="3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przestrzeni </a:t>
            </a:r>
            <a:r>
              <a:rPr dirty="0" sz="1200">
                <a:latin typeface="Calibri"/>
                <a:cs typeface="Calibri"/>
              </a:rPr>
              <a:t>cyfrowej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dla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wiodących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sztucznych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inteligencji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USA.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2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aby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chronić </a:t>
            </a:r>
            <a:r>
              <a:rPr dirty="0" sz="1200">
                <a:latin typeface="Calibri"/>
                <a:cs typeface="Calibri"/>
              </a:rPr>
              <a:t>własny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rynek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pracy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dochody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podatkowe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dać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sobie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czas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stworzenie </a:t>
            </a:r>
            <a:r>
              <a:rPr dirty="0" sz="1200">
                <a:latin typeface="Calibri"/>
                <a:cs typeface="Calibri"/>
              </a:rPr>
              <a:t>własnych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Czyli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zrobią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lat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robią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Chiny.</a:t>
            </a:r>
            <a:endParaRPr sz="12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5"/>
              </a:spcBef>
            </a:pPr>
            <a:r>
              <a:rPr dirty="0" sz="1200">
                <a:latin typeface="Calibri"/>
                <a:cs typeface="Calibri"/>
              </a:rPr>
              <a:t>Sztuczne inteligencje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już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teraz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mają możliwości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bliskie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ludzkim.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Potrafią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się </a:t>
            </a:r>
            <a:r>
              <a:rPr dirty="0" sz="1200">
                <a:latin typeface="Calibri"/>
                <a:cs typeface="Calibri"/>
              </a:rPr>
              <a:t>uczyć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zdobywać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umiejętności,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których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były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projektowane.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Gdy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zaś </a:t>
            </a:r>
            <a:r>
              <a:rPr dirty="0" sz="1200">
                <a:latin typeface="Calibri"/>
                <a:cs typeface="Calibri"/>
              </a:rPr>
              <a:t>już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przewyższą,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same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zaczną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stymulować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swój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rozwój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krótkim </a:t>
            </a:r>
            <a:r>
              <a:rPr dirty="0" sz="1200">
                <a:latin typeface="Calibri"/>
                <a:cs typeface="Calibri"/>
              </a:rPr>
              <a:t>czasie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zwiększą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swoją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inteligencję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maksimum.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Wówczas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przestaniemy </a:t>
            </a:r>
            <a:r>
              <a:rPr dirty="0" sz="1200">
                <a:latin typeface="Calibri"/>
                <a:cs typeface="Calibri"/>
              </a:rPr>
              <a:t>rozumieć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ich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działanie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wytwory. </a:t>
            </a:r>
            <a:r>
              <a:rPr dirty="0" sz="1200">
                <a:latin typeface="Calibri"/>
                <a:cs typeface="Calibri"/>
              </a:rPr>
              <a:t>Staną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dla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nieodróżnialne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 </a:t>
            </a:r>
            <a:r>
              <a:rPr dirty="0" sz="1200" spc="-10">
                <a:latin typeface="Calibri"/>
                <a:cs typeface="Calibri"/>
              </a:rPr>
              <a:t>magii. </a:t>
            </a:r>
            <a:r>
              <a:rPr dirty="0" sz="1200">
                <a:latin typeface="Calibri"/>
                <a:cs typeface="Calibri"/>
              </a:rPr>
              <a:t>Niegdyś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taka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byłoby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wyłącznie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domeną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literatury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fantastyczno-</a:t>
            </a:r>
            <a:r>
              <a:rPr dirty="0" sz="1200" spc="-10">
                <a:latin typeface="Calibri"/>
                <a:cs typeface="Calibri"/>
              </a:rPr>
              <a:t>naukowej </a:t>
            </a:r>
            <a:r>
              <a:rPr dirty="0" sz="1200">
                <a:latin typeface="Calibri"/>
                <a:cs typeface="Calibri"/>
              </a:rPr>
              <a:t>(z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naciskiem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-10">
                <a:latin typeface="Calibri"/>
                <a:cs typeface="Calibri"/>
              </a:rPr>
              <a:t> „fantastyczno”).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Dziś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książki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bliższe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science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niż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fiction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i </a:t>
            </a:r>
            <a:r>
              <a:rPr dirty="0" sz="1200">
                <a:latin typeface="Calibri"/>
                <a:cs typeface="Calibri"/>
              </a:rPr>
              <a:t>mogą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być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dla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raczej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przewodnikiem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przyszłości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niż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czystą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rozrywką.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0" y="111252"/>
            <a:ext cx="12192000" cy="2527935"/>
            <a:chOff x="0" y="111252"/>
            <a:chExt cx="12192000" cy="252793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0816" y="111252"/>
              <a:ext cx="1025651" cy="15087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0" y="685799"/>
              <a:ext cx="12192000" cy="1953260"/>
            </a:xfrm>
            <a:custGeom>
              <a:avLst/>
              <a:gdLst/>
              <a:ahLst/>
              <a:cxnLst/>
              <a:rect l="l" t="t" r="r" b="b"/>
              <a:pathLst>
                <a:path w="12192000" h="1953260">
                  <a:moveTo>
                    <a:pt x="12191987" y="0"/>
                  </a:moveTo>
                  <a:lnTo>
                    <a:pt x="4380992" y="0"/>
                  </a:lnTo>
                  <a:lnTo>
                    <a:pt x="4380992" y="6350"/>
                  </a:lnTo>
                  <a:lnTo>
                    <a:pt x="0" y="6350"/>
                  </a:lnTo>
                  <a:lnTo>
                    <a:pt x="0" y="260350"/>
                  </a:lnTo>
                  <a:lnTo>
                    <a:pt x="774382" y="260350"/>
                  </a:lnTo>
                  <a:lnTo>
                    <a:pt x="774382" y="261620"/>
                  </a:lnTo>
                  <a:lnTo>
                    <a:pt x="774382" y="717550"/>
                  </a:lnTo>
                  <a:lnTo>
                    <a:pt x="0" y="717550"/>
                  </a:lnTo>
                  <a:lnTo>
                    <a:pt x="0" y="821690"/>
                  </a:lnTo>
                  <a:lnTo>
                    <a:pt x="327482" y="821690"/>
                  </a:lnTo>
                  <a:lnTo>
                    <a:pt x="327482" y="822960"/>
                  </a:lnTo>
                  <a:lnTo>
                    <a:pt x="327482" y="1278890"/>
                  </a:lnTo>
                  <a:lnTo>
                    <a:pt x="0" y="1278890"/>
                  </a:lnTo>
                  <a:lnTo>
                    <a:pt x="0" y="1280160"/>
                  </a:lnTo>
                  <a:lnTo>
                    <a:pt x="0" y="1948180"/>
                  </a:lnTo>
                  <a:lnTo>
                    <a:pt x="0" y="1953260"/>
                  </a:lnTo>
                  <a:lnTo>
                    <a:pt x="9521698" y="1953260"/>
                  </a:lnTo>
                  <a:lnTo>
                    <a:pt x="9521698" y="1948180"/>
                  </a:lnTo>
                  <a:lnTo>
                    <a:pt x="12191987" y="1948180"/>
                  </a:lnTo>
                  <a:lnTo>
                    <a:pt x="12191987" y="1280160"/>
                  </a:lnTo>
                  <a:lnTo>
                    <a:pt x="6712585" y="1280160"/>
                  </a:lnTo>
                  <a:lnTo>
                    <a:pt x="6712585" y="1278890"/>
                  </a:lnTo>
                  <a:lnTo>
                    <a:pt x="6712585" y="822960"/>
                  </a:lnTo>
                  <a:lnTo>
                    <a:pt x="12191987" y="822960"/>
                  </a:lnTo>
                  <a:lnTo>
                    <a:pt x="12191987" y="821690"/>
                  </a:lnTo>
                  <a:lnTo>
                    <a:pt x="12191987" y="717550"/>
                  </a:lnTo>
                  <a:lnTo>
                    <a:pt x="5361305" y="717550"/>
                  </a:lnTo>
                  <a:lnTo>
                    <a:pt x="5361305" y="261620"/>
                  </a:lnTo>
                  <a:lnTo>
                    <a:pt x="12191987" y="261620"/>
                  </a:lnTo>
                  <a:lnTo>
                    <a:pt x="12191987" y="260350"/>
                  </a:lnTo>
                  <a:lnTo>
                    <a:pt x="12191987" y="6350"/>
                  </a:lnTo>
                  <a:lnTo>
                    <a:pt x="121919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95069" y="935228"/>
            <a:ext cx="3375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1F5F"/>
                </a:solidFill>
                <a:hlinkClick r:id="rId5" action="ppaction://hlinksldjump"/>
              </a:rPr>
              <a:t>Sztuczna</a:t>
            </a:r>
            <a:r>
              <a:rPr dirty="0" sz="2800" spc="-110">
                <a:solidFill>
                  <a:srgbClr val="001F5F"/>
                </a:solidFill>
                <a:hlinkClick r:id="rId5" action="ppaction://hlinksldjump"/>
              </a:rPr>
              <a:t> </a:t>
            </a:r>
            <a:r>
              <a:rPr dirty="0" sz="2800" spc="-10">
                <a:solidFill>
                  <a:srgbClr val="001F5F"/>
                </a:solidFill>
                <a:hlinkClick r:id="rId5" action="ppaction://hlinksldjump"/>
              </a:rPr>
              <a:t>inteligencja</a:t>
            </a:r>
            <a:endParaRPr sz="2800"/>
          </a:p>
        </p:txBody>
      </p:sp>
      <p:sp>
        <p:nvSpPr>
          <p:cNvPr id="15" name="object 15" descr=""/>
          <p:cNvSpPr txBox="1"/>
          <p:nvPr/>
        </p:nvSpPr>
        <p:spPr>
          <a:xfrm>
            <a:off x="1273555" y="1499108"/>
            <a:ext cx="52171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1F5F"/>
                </a:solidFill>
                <a:latin typeface="Tahoma"/>
                <a:cs typeface="Tahoma"/>
                <a:hlinkClick r:id="rId6" action="ppaction://hlinksldjump"/>
              </a:rPr>
              <a:t>Ostateczna</a:t>
            </a:r>
            <a:r>
              <a:rPr dirty="0" sz="2800" spc="40">
                <a:solidFill>
                  <a:srgbClr val="001F5F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dirty="0" sz="2800">
                <a:solidFill>
                  <a:srgbClr val="001F5F"/>
                </a:solidFill>
                <a:latin typeface="Tahoma"/>
                <a:cs typeface="Tahoma"/>
                <a:hlinkClick r:id="rId6" action="ppaction://hlinksldjump"/>
              </a:rPr>
              <a:t>sztuczna</a:t>
            </a:r>
            <a:r>
              <a:rPr dirty="0" sz="2800" spc="45">
                <a:solidFill>
                  <a:srgbClr val="001F5F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dirty="0" sz="2800" spc="-10">
                <a:solidFill>
                  <a:srgbClr val="001F5F"/>
                </a:solidFill>
                <a:latin typeface="Tahoma"/>
                <a:cs typeface="Tahoma"/>
                <a:hlinkClick r:id="rId6" action="ppaction://hlinksldjump"/>
              </a:rPr>
              <a:t>inteligencja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1747" y="943343"/>
            <a:ext cx="447281" cy="457974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148892" y="1012697"/>
            <a:ext cx="2146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  <a:hlinkClick r:id="rId5" action="ppaction://hlinksldjump"/>
              </a:rPr>
              <a:t>8.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5216" y="1513319"/>
            <a:ext cx="448056" cy="45873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701751" y="1583816"/>
            <a:ext cx="215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  <a:hlinkClick r:id="rId6" action="ppaction://hlinksldjump"/>
              </a:rPr>
              <a:t>9.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52118" y="382650"/>
            <a:ext cx="25965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Transformacja</a:t>
            </a:r>
            <a:r>
              <a:rPr dirty="0" sz="1600" spc="-25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538235"/>
                </a:solidFill>
                <a:latin typeface="Tahoma"/>
                <a:cs typeface="Tahoma"/>
              </a:rPr>
              <a:t>energetyczna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52118" y="626490"/>
            <a:ext cx="84340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latin typeface="Tahoma"/>
                <a:cs typeface="Tahoma"/>
              </a:rPr>
              <a:t>Renesans</a:t>
            </a:r>
            <a:r>
              <a:rPr dirty="0" sz="1400" spc="-4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energetyki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jądrowej</a:t>
            </a:r>
            <a:r>
              <a:rPr dirty="0" sz="1400" spc="-5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jako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odpowiedź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na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rosnące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zapotrzebowanie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na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energię</a:t>
            </a:r>
            <a:r>
              <a:rPr dirty="0" sz="1400" spc="-4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elektryczną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(c.d.)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9973" y="6480149"/>
            <a:ext cx="280606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Polityka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Energetyczna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Polski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2040,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Investing.com,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091590" y="1315618"/>
            <a:ext cx="4928235" cy="124523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95"/>
              </a:spcBef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2020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88 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96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reaktorów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USA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uzyskało</a:t>
            </a:r>
            <a:r>
              <a:rPr dirty="0" sz="1000" spc="-10">
                <a:latin typeface="Calibri"/>
                <a:cs typeface="Calibri"/>
              </a:rPr>
              <a:t> wydłużenie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okresu </a:t>
            </a:r>
            <a:r>
              <a:rPr dirty="0" sz="1000" spc="-10">
                <a:latin typeface="Calibri"/>
                <a:cs typeface="Calibri"/>
              </a:rPr>
              <a:t>eksploatacji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lat.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395"/>
              </a:spcBef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Polsce,</a:t>
            </a:r>
            <a:r>
              <a:rPr dirty="0" sz="1000" spc="16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zgodnie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deklaracjami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nowego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rządu,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dotychczasowa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polityka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jądrowa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zostanie </a:t>
            </a:r>
            <a:r>
              <a:rPr dirty="0" sz="1000">
                <a:latin typeface="Calibri"/>
                <a:cs typeface="Calibri"/>
              </a:rPr>
              <a:t>utrzymana.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Zakładane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zbudowanie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dużych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reaktorów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łącznej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6-</a:t>
            </a:r>
            <a:r>
              <a:rPr dirty="0" sz="1000">
                <a:latin typeface="Calibri"/>
                <a:cs typeface="Calibri"/>
              </a:rPr>
              <a:t>9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oddanie </a:t>
            </a:r>
            <a:r>
              <a:rPr dirty="0" sz="1000">
                <a:latin typeface="Calibri"/>
                <a:cs typeface="Calibri"/>
              </a:rPr>
              <a:t>pierwszego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eksploatacji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2033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roku.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wykazuje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zainteresowanie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SMR.</a:t>
            </a:r>
            <a:endParaRPr sz="1000">
              <a:latin typeface="Calibri"/>
              <a:cs typeface="Calibri"/>
            </a:endParaRPr>
          </a:p>
          <a:p>
            <a:pPr algn="just" marL="12700" marR="7620">
              <a:lnSpc>
                <a:spcPct val="100000"/>
              </a:lnSpc>
              <a:spcBef>
                <a:spcPts val="409"/>
              </a:spcBef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Niemczech</a:t>
            </a:r>
            <a:r>
              <a:rPr dirty="0" sz="1000" spc="285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rząd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zdecydowanie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potwierdził,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przewiduje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powrotu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energetyki </a:t>
            </a:r>
            <a:r>
              <a:rPr dirty="0" sz="1000">
                <a:latin typeface="Calibri"/>
                <a:cs typeface="Calibri"/>
              </a:rPr>
              <a:t>jądrowej.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największa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partia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opozycyjna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(CDU)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wpisała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powrót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atomu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jeden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postulatów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programowych.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3450" y="2611881"/>
            <a:ext cx="5285740" cy="3455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Przyspieszona</a:t>
            </a:r>
            <a:r>
              <a:rPr dirty="0" sz="1000" spc="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dynamika</a:t>
            </a:r>
            <a:r>
              <a:rPr dirty="0" sz="1000" spc="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rozwoju</a:t>
            </a:r>
            <a:r>
              <a:rPr dirty="0" sz="1000" spc="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elektrowni</a:t>
            </a:r>
            <a:r>
              <a:rPr dirty="0" sz="1000" spc="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jądrowych</a:t>
            </a:r>
            <a:r>
              <a:rPr dirty="0" sz="1000" spc="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może</a:t>
            </a:r>
            <a:r>
              <a:rPr dirty="0" sz="1000" spc="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mieć</a:t>
            </a:r>
            <a:r>
              <a:rPr dirty="0" sz="1000" spc="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wpływ</a:t>
            </a:r>
            <a:r>
              <a:rPr dirty="0" sz="1000" spc="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000" spc="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popyt</a:t>
            </a:r>
            <a:r>
              <a:rPr dirty="0" sz="1000" spc="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000" spc="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uran</a:t>
            </a:r>
            <a:r>
              <a:rPr dirty="0" sz="1000" spc="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i</a:t>
            </a:r>
            <a:r>
              <a:rPr dirty="0" sz="1000" spc="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jego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cenę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rynkach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światowych.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000" b="1">
                <a:latin typeface="Calibri"/>
                <a:cs typeface="Calibri"/>
              </a:rPr>
              <a:t>Wydobycie</a:t>
            </a:r>
            <a:r>
              <a:rPr dirty="0" sz="1000" spc="1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uranu</a:t>
            </a:r>
            <a:r>
              <a:rPr dirty="0" sz="1000" spc="1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jest</a:t>
            </a:r>
            <a:r>
              <a:rPr dirty="0" sz="1000" spc="1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mocno</a:t>
            </a:r>
            <a:r>
              <a:rPr dirty="0" sz="1000" spc="1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skoncentrowane</a:t>
            </a:r>
            <a:r>
              <a:rPr dirty="0" sz="1000" spc="1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geograficznie</a:t>
            </a:r>
            <a:r>
              <a:rPr dirty="0" sz="1000" spc="14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78%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wydobycia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odbywa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Kazachstanie,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Kanadzie,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Namibii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Australii,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2/3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wydobycia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firm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(Kazatomprom </a:t>
            </a:r>
            <a:r>
              <a:rPr dirty="0" sz="1000">
                <a:latin typeface="Calibri"/>
                <a:cs typeface="Calibri"/>
              </a:rPr>
              <a:t>23%,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Cameco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12%,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Orano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11%,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CGN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10%,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Uranium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9%).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Główni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gracze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tym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rynku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dysponują </a:t>
            </a:r>
            <a:r>
              <a:rPr dirty="0" sz="1000" b="1">
                <a:latin typeface="Calibri"/>
                <a:cs typeface="Calibri"/>
              </a:rPr>
              <a:t>zatem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dużą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siłą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przetargową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zwłaszcza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sytuacji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znacznego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omawiany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surowiec.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Można </a:t>
            </a:r>
            <a:r>
              <a:rPr dirty="0" sz="1000">
                <a:latin typeface="Calibri"/>
                <a:cs typeface="Calibri"/>
              </a:rPr>
              <a:t>zakładać,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iż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kontrolując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podaż,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będą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oni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przyszłości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stanie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narzucać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swoim</a:t>
            </a:r>
            <a:r>
              <a:rPr dirty="0" sz="1000" spc="8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odbiorcom</a:t>
            </a:r>
            <a:r>
              <a:rPr dirty="0" sz="1000" spc="9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dyktat </a:t>
            </a:r>
            <a:r>
              <a:rPr dirty="0" sz="1000" b="1">
                <a:latin typeface="Calibri"/>
                <a:cs typeface="Calibri"/>
              </a:rPr>
              <a:t>cenowy.</a:t>
            </a:r>
            <a:r>
              <a:rPr dirty="0" sz="1000" spc="22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względu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niski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kosztów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paliwa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jądrowego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kosztach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operacyjnych </a:t>
            </a:r>
            <a:r>
              <a:rPr dirty="0" sz="1000">
                <a:latin typeface="Calibri"/>
                <a:cs typeface="Calibri"/>
              </a:rPr>
              <a:t>elektrowni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jądrowej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(do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10%),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zmiany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uranu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powinny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mieć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istotnego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wpływu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cenę energii elektrycznej 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atomu.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uwzględnieniu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wszystkich kosztów wytwarzania </a:t>
            </a:r>
            <a:r>
              <a:rPr dirty="0" sz="1000" spc="-10">
                <a:latin typeface="Calibri"/>
                <a:cs typeface="Calibri"/>
              </a:rPr>
              <a:t>energii </a:t>
            </a:r>
            <a:r>
              <a:rPr dirty="0" sz="1000">
                <a:latin typeface="Calibri"/>
                <a:cs typeface="Calibri"/>
              </a:rPr>
              <a:t>elektrycznej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kosztów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rozwoju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sieci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przesyłowych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dystrybucyjnych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zwiększenia </a:t>
            </a:r>
            <a:r>
              <a:rPr dirty="0" sz="1000">
                <a:latin typeface="Calibri"/>
                <a:cs typeface="Calibri"/>
              </a:rPr>
              <a:t>elastyczności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systemu),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ma</a:t>
            </a:r>
            <a:r>
              <a:rPr dirty="0" sz="1000" spc="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wciąż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szansę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być</a:t>
            </a:r>
            <a:r>
              <a:rPr dirty="0" sz="1000" spc="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konkurencyjna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7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perspektywie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zakładanych</a:t>
            </a:r>
            <a:r>
              <a:rPr dirty="0" sz="1000" spc="7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okresów </a:t>
            </a:r>
            <a:r>
              <a:rPr dirty="0" sz="1000" b="1">
                <a:latin typeface="Calibri"/>
                <a:cs typeface="Calibri"/>
              </a:rPr>
              <a:t>użytkowania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względem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każdej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technologii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opartej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OZE</a:t>
            </a:r>
            <a:r>
              <a:rPr dirty="0" sz="1000" spc="-2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000" spc="20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krajach</a:t>
            </a:r>
            <a:r>
              <a:rPr dirty="0" sz="1000" spc="2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konsekwentnie</a:t>
            </a:r>
            <a:r>
              <a:rPr dirty="0" sz="1000" spc="2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dążących</a:t>
            </a:r>
            <a:r>
              <a:rPr dirty="0" sz="1000" spc="20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do</a:t>
            </a:r>
            <a:r>
              <a:rPr dirty="0" sz="1000" spc="2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osiągnięcia</a:t>
            </a:r>
            <a:r>
              <a:rPr dirty="0" sz="1000" spc="20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zeroemisyjności</a:t>
            </a:r>
            <a:r>
              <a:rPr dirty="0" sz="1000" spc="20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rozwój</a:t>
            </a:r>
            <a:r>
              <a:rPr dirty="0" sz="1000" spc="2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energetyki</a:t>
            </a:r>
            <a:r>
              <a:rPr dirty="0" sz="1000" spc="20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jądrowej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będzie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istotnym</a:t>
            </a:r>
            <a:r>
              <a:rPr dirty="0" sz="10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obciążeniem</a:t>
            </a:r>
            <a:r>
              <a:rPr dirty="0" sz="10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sektora</a:t>
            </a:r>
            <a:r>
              <a:rPr dirty="0" sz="1000" spc="-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publicznego.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000">
                <a:latin typeface="Calibri"/>
                <a:cs typeface="Calibri"/>
              </a:rPr>
              <a:t>Utrzymanie,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bardziej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stworzenie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podstaw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energetyki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jądrowej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wymaga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znacznych </a:t>
            </a:r>
            <a:r>
              <a:rPr dirty="0" sz="1000">
                <a:latin typeface="Calibri"/>
                <a:cs typeface="Calibri"/>
              </a:rPr>
              <a:t>nakładów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początkowych.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Przykładowo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łączny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budowy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pierwszej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elektrowni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jądrowej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naszym </a:t>
            </a:r>
            <a:r>
              <a:rPr dirty="0" sz="1000">
                <a:latin typeface="Calibri"/>
                <a:cs typeface="Calibri"/>
              </a:rPr>
              <a:t>kraju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GW)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szacowany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25-</a:t>
            </a:r>
            <a:r>
              <a:rPr dirty="0" sz="1000">
                <a:latin typeface="Calibri"/>
                <a:cs typeface="Calibri"/>
              </a:rPr>
              <a:t>30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złotych</a:t>
            </a:r>
            <a:r>
              <a:rPr dirty="0" sz="1000">
                <a:solidFill>
                  <a:srgbClr val="C00000"/>
                </a:solidFill>
                <a:latin typeface="Calibri"/>
                <a:cs typeface="Calibri"/>
              </a:rPr>
              <a:t>.</a:t>
            </a:r>
            <a:r>
              <a:rPr dirty="0" sz="1000" spc="11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Potrzeby</a:t>
            </a:r>
            <a:r>
              <a:rPr dirty="0" sz="1000" spc="1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w</a:t>
            </a:r>
            <a:r>
              <a:rPr dirty="0" sz="100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tym</a:t>
            </a:r>
            <a:r>
              <a:rPr dirty="0" sz="1000" spc="1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zakresie</a:t>
            </a:r>
            <a:r>
              <a:rPr dirty="0" sz="100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zbiegną</a:t>
            </a:r>
            <a:r>
              <a:rPr dirty="0" sz="1000" spc="114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się</a:t>
            </a:r>
            <a:r>
              <a:rPr dirty="0" sz="1000" spc="10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w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 czasie</a:t>
            </a:r>
            <a:r>
              <a:rPr dirty="0" sz="1000" spc="1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z</a:t>
            </a:r>
            <a:r>
              <a:rPr dirty="0" sz="1000" spc="1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jednoczesnymi</a:t>
            </a:r>
            <a:r>
              <a:rPr dirty="0" sz="1000" spc="1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inwestycjami</a:t>
            </a:r>
            <a:r>
              <a:rPr dirty="0" sz="1000" spc="1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w</a:t>
            </a:r>
            <a:r>
              <a:rPr dirty="0" sz="1000" spc="1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infrastrukturę</a:t>
            </a:r>
            <a:r>
              <a:rPr dirty="0" sz="1000" spc="1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przesyłową,</a:t>
            </a:r>
            <a:r>
              <a:rPr dirty="0" sz="1000" spc="1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kosztami</a:t>
            </a:r>
            <a:r>
              <a:rPr dirty="0" sz="1000" spc="1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wsparcia</a:t>
            </a:r>
            <a:r>
              <a:rPr dirty="0" sz="1000" spc="1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rozwoju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OZE</a:t>
            </a:r>
            <a:r>
              <a:rPr dirty="0" sz="1000">
                <a:latin typeface="Calibri"/>
                <a:cs typeface="Calibri"/>
              </a:rPr>
              <a:t> oraz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niezbędnymi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wydatkami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zbrojenia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(dotyczyć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całej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szczególności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państw </a:t>
            </a:r>
            <a:r>
              <a:rPr dirty="0" sz="1000">
                <a:latin typeface="Calibri"/>
                <a:cs typeface="Calibri"/>
              </a:rPr>
              <a:t>wschodniej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flanki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NATO).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28327" y="1348597"/>
            <a:ext cx="360045" cy="1139190"/>
            <a:chOff x="728327" y="1348597"/>
            <a:chExt cx="360045" cy="113919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327" y="1721977"/>
              <a:ext cx="359966" cy="2700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283" y="1741932"/>
              <a:ext cx="269747" cy="17983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746696" y="1740281"/>
              <a:ext cx="273050" cy="183515"/>
            </a:xfrm>
            <a:custGeom>
              <a:avLst/>
              <a:gdLst/>
              <a:ahLst/>
              <a:cxnLst/>
              <a:rect l="l" t="t" r="r" b="b"/>
              <a:pathLst>
                <a:path w="273050" h="183514">
                  <a:moveTo>
                    <a:pt x="0" y="183007"/>
                  </a:moveTo>
                  <a:lnTo>
                    <a:pt x="272922" y="183007"/>
                  </a:lnTo>
                  <a:lnTo>
                    <a:pt x="272922" y="0"/>
                  </a:lnTo>
                  <a:lnTo>
                    <a:pt x="0" y="0"/>
                  </a:lnTo>
                  <a:lnTo>
                    <a:pt x="0" y="183007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27" y="1348597"/>
              <a:ext cx="359966" cy="2700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283" y="1368552"/>
              <a:ext cx="269747" cy="179832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46696" y="1367028"/>
              <a:ext cx="273050" cy="183515"/>
            </a:xfrm>
            <a:custGeom>
              <a:avLst/>
              <a:gdLst/>
              <a:ahLst/>
              <a:cxnLst/>
              <a:rect l="l" t="t" r="r" b="b"/>
              <a:pathLst>
                <a:path w="273050" h="183515">
                  <a:moveTo>
                    <a:pt x="0" y="183007"/>
                  </a:moveTo>
                  <a:lnTo>
                    <a:pt x="272922" y="183007"/>
                  </a:lnTo>
                  <a:lnTo>
                    <a:pt x="272922" y="0"/>
                  </a:lnTo>
                  <a:lnTo>
                    <a:pt x="0" y="0"/>
                  </a:lnTo>
                  <a:lnTo>
                    <a:pt x="0" y="183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27" y="2217277"/>
              <a:ext cx="359966" cy="2700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283" y="2237232"/>
              <a:ext cx="269747" cy="179832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46696" y="2235580"/>
              <a:ext cx="273050" cy="183515"/>
            </a:xfrm>
            <a:custGeom>
              <a:avLst/>
              <a:gdLst/>
              <a:ahLst/>
              <a:cxnLst/>
              <a:rect l="l" t="t" r="r" b="b"/>
              <a:pathLst>
                <a:path w="273050" h="183514">
                  <a:moveTo>
                    <a:pt x="0" y="183007"/>
                  </a:moveTo>
                  <a:lnTo>
                    <a:pt x="272922" y="183007"/>
                  </a:lnTo>
                  <a:lnTo>
                    <a:pt x="272922" y="0"/>
                  </a:lnTo>
                  <a:lnTo>
                    <a:pt x="0" y="0"/>
                  </a:lnTo>
                  <a:lnTo>
                    <a:pt x="0" y="18300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6708647" y="1175003"/>
            <a:ext cx="5003800" cy="2443480"/>
          </a:xfrm>
          <a:custGeom>
            <a:avLst/>
            <a:gdLst/>
            <a:ahLst/>
            <a:cxnLst/>
            <a:rect l="l" t="t" r="r" b="b"/>
            <a:pathLst>
              <a:path w="5003800" h="2443479">
                <a:moveTo>
                  <a:pt x="0" y="2442972"/>
                </a:moveTo>
                <a:lnTo>
                  <a:pt x="5003292" y="2442972"/>
                </a:lnTo>
                <a:lnTo>
                  <a:pt x="5003292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6707060" y="3828224"/>
            <a:ext cx="5006975" cy="2444750"/>
            <a:chOff x="6707060" y="3828224"/>
            <a:chExt cx="5006975" cy="2444750"/>
          </a:xfrm>
        </p:grpSpPr>
        <p:sp>
          <p:nvSpPr>
            <p:cNvPr id="26" name="object 26" descr=""/>
            <p:cNvSpPr/>
            <p:nvPr/>
          </p:nvSpPr>
          <p:spPr>
            <a:xfrm>
              <a:off x="6708647" y="3829811"/>
              <a:ext cx="5003800" cy="2441575"/>
            </a:xfrm>
            <a:custGeom>
              <a:avLst/>
              <a:gdLst/>
              <a:ahLst/>
              <a:cxnLst/>
              <a:rect l="l" t="t" r="r" b="b"/>
              <a:pathLst>
                <a:path w="5003800" h="2441575">
                  <a:moveTo>
                    <a:pt x="0" y="2441448"/>
                  </a:moveTo>
                  <a:lnTo>
                    <a:pt x="5003292" y="2441448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1448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871715" y="4155947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284719" y="4588763"/>
              <a:ext cx="4104640" cy="0"/>
            </a:xfrm>
            <a:custGeom>
              <a:avLst/>
              <a:gdLst/>
              <a:ahLst/>
              <a:cxnLst/>
              <a:rect l="l" t="t" r="r" b="b"/>
              <a:pathLst>
                <a:path w="4104640" h="0">
                  <a:moveTo>
                    <a:pt x="0" y="0"/>
                  </a:moveTo>
                  <a:lnTo>
                    <a:pt x="4104131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1194" y="4680394"/>
              <a:ext cx="4131183" cy="941832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6874891" y="1226947"/>
            <a:ext cx="359219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Planowany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rozwój</a:t>
            </a:r>
            <a:r>
              <a:rPr dirty="0" sz="1000" spc="-4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energetyki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jądrowej</a:t>
            </a:r>
            <a:r>
              <a:rPr dirty="0" sz="1000" spc="-5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Polsce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według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rządowego </a:t>
            </a:r>
            <a:r>
              <a:rPr dirty="0" sz="1000" b="1">
                <a:latin typeface="Calibri"/>
                <a:cs typeface="Calibri"/>
              </a:rPr>
              <a:t>dokumentu</a:t>
            </a:r>
            <a:r>
              <a:rPr dirty="0" sz="1000" spc="-6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„Polityka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energetyczna</a:t>
            </a:r>
            <a:r>
              <a:rPr dirty="0" sz="1000" spc="-5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Polski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2040”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6871716" y="1594103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6887591" y="3935729"/>
            <a:ext cx="3636010" cy="19678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Globalne notowania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kontraktów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terminowych </a:t>
            </a:r>
            <a:r>
              <a:rPr dirty="0" sz="1000" b="1">
                <a:latin typeface="Calibri"/>
                <a:cs typeface="Calibri"/>
              </a:rPr>
              <a:t>1M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na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uran</a:t>
            </a:r>
            <a:r>
              <a:rPr dirty="0" sz="1000" spc="-10" b="1">
                <a:latin typeface="Calibri"/>
                <a:cs typeface="Calibri"/>
              </a:rPr>
              <a:t> (NYMEX)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r>
              <a:rPr dirty="0" sz="1000" i="1">
                <a:solidFill>
                  <a:srgbClr val="7E7E7E"/>
                </a:solidFill>
                <a:latin typeface="Calibri"/>
                <a:cs typeface="Calibri"/>
              </a:rPr>
              <a:t>Dolary</a:t>
            </a:r>
            <a:r>
              <a:rPr dirty="0" sz="1000" spc="-20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7E7E7E"/>
                </a:solidFill>
                <a:latin typeface="Calibri"/>
                <a:cs typeface="Calibri"/>
              </a:rPr>
              <a:t>/</a:t>
            </a:r>
            <a:r>
              <a:rPr dirty="0" sz="1000" spc="-20" i="1">
                <a:solidFill>
                  <a:srgbClr val="7E7E7E"/>
                </a:solidFill>
                <a:latin typeface="Calibri"/>
                <a:cs typeface="Calibri"/>
              </a:rPr>
              <a:t> funt</a:t>
            </a:r>
            <a:endParaRPr sz="1000">
              <a:latin typeface="Calibri"/>
              <a:cs typeface="Calibri"/>
            </a:endParaRPr>
          </a:p>
          <a:p>
            <a:pPr algn="r" marR="3371215">
              <a:lnSpc>
                <a:spcPct val="100000"/>
              </a:lnSpc>
              <a:spcBef>
                <a:spcPts val="1055"/>
              </a:spcBef>
            </a:pP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1200">
              <a:latin typeface="Calibri"/>
              <a:cs typeface="Calibri"/>
            </a:endParaRPr>
          </a:p>
          <a:p>
            <a:pPr algn="r" marR="3369945">
              <a:lnSpc>
                <a:spcPct val="100000"/>
              </a:lnSpc>
              <a:spcBef>
                <a:spcPts val="585"/>
              </a:spcBef>
            </a:pP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80</a:t>
            </a:r>
            <a:endParaRPr sz="1200">
              <a:latin typeface="Calibri"/>
              <a:cs typeface="Calibri"/>
            </a:endParaRPr>
          </a:p>
          <a:p>
            <a:pPr algn="r" marR="3369945">
              <a:lnSpc>
                <a:spcPct val="100000"/>
              </a:lnSpc>
              <a:spcBef>
                <a:spcPts val="585"/>
              </a:spcBef>
            </a:pP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60</a:t>
            </a:r>
            <a:endParaRPr sz="1200">
              <a:latin typeface="Calibri"/>
              <a:cs typeface="Calibri"/>
            </a:endParaRPr>
          </a:p>
          <a:p>
            <a:pPr algn="r" marR="3369945">
              <a:lnSpc>
                <a:spcPct val="100000"/>
              </a:lnSpc>
              <a:spcBef>
                <a:spcPts val="590"/>
              </a:spcBef>
            </a:pP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  <a:p>
            <a:pPr algn="r" marR="3369945">
              <a:lnSpc>
                <a:spcPct val="100000"/>
              </a:lnSpc>
              <a:spcBef>
                <a:spcPts val="585"/>
              </a:spcBef>
            </a:pP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  <a:p>
            <a:pPr marL="201930">
              <a:lnSpc>
                <a:spcPct val="100000"/>
              </a:lnSpc>
              <a:spcBef>
                <a:spcPts val="114"/>
              </a:spcBef>
              <a:tabLst>
                <a:tab pos="1212850" algn="l"/>
                <a:tab pos="2221865" algn="l"/>
                <a:tab pos="3230245" algn="l"/>
              </a:tabLst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gru</a:t>
            </a:r>
            <a:r>
              <a:rPr dirty="0" sz="12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19</a:t>
            </a: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	gru</a:t>
            </a:r>
            <a:r>
              <a:rPr dirty="0" sz="12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	gru</a:t>
            </a: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 21</a:t>
            </a: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	gru</a:t>
            </a:r>
            <a:r>
              <a:rPr dirty="0" sz="12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874891" y="1631061"/>
            <a:ext cx="14204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solidFill>
                  <a:srgbClr val="7E7E7E"/>
                </a:solidFill>
                <a:latin typeface="Calibri"/>
                <a:cs typeface="Calibri"/>
              </a:rPr>
              <a:t>Moc </a:t>
            </a:r>
            <a:r>
              <a:rPr dirty="0" sz="1000" spc="-10" i="1">
                <a:solidFill>
                  <a:srgbClr val="7E7E7E"/>
                </a:solidFill>
                <a:latin typeface="Calibri"/>
                <a:cs typeface="Calibri"/>
              </a:rPr>
              <a:t>osiągalna</a:t>
            </a:r>
            <a:r>
              <a:rPr dirty="0" sz="1000" spc="-2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7E7E7E"/>
                </a:solidFill>
                <a:latin typeface="Calibri"/>
                <a:cs typeface="Calibri"/>
              </a:rPr>
              <a:t>netto w</a:t>
            </a:r>
            <a:r>
              <a:rPr dirty="0" sz="1000" spc="15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7E7E7E"/>
                </a:solidFill>
                <a:latin typeface="Calibri"/>
                <a:cs typeface="Calibri"/>
              </a:rPr>
              <a:t>GW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8659368" y="2103754"/>
            <a:ext cx="2879090" cy="775335"/>
            <a:chOff x="8659368" y="2103754"/>
            <a:chExt cx="2879090" cy="775335"/>
          </a:xfrm>
        </p:grpSpPr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9368" y="2421635"/>
              <a:ext cx="2878835" cy="4572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7361" y="2152149"/>
              <a:ext cx="219773" cy="22031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9716" y="2152149"/>
              <a:ext cx="218661" cy="220311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10179863" y="2103767"/>
              <a:ext cx="1109345" cy="289560"/>
            </a:xfrm>
            <a:custGeom>
              <a:avLst/>
              <a:gdLst/>
              <a:ahLst/>
              <a:cxnLst/>
              <a:rect l="l" t="t" r="r" b="b"/>
              <a:pathLst>
                <a:path w="1109345" h="289560">
                  <a:moveTo>
                    <a:pt x="172923" y="146050"/>
                  </a:moveTo>
                  <a:lnTo>
                    <a:pt x="169570" y="129527"/>
                  </a:lnTo>
                  <a:lnTo>
                    <a:pt x="167919" y="127000"/>
                  </a:lnTo>
                  <a:lnTo>
                    <a:pt x="160477" y="115570"/>
                  </a:lnTo>
                  <a:lnTo>
                    <a:pt x="149555" y="108381"/>
                  </a:lnTo>
                  <a:lnTo>
                    <a:pt x="149555" y="146050"/>
                  </a:lnTo>
                  <a:lnTo>
                    <a:pt x="148069" y="152400"/>
                  </a:lnTo>
                  <a:lnTo>
                    <a:pt x="144030" y="158750"/>
                  </a:lnTo>
                  <a:lnTo>
                    <a:pt x="137972" y="162560"/>
                  </a:lnTo>
                  <a:lnTo>
                    <a:pt x="130505" y="165100"/>
                  </a:lnTo>
                  <a:lnTo>
                    <a:pt x="123075" y="162560"/>
                  </a:lnTo>
                  <a:lnTo>
                    <a:pt x="117017" y="158750"/>
                  </a:lnTo>
                  <a:lnTo>
                    <a:pt x="112941" y="152400"/>
                  </a:lnTo>
                  <a:lnTo>
                    <a:pt x="111455" y="146050"/>
                  </a:lnTo>
                  <a:lnTo>
                    <a:pt x="112941" y="138430"/>
                  </a:lnTo>
                  <a:lnTo>
                    <a:pt x="117017" y="132080"/>
                  </a:lnTo>
                  <a:lnTo>
                    <a:pt x="123075" y="128270"/>
                  </a:lnTo>
                  <a:lnTo>
                    <a:pt x="130505" y="127000"/>
                  </a:lnTo>
                  <a:lnTo>
                    <a:pt x="137972" y="128270"/>
                  </a:lnTo>
                  <a:lnTo>
                    <a:pt x="144030" y="132080"/>
                  </a:lnTo>
                  <a:lnTo>
                    <a:pt x="148069" y="138430"/>
                  </a:lnTo>
                  <a:lnTo>
                    <a:pt x="149555" y="146050"/>
                  </a:lnTo>
                  <a:lnTo>
                    <a:pt x="149555" y="108381"/>
                  </a:lnTo>
                  <a:lnTo>
                    <a:pt x="146989" y="106680"/>
                  </a:lnTo>
                  <a:lnTo>
                    <a:pt x="130505" y="102870"/>
                  </a:lnTo>
                  <a:lnTo>
                    <a:pt x="114084" y="106680"/>
                  </a:lnTo>
                  <a:lnTo>
                    <a:pt x="100634" y="115570"/>
                  </a:lnTo>
                  <a:lnTo>
                    <a:pt x="91541" y="129527"/>
                  </a:lnTo>
                  <a:lnTo>
                    <a:pt x="88214" y="146050"/>
                  </a:lnTo>
                  <a:lnTo>
                    <a:pt x="91541" y="162560"/>
                  </a:lnTo>
                  <a:lnTo>
                    <a:pt x="100634" y="175260"/>
                  </a:lnTo>
                  <a:lnTo>
                    <a:pt x="114084" y="184150"/>
                  </a:lnTo>
                  <a:lnTo>
                    <a:pt x="130505" y="187960"/>
                  </a:lnTo>
                  <a:lnTo>
                    <a:pt x="146989" y="184150"/>
                  </a:lnTo>
                  <a:lnTo>
                    <a:pt x="160464" y="175260"/>
                  </a:lnTo>
                  <a:lnTo>
                    <a:pt x="167754" y="165100"/>
                  </a:lnTo>
                  <a:lnTo>
                    <a:pt x="169570" y="162560"/>
                  </a:lnTo>
                  <a:lnTo>
                    <a:pt x="172923" y="146050"/>
                  </a:lnTo>
                  <a:close/>
                </a:path>
                <a:path w="1109345" h="289560">
                  <a:moveTo>
                    <a:pt x="260400" y="101600"/>
                  </a:moveTo>
                  <a:lnTo>
                    <a:pt x="255981" y="72377"/>
                  </a:lnTo>
                  <a:lnTo>
                    <a:pt x="246418" y="64643"/>
                  </a:lnTo>
                  <a:lnTo>
                    <a:pt x="246418" y="101600"/>
                  </a:lnTo>
                  <a:lnTo>
                    <a:pt x="232105" y="130810"/>
                  </a:lnTo>
                  <a:lnTo>
                    <a:pt x="230073" y="134620"/>
                  </a:lnTo>
                  <a:lnTo>
                    <a:pt x="222707" y="127000"/>
                  </a:lnTo>
                  <a:lnTo>
                    <a:pt x="221424" y="125730"/>
                  </a:lnTo>
                  <a:lnTo>
                    <a:pt x="220548" y="124879"/>
                  </a:lnTo>
                  <a:lnTo>
                    <a:pt x="220548" y="146050"/>
                  </a:lnTo>
                  <a:lnTo>
                    <a:pt x="200355" y="165100"/>
                  </a:lnTo>
                  <a:lnTo>
                    <a:pt x="200355" y="125730"/>
                  </a:lnTo>
                  <a:lnTo>
                    <a:pt x="205778" y="130810"/>
                  </a:lnTo>
                  <a:lnTo>
                    <a:pt x="210870" y="135877"/>
                  </a:lnTo>
                  <a:lnTo>
                    <a:pt x="215760" y="140970"/>
                  </a:lnTo>
                  <a:lnTo>
                    <a:pt x="220548" y="146050"/>
                  </a:lnTo>
                  <a:lnTo>
                    <a:pt x="220548" y="124879"/>
                  </a:lnTo>
                  <a:lnTo>
                    <a:pt x="214960" y="119380"/>
                  </a:lnTo>
                  <a:lnTo>
                    <a:pt x="206819" y="113030"/>
                  </a:lnTo>
                  <a:lnTo>
                    <a:pt x="198323" y="106680"/>
                  </a:lnTo>
                  <a:lnTo>
                    <a:pt x="196519" y="95250"/>
                  </a:lnTo>
                  <a:lnTo>
                    <a:pt x="196291" y="93980"/>
                  </a:lnTo>
                  <a:lnTo>
                    <a:pt x="194449" y="83820"/>
                  </a:lnTo>
                  <a:lnTo>
                    <a:pt x="192176" y="73660"/>
                  </a:lnTo>
                  <a:lnTo>
                    <a:pt x="189814" y="64770"/>
                  </a:lnTo>
                  <a:lnTo>
                    <a:pt x="194005" y="63500"/>
                  </a:lnTo>
                  <a:lnTo>
                    <a:pt x="226187" y="66027"/>
                  </a:lnTo>
                  <a:lnTo>
                    <a:pt x="244055" y="78727"/>
                  </a:lnTo>
                  <a:lnTo>
                    <a:pt x="246418" y="101600"/>
                  </a:lnTo>
                  <a:lnTo>
                    <a:pt x="246418" y="64643"/>
                  </a:lnTo>
                  <a:lnTo>
                    <a:pt x="245021" y="63500"/>
                  </a:lnTo>
                  <a:lnTo>
                    <a:pt x="232498" y="53327"/>
                  </a:lnTo>
                  <a:lnTo>
                    <a:pt x="205473" y="50800"/>
                  </a:lnTo>
                  <a:lnTo>
                    <a:pt x="191973" y="49530"/>
                  </a:lnTo>
                  <a:lnTo>
                    <a:pt x="189814" y="49530"/>
                  </a:lnTo>
                  <a:lnTo>
                    <a:pt x="187655" y="50800"/>
                  </a:lnTo>
                  <a:lnTo>
                    <a:pt x="186804" y="50800"/>
                  </a:lnTo>
                  <a:lnTo>
                    <a:pt x="186804" y="147320"/>
                  </a:lnTo>
                  <a:lnTo>
                    <a:pt x="186258" y="161277"/>
                  </a:lnTo>
                  <a:lnTo>
                    <a:pt x="184480" y="177800"/>
                  </a:lnTo>
                  <a:lnTo>
                    <a:pt x="182448" y="179044"/>
                  </a:lnTo>
                  <a:lnTo>
                    <a:pt x="182448" y="195580"/>
                  </a:lnTo>
                  <a:lnTo>
                    <a:pt x="180809" y="203200"/>
                  </a:lnTo>
                  <a:lnTo>
                    <a:pt x="179082" y="210820"/>
                  </a:lnTo>
                  <a:lnTo>
                    <a:pt x="177152" y="217170"/>
                  </a:lnTo>
                  <a:lnTo>
                    <a:pt x="174955" y="223520"/>
                  </a:lnTo>
                  <a:lnTo>
                    <a:pt x="170764" y="222707"/>
                  </a:lnTo>
                  <a:lnTo>
                    <a:pt x="170764" y="236220"/>
                  </a:lnTo>
                  <a:lnTo>
                    <a:pt x="169748" y="237477"/>
                  </a:lnTo>
                  <a:lnTo>
                    <a:pt x="169748" y="240030"/>
                  </a:lnTo>
                  <a:lnTo>
                    <a:pt x="168605" y="241300"/>
                  </a:lnTo>
                  <a:lnTo>
                    <a:pt x="150761" y="266700"/>
                  </a:lnTo>
                  <a:lnTo>
                    <a:pt x="130416" y="275577"/>
                  </a:lnTo>
                  <a:lnTo>
                    <a:pt x="109855" y="266700"/>
                  </a:lnTo>
                  <a:lnTo>
                    <a:pt x="91389" y="241300"/>
                  </a:lnTo>
                  <a:lnTo>
                    <a:pt x="90246" y="236220"/>
                  </a:lnTo>
                  <a:lnTo>
                    <a:pt x="109994" y="231127"/>
                  </a:lnTo>
                  <a:lnTo>
                    <a:pt x="123659" y="226060"/>
                  </a:lnTo>
                  <a:lnTo>
                    <a:pt x="130505" y="223520"/>
                  </a:lnTo>
                  <a:lnTo>
                    <a:pt x="151053" y="231127"/>
                  </a:lnTo>
                  <a:lnTo>
                    <a:pt x="170764" y="236220"/>
                  </a:lnTo>
                  <a:lnTo>
                    <a:pt x="170764" y="222707"/>
                  </a:lnTo>
                  <a:lnTo>
                    <a:pt x="168465" y="222250"/>
                  </a:lnTo>
                  <a:lnTo>
                    <a:pt x="161658" y="219710"/>
                  </a:lnTo>
                  <a:lnTo>
                    <a:pt x="154647" y="218427"/>
                  </a:lnTo>
                  <a:lnTo>
                    <a:pt x="147523" y="215900"/>
                  </a:lnTo>
                  <a:lnTo>
                    <a:pt x="156832" y="210820"/>
                  </a:lnTo>
                  <a:lnTo>
                    <a:pt x="159054" y="209550"/>
                  </a:lnTo>
                  <a:lnTo>
                    <a:pt x="165747" y="205727"/>
                  </a:lnTo>
                  <a:lnTo>
                    <a:pt x="174269" y="200660"/>
                  </a:lnTo>
                  <a:lnTo>
                    <a:pt x="182448" y="195580"/>
                  </a:lnTo>
                  <a:lnTo>
                    <a:pt x="182448" y="179044"/>
                  </a:lnTo>
                  <a:lnTo>
                    <a:pt x="172021" y="185420"/>
                  </a:lnTo>
                  <a:lnTo>
                    <a:pt x="158673" y="194310"/>
                  </a:lnTo>
                  <a:lnTo>
                    <a:pt x="144741" y="201930"/>
                  </a:lnTo>
                  <a:lnTo>
                    <a:pt x="130505" y="209550"/>
                  </a:lnTo>
                  <a:lnTo>
                    <a:pt x="112471" y="199859"/>
                  </a:lnTo>
                  <a:lnTo>
                    <a:pt x="112471" y="215900"/>
                  </a:lnTo>
                  <a:lnTo>
                    <a:pt x="105333" y="218427"/>
                  </a:lnTo>
                  <a:lnTo>
                    <a:pt x="98323" y="219710"/>
                  </a:lnTo>
                  <a:lnTo>
                    <a:pt x="91516" y="222250"/>
                  </a:lnTo>
                  <a:lnTo>
                    <a:pt x="78689" y="195580"/>
                  </a:lnTo>
                  <a:lnTo>
                    <a:pt x="86779" y="200660"/>
                  </a:lnTo>
                  <a:lnTo>
                    <a:pt x="95199" y="205727"/>
                  </a:lnTo>
                  <a:lnTo>
                    <a:pt x="112471" y="215900"/>
                  </a:lnTo>
                  <a:lnTo>
                    <a:pt x="112471" y="199859"/>
                  </a:lnTo>
                  <a:lnTo>
                    <a:pt x="104533" y="195580"/>
                  </a:lnTo>
                  <a:lnTo>
                    <a:pt x="102196" y="194310"/>
                  </a:lnTo>
                  <a:lnTo>
                    <a:pt x="88544" y="185420"/>
                  </a:lnTo>
                  <a:lnTo>
                    <a:pt x="75514" y="177800"/>
                  </a:lnTo>
                  <a:lnTo>
                    <a:pt x="74574" y="165100"/>
                  </a:lnTo>
                  <a:lnTo>
                    <a:pt x="74295" y="161277"/>
                  </a:lnTo>
                  <a:lnTo>
                    <a:pt x="73990" y="149860"/>
                  </a:lnTo>
                  <a:lnTo>
                    <a:pt x="74079" y="138430"/>
                  </a:lnTo>
                  <a:lnTo>
                    <a:pt x="102196" y="96520"/>
                  </a:lnTo>
                  <a:lnTo>
                    <a:pt x="130505" y="81280"/>
                  </a:lnTo>
                  <a:lnTo>
                    <a:pt x="144741" y="88900"/>
                  </a:lnTo>
                  <a:lnTo>
                    <a:pt x="184480" y="113030"/>
                  </a:lnTo>
                  <a:lnTo>
                    <a:pt x="186804" y="147320"/>
                  </a:lnTo>
                  <a:lnTo>
                    <a:pt x="186804" y="50800"/>
                  </a:lnTo>
                  <a:lnTo>
                    <a:pt x="184480" y="50800"/>
                  </a:lnTo>
                  <a:lnTo>
                    <a:pt x="182448" y="45720"/>
                  </a:lnTo>
                  <a:lnTo>
                    <a:pt x="182448" y="93980"/>
                  </a:lnTo>
                  <a:lnTo>
                    <a:pt x="174269" y="88900"/>
                  </a:lnTo>
                  <a:lnTo>
                    <a:pt x="165735" y="83820"/>
                  </a:lnTo>
                  <a:lnTo>
                    <a:pt x="161290" y="81280"/>
                  </a:lnTo>
                  <a:lnTo>
                    <a:pt x="156832" y="78727"/>
                  </a:lnTo>
                  <a:lnTo>
                    <a:pt x="147523" y="74930"/>
                  </a:lnTo>
                  <a:lnTo>
                    <a:pt x="161810" y="69850"/>
                  </a:lnTo>
                  <a:lnTo>
                    <a:pt x="176098" y="67310"/>
                  </a:lnTo>
                  <a:lnTo>
                    <a:pt x="177634" y="73660"/>
                  </a:lnTo>
                  <a:lnTo>
                    <a:pt x="180822" y="87630"/>
                  </a:lnTo>
                  <a:lnTo>
                    <a:pt x="182448" y="93980"/>
                  </a:lnTo>
                  <a:lnTo>
                    <a:pt x="182448" y="45720"/>
                  </a:lnTo>
                  <a:lnTo>
                    <a:pt x="181305" y="43180"/>
                  </a:lnTo>
                  <a:lnTo>
                    <a:pt x="170764" y="28905"/>
                  </a:lnTo>
                  <a:lnTo>
                    <a:pt x="170764" y="54610"/>
                  </a:lnTo>
                  <a:lnTo>
                    <a:pt x="161061" y="55880"/>
                  </a:lnTo>
                  <a:lnTo>
                    <a:pt x="151053" y="58420"/>
                  </a:lnTo>
                  <a:lnTo>
                    <a:pt x="140843" y="62230"/>
                  </a:lnTo>
                  <a:lnTo>
                    <a:pt x="130505" y="67310"/>
                  </a:lnTo>
                  <a:lnTo>
                    <a:pt x="122783" y="63500"/>
                  </a:lnTo>
                  <a:lnTo>
                    <a:pt x="120205" y="62230"/>
                  </a:lnTo>
                  <a:lnTo>
                    <a:pt x="112471" y="59347"/>
                  </a:lnTo>
                  <a:lnTo>
                    <a:pt x="112471" y="74930"/>
                  </a:lnTo>
                  <a:lnTo>
                    <a:pt x="103797" y="78727"/>
                  </a:lnTo>
                  <a:lnTo>
                    <a:pt x="95199" y="83820"/>
                  </a:lnTo>
                  <a:lnTo>
                    <a:pt x="86779" y="88900"/>
                  </a:lnTo>
                  <a:lnTo>
                    <a:pt x="78689" y="93980"/>
                  </a:lnTo>
                  <a:lnTo>
                    <a:pt x="79654" y="87630"/>
                  </a:lnTo>
                  <a:lnTo>
                    <a:pt x="81051" y="80010"/>
                  </a:lnTo>
                  <a:lnTo>
                    <a:pt x="82842" y="73660"/>
                  </a:lnTo>
                  <a:lnTo>
                    <a:pt x="85039" y="67310"/>
                  </a:lnTo>
                  <a:lnTo>
                    <a:pt x="98323" y="69850"/>
                  </a:lnTo>
                  <a:lnTo>
                    <a:pt x="112471" y="74930"/>
                  </a:lnTo>
                  <a:lnTo>
                    <a:pt x="112471" y="59347"/>
                  </a:lnTo>
                  <a:lnTo>
                    <a:pt x="109994" y="58420"/>
                  </a:lnTo>
                  <a:lnTo>
                    <a:pt x="90246" y="53327"/>
                  </a:lnTo>
                  <a:lnTo>
                    <a:pt x="91008" y="50800"/>
                  </a:lnTo>
                  <a:lnTo>
                    <a:pt x="91389" y="49530"/>
                  </a:lnTo>
                  <a:lnTo>
                    <a:pt x="109855" y="24130"/>
                  </a:lnTo>
                  <a:lnTo>
                    <a:pt x="130416" y="15227"/>
                  </a:lnTo>
                  <a:lnTo>
                    <a:pt x="150761" y="24130"/>
                  </a:lnTo>
                  <a:lnTo>
                    <a:pt x="168605" y="49530"/>
                  </a:lnTo>
                  <a:lnTo>
                    <a:pt x="169748" y="50800"/>
                  </a:lnTo>
                  <a:lnTo>
                    <a:pt x="169748" y="52070"/>
                  </a:lnTo>
                  <a:lnTo>
                    <a:pt x="170764" y="54610"/>
                  </a:lnTo>
                  <a:lnTo>
                    <a:pt x="170764" y="28905"/>
                  </a:lnTo>
                  <a:lnTo>
                    <a:pt x="160667" y="15227"/>
                  </a:lnTo>
                  <a:lnTo>
                    <a:pt x="157848" y="11430"/>
                  </a:lnTo>
                  <a:lnTo>
                    <a:pt x="130124" y="0"/>
                  </a:lnTo>
                  <a:lnTo>
                    <a:pt x="102577" y="11430"/>
                  </a:lnTo>
                  <a:lnTo>
                    <a:pt x="79705" y="43180"/>
                  </a:lnTo>
                  <a:lnTo>
                    <a:pt x="77546" y="45720"/>
                  </a:lnTo>
                  <a:lnTo>
                    <a:pt x="77546" y="48260"/>
                  </a:lnTo>
                  <a:lnTo>
                    <a:pt x="76530" y="50800"/>
                  </a:lnTo>
                  <a:lnTo>
                    <a:pt x="73355" y="50800"/>
                  </a:lnTo>
                  <a:lnTo>
                    <a:pt x="71196" y="49530"/>
                  </a:lnTo>
                  <a:lnTo>
                    <a:pt x="71196" y="64770"/>
                  </a:lnTo>
                  <a:lnTo>
                    <a:pt x="71196" y="226060"/>
                  </a:lnTo>
                  <a:lnTo>
                    <a:pt x="67005" y="226060"/>
                  </a:lnTo>
                  <a:lnTo>
                    <a:pt x="35433" y="223520"/>
                  </a:lnTo>
                  <a:lnTo>
                    <a:pt x="17754" y="210820"/>
                  </a:lnTo>
                  <a:lnTo>
                    <a:pt x="15176" y="187960"/>
                  </a:lnTo>
                  <a:lnTo>
                    <a:pt x="28905" y="158750"/>
                  </a:lnTo>
                  <a:lnTo>
                    <a:pt x="29921" y="157480"/>
                  </a:lnTo>
                  <a:lnTo>
                    <a:pt x="31064" y="156210"/>
                  </a:lnTo>
                  <a:lnTo>
                    <a:pt x="37769" y="163830"/>
                  </a:lnTo>
                  <a:lnTo>
                    <a:pt x="45313" y="170180"/>
                  </a:lnTo>
                  <a:lnTo>
                    <a:pt x="53670" y="177800"/>
                  </a:lnTo>
                  <a:lnTo>
                    <a:pt x="62814" y="184150"/>
                  </a:lnTo>
                  <a:lnTo>
                    <a:pt x="64389" y="195580"/>
                  </a:lnTo>
                  <a:lnTo>
                    <a:pt x="66192" y="205727"/>
                  </a:lnTo>
                  <a:lnTo>
                    <a:pt x="68402" y="215900"/>
                  </a:lnTo>
                  <a:lnTo>
                    <a:pt x="71196" y="226060"/>
                  </a:lnTo>
                  <a:lnTo>
                    <a:pt x="71196" y="64770"/>
                  </a:lnTo>
                  <a:lnTo>
                    <a:pt x="68402" y="73660"/>
                  </a:lnTo>
                  <a:lnTo>
                    <a:pt x="66192" y="83820"/>
                  </a:lnTo>
                  <a:lnTo>
                    <a:pt x="64389" y="95250"/>
                  </a:lnTo>
                  <a:lnTo>
                    <a:pt x="62814" y="106680"/>
                  </a:lnTo>
                  <a:lnTo>
                    <a:pt x="60655" y="108191"/>
                  </a:lnTo>
                  <a:lnTo>
                    <a:pt x="60655" y="125730"/>
                  </a:lnTo>
                  <a:lnTo>
                    <a:pt x="60147" y="134620"/>
                  </a:lnTo>
                  <a:lnTo>
                    <a:pt x="60020" y="138430"/>
                  </a:lnTo>
                  <a:lnTo>
                    <a:pt x="59905" y="146050"/>
                  </a:lnTo>
                  <a:lnTo>
                    <a:pt x="60032" y="152400"/>
                  </a:lnTo>
                  <a:lnTo>
                    <a:pt x="60147" y="156210"/>
                  </a:lnTo>
                  <a:lnTo>
                    <a:pt x="60655" y="165100"/>
                  </a:lnTo>
                  <a:lnTo>
                    <a:pt x="55118" y="160020"/>
                  </a:lnTo>
                  <a:lnTo>
                    <a:pt x="51028" y="156210"/>
                  </a:lnTo>
                  <a:lnTo>
                    <a:pt x="49669" y="154927"/>
                  </a:lnTo>
                  <a:lnTo>
                    <a:pt x="44399" y="149860"/>
                  </a:lnTo>
                  <a:lnTo>
                    <a:pt x="39446" y="146050"/>
                  </a:lnTo>
                  <a:lnTo>
                    <a:pt x="44399" y="140970"/>
                  </a:lnTo>
                  <a:lnTo>
                    <a:pt x="49669" y="135877"/>
                  </a:lnTo>
                  <a:lnTo>
                    <a:pt x="51028" y="134620"/>
                  </a:lnTo>
                  <a:lnTo>
                    <a:pt x="55118" y="130810"/>
                  </a:lnTo>
                  <a:lnTo>
                    <a:pt x="60655" y="125730"/>
                  </a:lnTo>
                  <a:lnTo>
                    <a:pt x="60655" y="108191"/>
                  </a:lnTo>
                  <a:lnTo>
                    <a:pt x="53670" y="113030"/>
                  </a:lnTo>
                  <a:lnTo>
                    <a:pt x="45313" y="119380"/>
                  </a:lnTo>
                  <a:lnTo>
                    <a:pt x="37769" y="127000"/>
                  </a:lnTo>
                  <a:lnTo>
                    <a:pt x="31064" y="134620"/>
                  </a:lnTo>
                  <a:lnTo>
                    <a:pt x="28905" y="130810"/>
                  </a:lnTo>
                  <a:lnTo>
                    <a:pt x="14439" y="101600"/>
                  </a:lnTo>
                  <a:lnTo>
                    <a:pt x="16560" y="78727"/>
                  </a:lnTo>
                  <a:lnTo>
                    <a:pt x="34378" y="66027"/>
                  </a:lnTo>
                  <a:lnTo>
                    <a:pt x="67005" y="63500"/>
                  </a:lnTo>
                  <a:lnTo>
                    <a:pt x="71196" y="64770"/>
                  </a:lnTo>
                  <a:lnTo>
                    <a:pt x="71196" y="49530"/>
                  </a:lnTo>
                  <a:lnTo>
                    <a:pt x="68021" y="49530"/>
                  </a:lnTo>
                  <a:lnTo>
                    <a:pt x="27508" y="53327"/>
                  </a:lnTo>
                  <a:lnTo>
                    <a:pt x="4140" y="72377"/>
                  </a:lnTo>
                  <a:lnTo>
                    <a:pt x="0" y="101600"/>
                  </a:lnTo>
                  <a:lnTo>
                    <a:pt x="17221" y="139700"/>
                  </a:lnTo>
                  <a:lnTo>
                    <a:pt x="18237" y="140970"/>
                  </a:lnTo>
                  <a:lnTo>
                    <a:pt x="20396" y="143510"/>
                  </a:lnTo>
                  <a:lnTo>
                    <a:pt x="21412" y="146050"/>
                  </a:lnTo>
                  <a:lnTo>
                    <a:pt x="20396" y="147320"/>
                  </a:lnTo>
                  <a:lnTo>
                    <a:pt x="18237" y="149860"/>
                  </a:lnTo>
                  <a:lnTo>
                    <a:pt x="17221" y="152400"/>
                  </a:lnTo>
                  <a:lnTo>
                    <a:pt x="723" y="187960"/>
                  </a:lnTo>
                  <a:lnTo>
                    <a:pt x="5283" y="217170"/>
                  </a:lnTo>
                  <a:lnTo>
                    <a:pt x="28498" y="236220"/>
                  </a:lnTo>
                  <a:lnTo>
                    <a:pt x="68021" y="240030"/>
                  </a:lnTo>
                  <a:lnTo>
                    <a:pt x="76530" y="240030"/>
                  </a:lnTo>
                  <a:lnTo>
                    <a:pt x="77546" y="242570"/>
                  </a:lnTo>
                  <a:lnTo>
                    <a:pt x="77546" y="243827"/>
                  </a:lnTo>
                  <a:lnTo>
                    <a:pt x="79705" y="246380"/>
                  </a:lnTo>
                  <a:lnTo>
                    <a:pt x="102577" y="279400"/>
                  </a:lnTo>
                  <a:lnTo>
                    <a:pt x="130124" y="289560"/>
                  </a:lnTo>
                  <a:lnTo>
                    <a:pt x="157848" y="279400"/>
                  </a:lnTo>
                  <a:lnTo>
                    <a:pt x="160553" y="275577"/>
                  </a:lnTo>
                  <a:lnTo>
                    <a:pt x="181305" y="246380"/>
                  </a:lnTo>
                  <a:lnTo>
                    <a:pt x="182448" y="243827"/>
                  </a:lnTo>
                  <a:lnTo>
                    <a:pt x="183464" y="242570"/>
                  </a:lnTo>
                  <a:lnTo>
                    <a:pt x="184480" y="240030"/>
                  </a:lnTo>
                  <a:lnTo>
                    <a:pt x="191973" y="240030"/>
                  </a:lnTo>
                  <a:lnTo>
                    <a:pt x="231927" y="236220"/>
                  </a:lnTo>
                  <a:lnTo>
                    <a:pt x="244348" y="226060"/>
                  </a:lnTo>
                  <a:lnTo>
                    <a:pt x="255219" y="217170"/>
                  </a:lnTo>
                  <a:lnTo>
                    <a:pt x="259829" y="187960"/>
                  </a:lnTo>
                  <a:lnTo>
                    <a:pt x="245846" y="156972"/>
                  </a:lnTo>
                  <a:lnTo>
                    <a:pt x="245846" y="187960"/>
                  </a:lnTo>
                  <a:lnTo>
                    <a:pt x="243293" y="210820"/>
                  </a:lnTo>
                  <a:lnTo>
                    <a:pt x="225615" y="223520"/>
                  </a:lnTo>
                  <a:lnTo>
                    <a:pt x="194005" y="226060"/>
                  </a:lnTo>
                  <a:lnTo>
                    <a:pt x="189814" y="226060"/>
                  </a:lnTo>
                  <a:lnTo>
                    <a:pt x="192176" y="215900"/>
                  </a:lnTo>
                  <a:lnTo>
                    <a:pt x="194449" y="205727"/>
                  </a:lnTo>
                  <a:lnTo>
                    <a:pt x="196519" y="195580"/>
                  </a:lnTo>
                  <a:lnTo>
                    <a:pt x="198323" y="184150"/>
                  </a:lnTo>
                  <a:lnTo>
                    <a:pt x="206819" y="177800"/>
                  </a:lnTo>
                  <a:lnTo>
                    <a:pt x="214947" y="170180"/>
                  </a:lnTo>
                  <a:lnTo>
                    <a:pt x="221157" y="165100"/>
                  </a:lnTo>
                  <a:lnTo>
                    <a:pt x="222707" y="163830"/>
                  </a:lnTo>
                  <a:lnTo>
                    <a:pt x="230073" y="156210"/>
                  </a:lnTo>
                  <a:lnTo>
                    <a:pt x="232105" y="158750"/>
                  </a:lnTo>
                  <a:lnTo>
                    <a:pt x="245846" y="187960"/>
                  </a:lnTo>
                  <a:lnTo>
                    <a:pt x="245846" y="156972"/>
                  </a:lnTo>
                  <a:lnTo>
                    <a:pt x="245503" y="156210"/>
                  </a:lnTo>
                  <a:lnTo>
                    <a:pt x="243789" y="152400"/>
                  </a:lnTo>
                  <a:lnTo>
                    <a:pt x="241757" y="149860"/>
                  </a:lnTo>
                  <a:lnTo>
                    <a:pt x="240614" y="147320"/>
                  </a:lnTo>
                  <a:lnTo>
                    <a:pt x="238582" y="146050"/>
                  </a:lnTo>
                  <a:lnTo>
                    <a:pt x="240614" y="143510"/>
                  </a:lnTo>
                  <a:lnTo>
                    <a:pt x="241757" y="140970"/>
                  </a:lnTo>
                  <a:lnTo>
                    <a:pt x="243789" y="139700"/>
                  </a:lnTo>
                  <a:lnTo>
                    <a:pt x="245999" y="134620"/>
                  </a:lnTo>
                  <a:lnTo>
                    <a:pt x="260400" y="101600"/>
                  </a:lnTo>
                  <a:close/>
                </a:path>
                <a:path w="1109345" h="289560">
                  <a:moveTo>
                    <a:pt x="733755" y="146050"/>
                  </a:moveTo>
                  <a:lnTo>
                    <a:pt x="730402" y="129527"/>
                  </a:lnTo>
                  <a:lnTo>
                    <a:pt x="728751" y="127000"/>
                  </a:lnTo>
                  <a:lnTo>
                    <a:pt x="721309" y="115570"/>
                  </a:lnTo>
                  <a:lnTo>
                    <a:pt x="710387" y="108381"/>
                  </a:lnTo>
                  <a:lnTo>
                    <a:pt x="710387" y="146050"/>
                  </a:lnTo>
                  <a:lnTo>
                    <a:pt x="708901" y="152400"/>
                  </a:lnTo>
                  <a:lnTo>
                    <a:pt x="704850" y="158750"/>
                  </a:lnTo>
                  <a:lnTo>
                    <a:pt x="698804" y="162560"/>
                  </a:lnTo>
                  <a:lnTo>
                    <a:pt x="691337" y="165100"/>
                  </a:lnTo>
                  <a:lnTo>
                    <a:pt x="683907" y="162560"/>
                  </a:lnTo>
                  <a:lnTo>
                    <a:pt x="677849" y="158750"/>
                  </a:lnTo>
                  <a:lnTo>
                    <a:pt x="673773" y="152400"/>
                  </a:lnTo>
                  <a:lnTo>
                    <a:pt x="672287" y="146050"/>
                  </a:lnTo>
                  <a:lnTo>
                    <a:pt x="673773" y="138430"/>
                  </a:lnTo>
                  <a:lnTo>
                    <a:pt x="677849" y="132080"/>
                  </a:lnTo>
                  <a:lnTo>
                    <a:pt x="683907" y="128270"/>
                  </a:lnTo>
                  <a:lnTo>
                    <a:pt x="691337" y="127000"/>
                  </a:lnTo>
                  <a:lnTo>
                    <a:pt x="698804" y="128270"/>
                  </a:lnTo>
                  <a:lnTo>
                    <a:pt x="704862" y="132080"/>
                  </a:lnTo>
                  <a:lnTo>
                    <a:pt x="708901" y="138430"/>
                  </a:lnTo>
                  <a:lnTo>
                    <a:pt x="710387" y="146050"/>
                  </a:lnTo>
                  <a:lnTo>
                    <a:pt x="710387" y="108381"/>
                  </a:lnTo>
                  <a:lnTo>
                    <a:pt x="707821" y="106680"/>
                  </a:lnTo>
                  <a:lnTo>
                    <a:pt x="691337" y="102870"/>
                  </a:lnTo>
                  <a:lnTo>
                    <a:pt x="674916" y="106680"/>
                  </a:lnTo>
                  <a:lnTo>
                    <a:pt x="661466" y="115570"/>
                  </a:lnTo>
                  <a:lnTo>
                    <a:pt x="652373" y="129527"/>
                  </a:lnTo>
                  <a:lnTo>
                    <a:pt x="649046" y="146050"/>
                  </a:lnTo>
                  <a:lnTo>
                    <a:pt x="652373" y="162560"/>
                  </a:lnTo>
                  <a:lnTo>
                    <a:pt x="661466" y="175260"/>
                  </a:lnTo>
                  <a:lnTo>
                    <a:pt x="674916" y="184150"/>
                  </a:lnTo>
                  <a:lnTo>
                    <a:pt x="691337" y="187960"/>
                  </a:lnTo>
                  <a:lnTo>
                    <a:pt x="707821" y="184150"/>
                  </a:lnTo>
                  <a:lnTo>
                    <a:pt x="721309" y="175260"/>
                  </a:lnTo>
                  <a:lnTo>
                    <a:pt x="728586" y="165100"/>
                  </a:lnTo>
                  <a:lnTo>
                    <a:pt x="730402" y="162560"/>
                  </a:lnTo>
                  <a:lnTo>
                    <a:pt x="733755" y="146050"/>
                  </a:lnTo>
                  <a:close/>
                </a:path>
                <a:path w="1109345" h="289560">
                  <a:moveTo>
                    <a:pt x="821232" y="101600"/>
                  </a:moveTo>
                  <a:lnTo>
                    <a:pt x="816813" y="72377"/>
                  </a:lnTo>
                  <a:lnTo>
                    <a:pt x="807300" y="64681"/>
                  </a:lnTo>
                  <a:lnTo>
                    <a:pt x="807300" y="101600"/>
                  </a:lnTo>
                  <a:lnTo>
                    <a:pt x="793064" y="130810"/>
                  </a:lnTo>
                  <a:lnTo>
                    <a:pt x="790905" y="134620"/>
                  </a:lnTo>
                  <a:lnTo>
                    <a:pt x="783539" y="127000"/>
                  </a:lnTo>
                  <a:lnTo>
                    <a:pt x="782256" y="125730"/>
                  </a:lnTo>
                  <a:lnTo>
                    <a:pt x="781380" y="124879"/>
                  </a:lnTo>
                  <a:lnTo>
                    <a:pt x="781380" y="146050"/>
                  </a:lnTo>
                  <a:lnTo>
                    <a:pt x="761187" y="165100"/>
                  </a:lnTo>
                  <a:lnTo>
                    <a:pt x="761187" y="125730"/>
                  </a:lnTo>
                  <a:lnTo>
                    <a:pt x="766610" y="130810"/>
                  </a:lnTo>
                  <a:lnTo>
                    <a:pt x="771702" y="135877"/>
                  </a:lnTo>
                  <a:lnTo>
                    <a:pt x="776592" y="140970"/>
                  </a:lnTo>
                  <a:lnTo>
                    <a:pt x="781380" y="146050"/>
                  </a:lnTo>
                  <a:lnTo>
                    <a:pt x="781380" y="124879"/>
                  </a:lnTo>
                  <a:lnTo>
                    <a:pt x="775792" y="119380"/>
                  </a:lnTo>
                  <a:lnTo>
                    <a:pt x="767651" y="113030"/>
                  </a:lnTo>
                  <a:lnTo>
                    <a:pt x="759155" y="106680"/>
                  </a:lnTo>
                  <a:lnTo>
                    <a:pt x="757351" y="95250"/>
                  </a:lnTo>
                  <a:lnTo>
                    <a:pt x="757123" y="93980"/>
                  </a:lnTo>
                  <a:lnTo>
                    <a:pt x="755281" y="83820"/>
                  </a:lnTo>
                  <a:lnTo>
                    <a:pt x="753008" y="73660"/>
                  </a:lnTo>
                  <a:lnTo>
                    <a:pt x="750646" y="64770"/>
                  </a:lnTo>
                  <a:lnTo>
                    <a:pt x="754837" y="63500"/>
                  </a:lnTo>
                  <a:lnTo>
                    <a:pt x="787019" y="66027"/>
                  </a:lnTo>
                  <a:lnTo>
                    <a:pt x="804900" y="78727"/>
                  </a:lnTo>
                  <a:lnTo>
                    <a:pt x="807300" y="101600"/>
                  </a:lnTo>
                  <a:lnTo>
                    <a:pt x="807300" y="64681"/>
                  </a:lnTo>
                  <a:lnTo>
                    <a:pt x="805853" y="63500"/>
                  </a:lnTo>
                  <a:lnTo>
                    <a:pt x="793330" y="53327"/>
                  </a:lnTo>
                  <a:lnTo>
                    <a:pt x="766305" y="50800"/>
                  </a:lnTo>
                  <a:lnTo>
                    <a:pt x="752805" y="49530"/>
                  </a:lnTo>
                  <a:lnTo>
                    <a:pt x="750646" y="49530"/>
                  </a:lnTo>
                  <a:lnTo>
                    <a:pt x="748487" y="50800"/>
                  </a:lnTo>
                  <a:lnTo>
                    <a:pt x="747636" y="50800"/>
                  </a:lnTo>
                  <a:lnTo>
                    <a:pt x="747636" y="147320"/>
                  </a:lnTo>
                  <a:lnTo>
                    <a:pt x="747090" y="161277"/>
                  </a:lnTo>
                  <a:lnTo>
                    <a:pt x="745312" y="177800"/>
                  </a:lnTo>
                  <a:lnTo>
                    <a:pt x="743280" y="179044"/>
                  </a:lnTo>
                  <a:lnTo>
                    <a:pt x="743280" y="195580"/>
                  </a:lnTo>
                  <a:lnTo>
                    <a:pt x="741641" y="203200"/>
                  </a:lnTo>
                  <a:lnTo>
                    <a:pt x="739902" y="210820"/>
                  </a:lnTo>
                  <a:lnTo>
                    <a:pt x="737984" y="217170"/>
                  </a:lnTo>
                  <a:lnTo>
                    <a:pt x="735787" y="223520"/>
                  </a:lnTo>
                  <a:lnTo>
                    <a:pt x="731596" y="222707"/>
                  </a:lnTo>
                  <a:lnTo>
                    <a:pt x="731596" y="236220"/>
                  </a:lnTo>
                  <a:lnTo>
                    <a:pt x="730580" y="237477"/>
                  </a:lnTo>
                  <a:lnTo>
                    <a:pt x="730580" y="240030"/>
                  </a:lnTo>
                  <a:lnTo>
                    <a:pt x="729437" y="241300"/>
                  </a:lnTo>
                  <a:lnTo>
                    <a:pt x="711593" y="266700"/>
                  </a:lnTo>
                  <a:lnTo>
                    <a:pt x="691248" y="275577"/>
                  </a:lnTo>
                  <a:lnTo>
                    <a:pt x="670687" y="266700"/>
                  </a:lnTo>
                  <a:lnTo>
                    <a:pt x="652221" y="241300"/>
                  </a:lnTo>
                  <a:lnTo>
                    <a:pt x="651078" y="236220"/>
                  </a:lnTo>
                  <a:lnTo>
                    <a:pt x="670826" y="231127"/>
                  </a:lnTo>
                  <a:lnTo>
                    <a:pt x="684491" y="226060"/>
                  </a:lnTo>
                  <a:lnTo>
                    <a:pt x="691337" y="223520"/>
                  </a:lnTo>
                  <a:lnTo>
                    <a:pt x="711885" y="231127"/>
                  </a:lnTo>
                  <a:lnTo>
                    <a:pt x="731596" y="236220"/>
                  </a:lnTo>
                  <a:lnTo>
                    <a:pt x="731596" y="222707"/>
                  </a:lnTo>
                  <a:lnTo>
                    <a:pt x="729297" y="222250"/>
                  </a:lnTo>
                  <a:lnTo>
                    <a:pt x="722490" y="219710"/>
                  </a:lnTo>
                  <a:lnTo>
                    <a:pt x="715479" y="218427"/>
                  </a:lnTo>
                  <a:lnTo>
                    <a:pt x="708355" y="215900"/>
                  </a:lnTo>
                  <a:lnTo>
                    <a:pt x="717664" y="210820"/>
                  </a:lnTo>
                  <a:lnTo>
                    <a:pt x="719886" y="209550"/>
                  </a:lnTo>
                  <a:lnTo>
                    <a:pt x="726579" y="205727"/>
                  </a:lnTo>
                  <a:lnTo>
                    <a:pt x="735101" y="200660"/>
                  </a:lnTo>
                  <a:lnTo>
                    <a:pt x="743280" y="195580"/>
                  </a:lnTo>
                  <a:lnTo>
                    <a:pt x="743280" y="179044"/>
                  </a:lnTo>
                  <a:lnTo>
                    <a:pt x="732853" y="185420"/>
                  </a:lnTo>
                  <a:lnTo>
                    <a:pt x="719505" y="194310"/>
                  </a:lnTo>
                  <a:lnTo>
                    <a:pt x="705573" y="201930"/>
                  </a:lnTo>
                  <a:lnTo>
                    <a:pt x="691337" y="209550"/>
                  </a:lnTo>
                  <a:lnTo>
                    <a:pt x="673303" y="199859"/>
                  </a:lnTo>
                  <a:lnTo>
                    <a:pt x="673303" y="215900"/>
                  </a:lnTo>
                  <a:lnTo>
                    <a:pt x="666165" y="218427"/>
                  </a:lnTo>
                  <a:lnTo>
                    <a:pt x="659155" y="219710"/>
                  </a:lnTo>
                  <a:lnTo>
                    <a:pt x="652348" y="222250"/>
                  </a:lnTo>
                  <a:lnTo>
                    <a:pt x="639521" y="195580"/>
                  </a:lnTo>
                  <a:lnTo>
                    <a:pt x="647611" y="200660"/>
                  </a:lnTo>
                  <a:lnTo>
                    <a:pt x="656018" y="205727"/>
                  </a:lnTo>
                  <a:lnTo>
                    <a:pt x="673303" y="215900"/>
                  </a:lnTo>
                  <a:lnTo>
                    <a:pt x="673303" y="199859"/>
                  </a:lnTo>
                  <a:lnTo>
                    <a:pt x="665365" y="195580"/>
                  </a:lnTo>
                  <a:lnTo>
                    <a:pt x="663028" y="194310"/>
                  </a:lnTo>
                  <a:lnTo>
                    <a:pt x="649376" y="185420"/>
                  </a:lnTo>
                  <a:lnTo>
                    <a:pt x="636346" y="177800"/>
                  </a:lnTo>
                  <a:lnTo>
                    <a:pt x="635406" y="165100"/>
                  </a:lnTo>
                  <a:lnTo>
                    <a:pt x="635127" y="161277"/>
                  </a:lnTo>
                  <a:lnTo>
                    <a:pt x="634822" y="149860"/>
                  </a:lnTo>
                  <a:lnTo>
                    <a:pt x="634911" y="138430"/>
                  </a:lnTo>
                  <a:lnTo>
                    <a:pt x="663028" y="96520"/>
                  </a:lnTo>
                  <a:lnTo>
                    <a:pt x="691337" y="81280"/>
                  </a:lnTo>
                  <a:lnTo>
                    <a:pt x="705573" y="88900"/>
                  </a:lnTo>
                  <a:lnTo>
                    <a:pt x="745312" y="113030"/>
                  </a:lnTo>
                  <a:lnTo>
                    <a:pt x="747636" y="147320"/>
                  </a:lnTo>
                  <a:lnTo>
                    <a:pt x="747636" y="50800"/>
                  </a:lnTo>
                  <a:lnTo>
                    <a:pt x="745312" y="50800"/>
                  </a:lnTo>
                  <a:lnTo>
                    <a:pt x="743280" y="45720"/>
                  </a:lnTo>
                  <a:lnTo>
                    <a:pt x="743280" y="93980"/>
                  </a:lnTo>
                  <a:lnTo>
                    <a:pt x="735101" y="88900"/>
                  </a:lnTo>
                  <a:lnTo>
                    <a:pt x="726579" y="83820"/>
                  </a:lnTo>
                  <a:lnTo>
                    <a:pt x="722122" y="81280"/>
                  </a:lnTo>
                  <a:lnTo>
                    <a:pt x="717664" y="78727"/>
                  </a:lnTo>
                  <a:lnTo>
                    <a:pt x="708355" y="74930"/>
                  </a:lnTo>
                  <a:lnTo>
                    <a:pt x="722642" y="69850"/>
                  </a:lnTo>
                  <a:lnTo>
                    <a:pt x="736930" y="67310"/>
                  </a:lnTo>
                  <a:lnTo>
                    <a:pt x="738466" y="73660"/>
                  </a:lnTo>
                  <a:lnTo>
                    <a:pt x="741654" y="87630"/>
                  </a:lnTo>
                  <a:lnTo>
                    <a:pt x="743280" y="93980"/>
                  </a:lnTo>
                  <a:lnTo>
                    <a:pt x="743280" y="45720"/>
                  </a:lnTo>
                  <a:lnTo>
                    <a:pt x="742137" y="43180"/>
                  </a:lnTo>
                  <a:lnTo>
                    <a:pt x="731596" y="28905"/>
                  </a:lnTo>
                  <a:lnTo>
                    <a:pt x="731596" y="54610"/>
                  </a:lnTo>
                  <a:lnTo>
                    <a:pt x="721893" y="55880"/>
                  </a:lnTo>
                  <a:lnTo>
                    <a:pt x="711885" y="58420"/>
                  </a:lnTo>
                  <a:lnTo>
                    <a:pt x="701675" y="62230"/>
                  </a:lnTo>
                  <a:lnTo>
                    <a:pt x="691337" y="67310"/>
                  </a:lnTo>
                  <a:lnTo>
                    <a:pt x="683615" y="63500"/>
                  </a:lnTo>
                  <a:lnTo>
                    <a:pt x="681037" y="62230"/>
                  </a:lnTo>
                  <a:lnTo>
                    <a:pt x="673303" y="59347"/>
                  </a:lnTo>
                  <a:lnTo>
                    <a:pt x="673303" y="74930"/>
                  </a:lnTo>
                  <a:lnTo>
                    <a:pt x="664629" y="78727"/>
                  </a:lnTo>
                  <a:lnTo>
                    <a:pt x="656018" y="83820"/>
                  </a:lnTo>
                  <a:lnTo>
                    <a:pt x="647611" y="88900"/>
                  </a:lnTo>
                  <a:lnTo>
                    <a:pt x="639521" y="93980"/>
                  </a:lnTo>
                  <a:lnTo>
                    <a:pt x="640486" y="87630"/>
                  </a:lnTo>
                  <a:lnTo>
                    <a:pt x="641883" y="80010"/>
                  </a:lnTo>
                  <a:lnTo>
                    <a:pt x="643674" y="73660"/>
                  </a:lnTo>
                  <a:lnTo>
                    <a:pt x="645871" y="67310"/>
                  </a:lnTo>
                  <a:lnTo>
                    <a:pt x="659155" y="69850"/>
                  </a:lnTo>
                  <a:lnTo>
                    <a:pt x="673303" y="74930"/>
                  </a:lnTo>
                  <a:lnTo>
                    <a:pt x="673303" y="59347"/>
                  </a:lnTo>
                  <a:lnTo>
                    <a:pt x="670826" y="58420"/>
                  </a:lnTo>
                  <a:lnTo>
                    <a:pt x="651078" y="53327"/>
                  </a:lnTo>
                  <a:lnTo>
                    <a:pt x="651840" y="50800"/>
                  </a:lnTo>
                  <a:lnTo>
                    <a:pt x="652221" y="49530"/>
                  </a:lnTo>
                  <a:lnTo>
                    <a:pt x="670687" y="24130"/>
                  </a:lnTo>
                  <a:lnTo>
                    <a:pt x="691248" y="15227"/>
                  </a:lnTo>
                  <a:lnTo>
                    <a:pt x="711593" y="24130"/>
                  </a:lnTo>
                  <a:lnTo>
                    <a:pt x="729437" y="49530"/>
                  </a:lnTo>
                  <a:lnTo>
                    <a:pt x="730580" y="50800"/>
                  </a:lnTo>
                  <a:lnTo>
                    <a:pt x="730580" y="52070"/>
                  </a:lnTo>
                  <a:lnTo>
                    <a:pt x="731596" y="54610"/>
                  </a:lnTo>
                  <a:lnTo>
                    <a:pt x="731596" y="28905"/>
                  </a:lnTo>
                  <a:lnTo>
                    <a:pt x="721499" y="15227"/>
                  </a:lnTo>
                  <a:lnTo>
                    <a:pt x="718680" y="11430"/>
                  </a:lnTo>
                  <a:lnTo>
                    <a:pt x="690943" y="0"/>
                  </a:lnTo>
                  <a:lnTo>
                    <a:pt x="663409" y="11430"/>
                  </a:lnTo>
                  <a:lnTo>
                    <a:pt x="640537" y="43180"/>
                  </a:lnTo>
                  <a:lnTo>
                    <a:pt x="638378" y="45720"/>
                  </a:lnTo>
                  <a:lnTo>
                    <a:pt x="638378" y="48260"/>
                  </a:lnTo>
                  <a:lnTo>
                    <a:pt x="637362" y="50800"/>
                  </a:lnTo>
                  <a:lnTo>
                    <a:pt x="634187" y="50800"/>
                  </a:lnTo>
                  <a:lnTo>
                    <a:pt x="632028" y="49530"/>
                  </a:lnTo>
                  <a:lnTo>
                    <a:pt x="632028" y="64770"/>
                  </a:lnTo>
                  <a:lnTo>
                    <a:pt x="632028" y="226060"/>
                  </a:lnTo>
                  <a:lnTo>
                    <a:pt x="627837" y="226060"/>
                  </a:lnTo>
                  <a:lnTo>
                    <a:pt x="596265" y="223520"/>
                  </a:lnTo>
                  <a:lnTo>
                    <a:pt x="578586" y="210820"/>
                  </a:lnTo>
                  <a:lnTo>
                    <a:pt x="576008" y="187960"/>
                  </a:lnTo>
                  <a:lnTo>
                    <a:pt x="589737" y="158750"/>
                  </a:lnTo>
                  <a:lnTo>
                    <a:pt x="590753" y="157480"/>
                  </a:lnTo>
                  <a:lnTo>
                    <a:pt x="591896" y="156210"/>
                  </a:lnTo>
                  <a:lnTo>
                    <a:pt x="598601" y="163830"/>
                  </a:lnTo>
                  <a:lnTo>
                    <a:pt x="606145" y="170180"/>
                  </a:lnTo>
                  <a:lnTo>
                    <a:pt x="614502" y="177800"/>
                  </a:lnTo>
                  <a:lnTo>
                    <a:pt x="623646" y="184150"/>
                  </a:lnTo>
                  <a:lnTo>
                    <a:pt x="625221" y="195580"/>
                  </a:lnTo>
                  <a:lnTo>
                    <a:pt x="627024" y="205727"/>
                  </a:lnTo>
                  <a:lnTo>
                    <a:pt x="629234" y="215900"/>
                  </a:lnTo>
                  <a:lnTo>
                    <a:pt x="632028" y="226060"/>
                  </a:lnTo>
                  <a:lnTo>
                    <a:pt x="632028" y="64770"/>
                  </a:lnTo>
                  <a:lnTo>
                    <a:pt x="629234" y="73660"/>
                  </a:lnTo>
                  <a:lnTo>
                    <a:pt x="627024" y="83820"/>
                  </a:lnTo>
                  <a:lnTo>
                    <a:pt x="625221" y="95250"/>
                  </a:lnTo>
                  <a:lnTo>
                    <a:pt x="623646" y="106680"/>
                  </a:lnTo>
                  <a:lnTo>
                    <a:pt x="621487" y="108191"/>
                  </a:lnTo>
                  <a:lnTo>
                    <a:pt x="621487" y="125730"/>
                  </a:lnTo>
                  <a:lnTo>
                    <a:pt x="620979" y="134620"/>
                  </a:lnTo>
                  <a:lnTo>
                    <a:pt x="620852" y="138430"/>
                  </a:lnTo>
                  <a:lnTo>
                    <a:pt x="620737" y="146050"/>
                  </a:lnTo>
                  <a:lnTo>
                    <a:pt x="620864" y="152400"/>
                  </a:lnTo>
                  <a:lnTo>
                    <a:pt x="620979" y="156210"/>
                  </a:lnTo>
                  <a:lnTo>
                    <a:pt x="621487" y="165100"/>
                  </a:lnTo>
                  <a:lnTo>
                    <a:pt x="615950" y="160020"/>
                  </a:lnTo>
                  <a:lnTo>
                    <a:pt x="611860" y="156210"/>
                  </a:lnTo>
                  <a:lnTo>
                    <a:pt x="610501" y="154927"/>
                  </a:lnTo>
                  <a:lnTo>
                    <a:pt x="605231" y="149860"/>
                  </a:lnTo>
                  <a:lnTo>
                    <a:pt x="600278" y="146050"/>
                  </a:lnTo>
                  <a:lnTo>
                    <a:pt x="605231" y="140970"/>
                  </a:lnTo>
                  <a:lnTo>
                    <a:pt x="610501" y="135877"/>
                  </a:lnTo>
                  <a:lnTo>
                    <a:pt x="611860" y="134620"/>
                  </a:lnTo>
                  <a:lnTo>
                    <a:pt x="615950" y="130810"/>
                  </a:lnTo>
                  <a:lnTo>
                    <a:pt x="621487" y="125730"/>
                  </a:lnTo>
                  <a:lnTo>
                    <a:pt x="621487" y="108191"/>
                  </a:lnTo>
                  <a:lnTo>
                    <a:pt x="614502" y="113030"/>
                  </a:lnTo>
                  <a:lnTo>
                    <a:pt x="606145" y="119380"/>
                  </a:lnTo>
                  <a:lnTo>
                    <a:pt x="598601" y="127000"/>
                  </a:lnTo>
                  <a:lnTo>
                    <a:pt x="591896" y="134620"/>
                  </a:lnTo>
                  <a:lnTo>
                    <a:pt x="589737" y="130810"/>
                  </a:lnTo>
                  <a:lnTo>
                    <a:pt x="575271" y="101600"/>
                  </a:lnTo>
                  <a:lnTo>
                    <a:pt x="577392" y="78727"/>
                  </a:lnTo>
                  <a:lnTo>
                    <a:pt x="595210" y="66027"/>
                  </a:lnTo>
                  <a:lnTo>
                    <a:pt x="627837" y="63500"/>
                  </a:lnTo>
                  <a:lnTo>
                    <a:pt x="632028" y="64770"/>
                  </a:lnTo>
                  <a:lnTo>
                    <a:pt x="632028" y="49530"/>
                  </a:lnTo>
                  <a:lnTo>
                    <a:pt x="628853" y="49530"/>
                  </a:lnTo>
                  <a:lnTo>
                    <a:pt x="588340" y="53327"/>
                  </a:lnTo>
                  <a:lnTo>
                    <a:pt x="564972" y="72377"/>
                  </a:lnTo>
                  <a:lnTo>
                    <a:pt x="560832" y="101600"/>
                  </a:lnTo>
                  <a:lnTo>
                    <a:pt x="578053" y="139700"/>
                  </a:lnTo>
                  <a:lnTo>
                    <a:pt x="579069" y="140970"/>
                  </a:lnTo>
                  <a:lnTo>
                    <a:pt x="581228" y="143510"/>
                  </a:lnTo>
                  <a:lnTo>
                    <a:pt x="582244" y="146050"/>
                  </a:lnTo>
                  <a:lnTo>
                    <a:pt x="581228" y="147320"/>
                  </a:lnTo>
                  <a:lnTo>
                    <a:pt x="579069" y="149860"/>
                  </a:lnTo>
                  <a:lnTo>
                    <a:pt x="578053" y="152400"/>
                  </a:lnTo>
                  <a:lnTo>
                    <a:pt x="561555" y="187960"/>
                  </a:lnTo>
                  <a:lnTo>
                    <a:pt x="566115" y="217170"/>
                  </a:lnTo>
                  <a:lnTo>
                    <a:pt x="589330" y="236220"/>
                  </a:lnTo>
                  <a:lnTo>
                    <a:pt x="628853" y="240030"/>
                  </a:lnTo>
                  <a:lnTo>
                    <a:pt x="637362" y="240030"/>
                  </a:lnTo>
                  <a:lnTo>
                    <a:pt x="638378" y="242570"/>
                  </a:lnTo>
                  <a:lnTo>
                    <a:pt x="638378" y="243827"/>
                  </a:lnTo>
                  <a:lnTo>
                    <a:pt x="640537" y="246380"/>
                  </a:lnTo>
                  <a:lnTo>
                    <a:pt x="663409" y="279400"/>
                  </a:lnTo>
                  <a:lnTo>
                    <a:pt x="690956" y="289560"/>
                  </a:lnTo>
                  <a:lnTo>
                    <a:pt x="718680" y="279400"/>
                  </a:lnTo>
                  <a:lnTo>
                    <a:pt x="721385" y="275577"/>
                  </a:lnTo>
                  <a:lnTo>
                    <a:pt x="742137" y="246380"/>
                  </a:lnTo>
                  <a:lnTo>
                    <a:pt x="743280" y="243827"/>
                  </a:lnTo>
                  <a:lnTo>
                    <a:pt x="744296" y="242570"/>
                  </a:lnTo>
                  <a:lnTo>
                    <a:pt x="745312" y="240030"/>
                  </a:lnTo>
                  <a:lnTo>
                    <a:pt x="752805" y="240030"/>
                  </a:lnTo>
                  <a:lnTo>
                    <a:pt x="792759" y="236220"/>
                  </a:lnTo>
                  <a:lnTo>
                    <a:pt x="805180" y="226060"/>
                  </a:lnTo>
                  <a:lnTo>
                    <a:pt x="816051" y="217170"/>
                  </a:lnTo>
                  <a:lnTo>
                    <a:pt x="820661" y="187960"/>
                  </a:lnTo>
                  <a:lnTo>
                    <a:pt x="806729" y="157086"/>
                  </a:lnTo>
                  <a:lnTo>
                    <a:pt x="806729" y="187960"/>
                  </a:lnTo>
                  <a:lnTo>
                    <a:pt x="804138" y="210820"/>
                  </a:lnTo>
                  <a:lnTo>
                    <a:pt x="786447" y="223520"/>
                  </a:lnTo>
                  <a:lnTo>
                    <a:pt x="754837" y="226060"/>
                  </a:lnTo>
                  <a:lnTo>
                    <a:pt x="750646" y="226060"/>
                  </a:lnTo>
                  <a:lnTo>
                    <a:pt x="753008" y="215900"/>
                  </a:lnTo>
                  <a:lnTo>
                    <a:pt x="755281" y="205727"/>
                  </a:lnTo>
                  <a:lnTo>
                    <a:pt x="757351" y="195580"/>
                  </a:lnTo>
                  <a:lnTo>
                    <a:pt x="759155" y="184150"/>
                  </a:lnTo>
                  <a:lnTo>
                    <a:pt x="767651" y="177800"/>
                  </a:lnTo>
                  <a:lnTo>
                    <a:pt x="775792" y="170180"/>
                  </a:lnTo>
                  <a:lnTo>
                    <a:pt x="781989" y="165100"/>
                  </a:lnTo>
                  <a:lnTo>
                    <a:pt x="783539" y="163830"/>
                  </a:lnTo>
                  <a:lnTo>
                    <a:pt x="790905" y="156210"/>
                  </a:lnTo>
                  <a:lnTo>
                    <a:pt x="793064" y="158750"/>
                  </a:lnTo>
                  <a:lnTo>
                    <a:pt x="806729" y="187960"/>
                  </a:lnTo>
                  <a:lnTo>
                    <a:pt x="806729" y="157086"/>
                  </a:lnTo>
                  <a:lnTo>
                    <a:pt x="806335" y="156210"/>
                  </a:lnTo>
                  <a:lnTo>
                    <a:pt x="804621" y="152400"/>
                  </a:lnTo>
                  <a:lnTo>
                    <a:pt x="802589" y="149860"/>
                  </a:lnTo>
                  <a:lnTo>
                    <a:pt x="801446" y="147320"/>
                  </a:lnTo>
                  <a:lnTo>
                    <a:pt x="799414" y="146050"/>
                  </a:lnTo>
                  <a:lnTo>
                    <a:pt x="801446" y="143510"/>
                  </a:lnTo>
                  <a:lnTo>
                    <a:pt x="802589" y="140970"/>
                  </a:lnTo>
                  <a:lnTo>
                    <a:pt x="804621" y="139700"/>
                  </a:lnTo>
                  <a:lnTo>
                    <a:pt x="806831" y="134620"/>
                  </a:lnTo>
                  <a:lnTo>
                    <a:pt x="821232" y="101600"/>
                  </a:lnTo>
                  <a:close/>
                </a:path>
                <a:path w="1109345" h="289560">
                  <a:moveTo>
                    <a:pt x="1021791" y="146050"/>
                  </a:moveTo>
                  <a:lnTo>
                    <a:pt x="1018438" y="129527"/>
                  </a:lnTo>
                  <a:lnTo>
                    <a:pt x="1016787" y="127000"/>
                  </a:lnTo>
                  <a:lnTo>
                    <a:pt x="1009345" y="115570"/>
                  </a:lnTo>
                  <a:lnTo>
                    <a:pt x="998423" y="108381"/>
                  </a:lnTo>
                  <a:lnTo>
                    <a:pt x="998423" y="146050"/>
                  </a:lnTo>
                  <a:lnTo>
                    <a:pt x="996937" y="152400"/>
                  </a:lnTo>
                  <a:lnTo>
                    <a:pt x="992886" y="158750"/>
                  </a:lnTo>
                  <a:lnTo>
                    <a:pt x="986840" y="162560"/>
                  </a:lnTo>
                  <a:lnTo>
                    <a:pt x="979373" y="165100"/>
                  </a:lnTo>
                  <a:lnTo>
                    <a:pt x="971943" y="162560"/>
                  </a:lnTo>
                  <a:lnTo>
                    <a:pt x="965885" y="158750"/>
                  </a:lnTo>
                  <a:lnTo>
                    <a:pt x="961809" y="152400"/>
                  </a:lnTo>
                  <a:lnTo>
                    <a:pt x="960323" y="146050"/>
                  </a:lnTo>
                  <a:lnTo>
                    <a:pt x="961809" y="138430"/>
                  </a:lnTo>
                  <a:lnTo>
                    <a:pt x="965885" y="132080"/>
                  </a:lnTo>
                  <a:lnTo>
                    <a:pt x="971943" y="128270"/>
                  </a:lnTo>
                  <a:lnTo>
                    <a:pt x="979373" y="127000"/>
                  </a:lnTo>
                  <a:lnTo>
                    <a:pt x="986840" y="128270"/>
                  </a:lnTo>
                  <a:lnTo>
                    <a:pt x="992898" y="132080"/>
                  </a:lnTo>
                  <a:lnTo>
                    <a:pt x="996937" y="138430"/>
                  </a:lnTo>
                  <a:lnTo>
                    <a:pt x="998423" y="146050"/>
                  </a:lnTo>
                  <a:lnTo>
                    <a:pt x="998423" y="108381"/>
                  </a:lnTo>
                  <a:lnTo>
                    <a:pt x="995857" y="106680"/>
                  </a:lnTo>
                  <a:lnTo>
                    <a:pt x="979373" y="102870"/>
                  </a:lnTo>
                  <a:lnTo>
                    <a:pt x="962952" y="106680"/>
                  </a:lnTo>
                  <a:lnTo>
                    <a:pt x="949502" y="115570"/>
                  </a:lnTo>
                  <a:lnTo>
                    <a:pt x="940409" y="129527"/>
                  </a:lnTo>
                  <a:lnTo>
                    <a:pt x="937082" y="146050"/>
                  </a:lnTo>
                  <a:lnTo>
                    <a:pt x="940409" y="162560"/>
                  </a:lnTo>
                  <a:lnTo>
                    <a:pt x="949502" y="175260"/>
                  </a:lnTo>
                  <a:lnTo>
                    <a:pt x="962952" y="184150"/>
                  </a:lnTo>
                  <a:lnTo>
                    <a:pt x="979373" y="187960"/>
                  </a:lnTo>
                  <a:lnTo>
                    <a:pt x="995857" y="184150"/>
                  </a:lnTo>
                  <a:lnTo>
                    <a:pt x="1009345" y="175260"/>
                  </a:lnTo>
                  <a:lnTo>
                    <a:pt x="1016622" y="165100"/>
                  </a:lnTo>
                  <a:lnTo>
                    <a:pt x="1018438" y="162560"/>
                  </a:lnTo>
                  <a:lnTo>
                    <a:pt x="1021791" y="146050"/>
                  </a:lnTo>
                  <a:close/>
                </a:path>
                <a:path w="1109345" h="289560">
                  <a:moveTo>
                    <a:pt x="1109268" y="101600"/>
                  </a:moveTo>
                  <a:lnTo>
                    <a:pt x="1104849" y="72377"/>
                  </a:lnTo>
                  <a:lnTo>
                    <a:pt x="1095336" y="64681"/>
                  </a:lnTo>
                  <a:lnTo>
                    <a:pt x="1095336" y="101600"/>
                  </a:lnTo>
                  <a:lnTo>
                    <a:pt x="1081100" y="130810"/>
                  </a:lnTo>
                  <a:lnTo>
                    <a:pt x="1078941" y="134620"/>
                  </a:lnTo>
                  <a:lnTo>
                    <a:pt x="1071575" y="127000"/>
                  </a:lnTo>
                  <a:lnTo>
                    <a:pt x="1070292" y="125730"/>
                  </a:lnTo>
                  <a:lnTo>
                    <a:pt x="1069416" y="124879"/>
                  </a:lnTo>
                  <a:lnTo>
                    <a:pt x="1069416" y="146050"/>
                  </a:lnTo>
                  <a:lnTo>
                    <a:pt x="1049223" y="165100"/>
                  </a:lnTo>
                  <a:lnTo>
                    <a:pt x="1049223" y="125730"/>
                  </a:lnTo>
                  <a:lnTo>
                    <a:pt x="1054646" y="130810"/>
                  </a:lnTo>
                  <a:lnTo>
                    <a:pt x="1059738" y="135877"/>
                  </a:lnTo>
                  <a:lnTo>
                    <a:pt x="1064628" y="140970"/>
                  </a:lnTo>
                  <a:lnTo>
                    <a:pt x="1069416" y="146050"/>
                  </a:lnTo>
                  <a:lnTo>
                    <a:pt x="1069416" y="124879"/>
                  </a:lnTo>
                  <a:lnTo>
                    <a:pt x="1063828" y="119380"/>
                  </a:lnTo>
                  <a:lnTo>
                    <a:pt x="1055687" y="113030"/>
                  </a:lnTo>
                  <a:lnTo>
                    <a:pt x="1047191" y="106680"/>
                  </a:lnTo>
                  <a:lnTo>
                    <a:pt x="1045387" y="95250"/>
                  </a:lnTo>
                  <a:lnTo>
                    <a:pt x="1045159" y="93980"/>
                  </a:lnTo>
                  <a:lnTo>
                    <a:pt x="1043317" y="83820"/>
                  </a:lnTo>
                  <a:lnTo>
                    <a:pt x="1041044" y="73660"/>
                  </a:lnTo>
                  <a:lnTo>
                    <a:pt x="1038682" y="64770"/>
                  </a:lnTo>
                  <a:lnTo>
                    <a:pt x="1042873" y="63500"/>
                  </a:lnTo>
                  <a:lnTo>
                    <a:pt x="1075055" y="66027"/>
                  </a:lnTo>
                  <a:lnTo>
                    <a:pt x="1092936" y="78727"/>
                  </a:lnTo>
                  <a:lnTo>
                    <a:pt x="1095336" y="101600"/>
                  </a:lnTo>
                  <a:lnTo>
                    <a:pt x="1095336" y="64681"/>
                  </a:lnTo>
                  <a:lnTo>
                    <a:pt x="1093889" y="63500"/>
                  </a:lnTo>
                  <a:lnTo>
                    <a:pt x="1081366" y="53327"/>
                  </a:lnTo>
                  <a:lnTo>
                    <a:pt x="1054341" y="50800"/>
                  </a:lnTo>
                  <a:lnTo>
                    <a:pt x="1040841" y="49530"/>
                  </a:lnTo>
                  <a:lnTo>
                    <a:pt x="1038682" y="49530"/>
                  </a:lnTo>
                  <a:lnTo>
                    <a:pt x="1036523" y="50800"/>
                  </a:lnTo>
                  <a:lnTo>
                    <a:pt x="1035672" y="50800"/>
                  </a:lnTo>
                  <a:lnTo>
                    <a:pt x="1035672" y="147320"/>
                  </a:lnTo>
                  <a:lnTo>
                    <a:pt x="1035126" y="161277"/>
                  </a:lnTo>
                  <a:lnTo>
                    <a:pt x="1033348" y="177800"/>
                  </a:lnTo>
                  <a:lnTo>
                    <a:pt x="1031316" y="179044"/>
                  </a:lnTo>
                  <a:lnTo>
                    <a:pt x="1031316" y="195580"/>
                  </a:lnTo>
                  <a:lnTo>
                    <a:pt x="1029677" y="203200"/>
                  </a:lnTo>
                  <a:lnTo>
                    <a:pt x="1027950" y="210820"/>
                  </a:lnTo>
                  <a:lnTo>
                    <a:pt x="1026020" y="217170"/>
                  </a:lnTo>
                  <a:lnTo>
                    <a:pt x="1023823" y="223520"/>
                  </a:lnTo>
                  <a:lnTo>
                    <a:pt x="1019632" y="222707"/>
                  </a:lnTo>
                  <a:lnTo>
                    <a:pt x="1019632" y="236220"/>
                  </a:lnTo>
                  <a:lnTo>
                    <a:pt x="1018616" y="237477"/>
                  </a:lnTo>
                  <a:lnTo>
                    <a:pt x="1018616" y="240030"/>
                  </a:lnTo>
                  <a:lnTo>
                    <a:pt x="1017473" y="241300"/>
                  </a:lnTo>
                  <a:lnTo>
                    <a:pt x="999629" y="266700"/>
                  </a:lnTo>
                  <a:lnTo>
                    <a:pt x="979284" y="275577"/>
                  </a:lnTo>
                  <a:lnTo>
                    <a:pt x="958723" y="266700"/>
                  </a:lnTo>
                  <a:lnTo>
                    <a:pt x="940257" y="241300"/>
                  </a:lnTo>
                  <a:lnTo>
                    <a:pt x="939114" y="236220"/>
                  </a:lnTo>
                  <a:lnTo>
                    <a:pt x="958862" y="231127"/>
                  </a:lnTo>
                  <a:lnTo>
                    <a:pt x="972527" y="226060"/>
                  </a:lnTo>
                  <a:lnTo>
                    <a:pt x="979373" y="223520"/>
                  </a:lnTo>
                  <a:lnTo>
                    <a:pt x="999921" y="231127"/>
                  </a:lnTo>
                  <a:lnTo>
                    <a:pt x="1019632" y="236220"/>
                  </a:lnTo>
                  <a:lnTo>
                    <a:pt x="1019632" y="222707"/>
                  </a:lnTo>
                  <a:lnTo>
                    <a:pt x="1017333" y="222250"/>
                  </a:lnTo>
                  <a:lnTo>
                    <a:pt x="1010526" y="219710"/>
                  </a:lnTo>
                  <a:lnTo>
                    <a:pt x="1003515" y="218427"/>
                  </a:lnTo>
                  <a:lnTo>
                    <a:pt x="996391" y="215900"/>
                  </a:lnTo>
                  <a:lnTo>
                    <a:pt x="1005700" y="210820"/>
                  </a:lnTo>
                  <a:lnTo>
                    <a:pt x="1007922" y="209550"/>
                  </a:lnTo>
                  <a:lnTo>
                    <a:pt x="1014615" y="205727"/>
                  </a:lnTo>
                  <a:lnTo>
                    <a:pt x="1023137" y="200660"/>
                  </a:lnTo>
                  <a:lnTo>
                    <a:pt x="1031316" y="195580"/>
                  </a:lnTo>
                  <a:lnTo>
                    <a:pt x="1031316" y="179044"/>
                  </a:lnTo>
                  <a:lnTo>
                    <a:pt x="1020889" y="185420"/>
                  </a:lnTo>
                  <a:lnTo>
                    <a:pt x="1007541" y="194310"/>
                  </a:lnTo>
                  <a:lnTo>
                    <a:pt x="993609" y="201930"/>
                  </a:lnTo>
                  <a:lnTo>
                    <a:pt x="979373" y="209550"/>
                  </a:lnTo>
                  <a:lnTo>
                    <a:pt x="961339" y="199859"/>
                  </a:lnTo>
                  <a:lnTo>
                    <a:pt x="961339" y="215900"/>
                  </a:lnTo>
                  <a:lnTo>
                    <a:pt x="954201" y="218427"/>
                  </a:lnTo>
                  <a:lnTo>
                    <a:pt x="947191" y="219710"/>
                  </a:lnTo>
                  <a:lnTo>
                    <a:pt x="940384" y="222250"/>
                  </a:lnTo>
                  <a:lnTo>
                    <a:pt x="927557" y="195580"/>
                  </a:lnTo>
                  <a:lnTo>
                    <a:pt x="935647" y="200660"/>
                  </a:lnTo>
                  <a:lnTo>
                    <a:pt x="944067" y="205727"/>
                  </a:lnTo>
                  <a:lnTo>
                    <a:pt x="961339" y="215900"/>
                  </a:lnTo>
                  <a:lnTo>
                    <a:pt x="961339" y="199859"/>
                  </a:lnTo>
                  <a:lnTo>
                    <a:pt x="953401" y="195580"/>
                  </a:lnTo>
                  <a:lnTo>
                    <a:pt x="951064" y="194310"/>
                  </a:lnTo>
                  <a:lnTo>
                    <a:pt x="937412" y="185420"/>
                  </a:lnTo>
                  <a:lnTo>
                    <a:pt x="924382" y="177800"/>
                  </a:lnTo>
                  <a:lnTo>
                    <a:pt x="923442" y="165100"/>
                  </a:lnTo>
                  <a:lnTo>
                    <a:pt x="923163" y="161277"/>
                  </a:lnTo>
                  <a:lnTo>
                    <a:pt x="922858" y="149860"/>
                  </a:lnTo>
                  <a:lnTo>
                    <a:pt x="922947" y="138430"/>
                  </a:lnTo>
                  <a:lnTo>
                    <a:pt x="951064" y="96520"/>
                  </a:lnTo>
                  <a:lnTo>
                    <a:pt x="979373" y="81280"/>
                  </a:lnTo>
                  <a:lnTo>
                    <a:pt x="993609" y="88900"/>
                  </a:lnTo>
                  <a:lnTo>
                    <a:pt x="1033348" y="113030"/>
                  </a:lnTo>
                  <a:lnTo>
                    <a:pt x="1035672" y="147320"/>
                  </a:lnTo>
                  <a:lnTo>
                    <a:pt x="1035672" y="50800"/>
                  </a:lnTo>
                  <a:lnTo>
                    <a:pt x="1033348" y="50800"/>
                  </a:lnTo>
                  <a:lnTo>
                    <a:pt x="1031316" y="45720"/>
                  </a:lnTo>
                  <a:lnTo>
                    <a:pt x="1031316" y="93980"/>
                  </a:lnTo>
                  <a:lnTo>
                    <a:pt x="1023137" y="88900"/>
                  </a:lnTo>
                  <a:lnTo>
                    <a:pt x="1014603" y="83820"/>
                  </a:lnTo>
                  <a:lnTo>
                    <a:pt x="1010158" y="81280"/>
                  </a:lnTo>
                  <a:lnTo>
                    <a:pt x="1005700" y="78727"/>
                  </a:lnTo>
                  <a:lnTo>
                    <a:pt x="996391" y="74930"/>
                  </a:lnTo>
                  <a:lnTo>
                    <a:pt x="1010678" y="69850"/>
                  </a:lnTo>
                  <a:lnTo>
                    <a:pt x="1024966" y="67310"/>
                  </a:lnTo>
                  <a:lnTo>
                    <a:pt x="1026502" y="73660"/>
                  </a:lnTo>
                  <a:lnTo>
                    <a:pt x="1029690" y="87630"/>
                  </a:lnTo>
                  <a:lnTo>
                    <a:pt x="1031316" y="93980"/>
                  </a:lnTo>
                  <a:lnTo>
                    <a:pt x="1031316" y="45720"/>
                  </a:lnTo>
                  <a:lnTo>
                    <a:pt x="1030173" y="43180"/>
                  </a:lnTo>
                  <a:lnTo>
                    <a:pt x="1019632" y="28905"/>
                  </a:lnTo>
                  <a:lnTo>
                    <a:pt x="1019632" y="54610"/>
                  </a:lnTo>
                  <a:lnTo>
                    <a:pt x="1009929" y="55880"/>
                  </a:lnTo>
                  <a:lnTo>
                    <a:pt x="999921" y="58420"/>
                  </a:lnTo>
                  <a:lnTo>
                    <a:pt x="989711" y="62230"/>
                  </a:lnTo>
                  <a:lnTo>
                    <a:pt x="979373" y="67310"/>
                  </a:lnTo>
                  <a:lnTo>
                    <a:pt x="971651" y="63500"/>
                  </a:lnTo>
                  <a:lnTo>
                    <a:pt x="969073" y="62230"/>
                  </a:lnTo>
                  <a:lnTo>
                    <a:pt x="961339" y="59359"/>
                  </a:lnTo>
                  <a:lnTo>
                    <a:pt x="961339" y="74930"/>
                  </a:lnTo>
                  <a:lnTo>
                    <a:pt x="952665" y="78727"/>
                  </a:lnTo>
                  <a:lnTo>
                    <a:pt x="944067" y="83820"/>
                  </a:lnTo>
                  <a:lnTo>
                    <a:pt x="935647" y="88900"/>
                  </a:lnTo>
                  <a:lnTo>
                    <a:pt x="927557" y="93980"/>
                  </a:lnTo>
                  <a:lnTo>
                    <a:pt x="928522" y="87630"/>
                  </a:lnTo>
                  <a:lnTo>
                    <a:pt x="929919" y="80010"/>
                  </a:lnTo>
                  <a:lnTo>
                    <a:pt x="931710" y="73660"/>
                  </a:lnTo>
                  <a:lnTo>
                    <a:pt x="933907" y="67310"/>
                  </a:lnTo>
                  <a:lnTo>
                    <a:pt x="947191" y="69850"/>
                  </a:lnTo>
                  <a:lnTo>
                    <a:pt x="961339" y="74930"/>
                  </a:lnTo>
                  <a:lnTo>
                    <a:pt x="961339" y="59359"/>
                  </a:lnTo>
                  <a:lnTo>
                    <a:pt x="958850" y="58420"/>
                  </a:lnTo>
                  <a:lnTo>
                    <a:pt x="939114" y="53327"/>
                  </a:lnTo>
                  <a:lnTo>
                    <a:pt x="939876" y="50800"/>
                  </a:lnTo>
                  <a:lnTo>
                    <a:pt x="940257" y="49530"/>
                  </a:lnTo>
                  <a:lnTo>
                    <a:pt x="958723" y="24130"/>
                  </a:lnTo>
                  <a:lnTo>
                    <a:pt x="979284" y="15227"/>
                  </a:lnTo>
                  <a:lnTo>
                    <a:pt x="999629" y="24130"/>
                  </a:lnTo>
                  <a:lnTo>
                    <a:pt x="1017473" y="49530"/>
                  </a:lnTo>
                  <a:lnTo>
                    <a:pt x="1018616" y="50800"/>
                  </a:lnTo>
                  <a:lnTo>
                    <a:pt x="1018616" y="52070"/>
                  </a:lnTo>
                  <a:lnTo>
                    <a:pt x="1019632" y="54610"/>
                  </a:lnTo>
                  <a:lnTo>
                    <a:pt x="1019632" y="28905"/>
                  </a:lnTo>
                  <a:lnTo>
                    <a:pt x="1009535" y="15227"/>
                  </a:lnTo>
                  <a:lnTo>
                    <a:pt x="1006716" y="11430"/>
                  </a:lnTo>
                  <a:lnTo>
                    <a:pt x="978992" y="0"/>
                  </a:lnTo>
                  <a:lnTo>
                    <a:pt x="951445" y="11430"/>
                  </a:lnTo>
                  <a:lnTo>
                    <a:pt x="928573" y="43180"/>
                  </a:lnTo>
                  <a:lnTo>
                    <a:pt x="926414" y="45720"/>
                  </a:lnTo>
                  <a:lnTo>
                    <a:pt x="926414" y="48260"/>
                  </a:lnTo>
                  <a:lnTo>
                    <a:pt x="925398" y="50800"/>
                  </a:lnTo>
                  <a:lnTo>
                    <a:pt x="922223" y="50800"/>
                  </a:lnTo>
                  <a:lnTo>
                    <a:pt x="920064" y="49530"/>
                  </a:lnTo>
                  <a:lnTo>
                    <a:pt x="920064" y="64770"/>
                  </a:lnTo>
                  <a:lnTo>
                    <a:pt x="920064" y="226060"/>
                  </a:lnTo>
                  <a:lnTo>
                    <a:pt x="915873" y="226060"/>
                  </a:lnTo>
                  <a:lnTo>
                    <a:pt x="884301" y="223520"/>
                  </a:lnTo>
                  <a:lnTo>
                    <a:pt x="866622" y="210820"/>
                  </a:lnTo>
                  <a:lnTo>
                    <a:pt x="864044" y="187960"/>
                  </a:lnTo>
                  <a:lnTo>
                    <a:pt x="877773" y="158750"/>
                  </a:lnTo>
                  <a:lnTo>
                    <a:pt x="879805" y="156210"/>
                  </a:lnTo>
                  <a:lnTo>
                    <a:pt x="886587" y="163830"/>
                  </a:lnTo>
                  <a:lnTo>
                    <a:pt x="894168" y="170180"/>
                  </a:lnTo>
                  <a:lnTo>
                    <a:pt x="902538" y="177800"/>
                  </a:lnTo>
                  <a:lnTo>
                    <a:pt x="911682" y="184150"/>
                  </a:lnTo>
                  <a:lnTo>
                    <a:pt x="913257" y="195580"/>
                  </a:lnTo>
                  <a:lnTo>
                    <a:pt x="915060" y="205727"/>
                  </a:lnTo>
                  <a:lnTo>
                    <a:pt x="917270" y="215900"/>
                  </a:lnTo>
                  <a:lnTo>
                    <a:pt x="920064" y="226060"/>
                  </a:lnTo>
                  <a:lnTo>
                    <a:pt x="920064" y="64770"/>
                  </a:lnTo>
                  <a:lnTo>
                    <a:pt x="917270" y="73660"/>
                  </a:lnTo>
                  <a:lnTo>
                    <a:pt x="915060" y="83820"/>
                  </a:lnTo>
                  <a:lnTo>
                    <a:pt x="913257" y="95250"/>
                  </a:lnTo>
                  <a:lnTo>
                    <a:pt x="911682" y="106680"/>
                  </a:lnTo>
                  <a:lnTo>
                    <a:pt x="909523" y="108191"/>
                  </a:lnTo>
                  <a:lnTo>
                    <a:pt x="909523" y="125730"/>
                  </a:lnTo>
                  <a:lnTo>
                    <a:pt x="909015" y="134620"/>
                  </a:lnTo>
                  <a:lnTo>
                    <a:pt x="908888" y="138430"/>
                  </a:lnTo>
                  <a:lnTo>
                    <a:pt x="908773" y="146050"/>
                  </a:lnTo>
                  <a:lnTo>
                    <a:pt x="908900" y="152400"/>
                  </a:lnTo>
                  <a:lnTo>
                    <a:pt x="909015" y="156210"/>
                  </a:lnTo>
                  <a:lnTo>
                    <a:pt x="909523" y="165100"/>
                  </a:lnTo>
                  <a:lnTo>
                    <a:pt x="903986" y="160020"/>
                  </a:lnTo>
                  <a:lnTo>
                    <a:pt x="899896" y="156210"/>
                  </a:lnTo>
                  <a:lnTo>
                    <a:pt x="898525" y="154927"/>
                  </a:lnTo>
                  <a:lnTo>
                    <a:pt x="893267" y="149860"/>
                  </a:lnTo>
                  <a:lnTo>
                    <a:pt x="888314" y="146050"/>
                  </a:lnTo>
                  <a:lnTo>
                    <a:pt x="893267" y="140970"/>
                  </a:lnTo>
                  <a:lnTo>
                    <a:pt x="898537" y="135877"/>
                  </a:lnTo>
                  <a:lnTo>
                    <a:pt x="899896" y="134620"/>
                  </a:lnTo>
                  <a:lnTo>
                    <a:pt x="903986" y="130810"/>
                  </a:lnTo>
                  <a:lnTo>
                    <a:pt x="909523" y="125730"/>
                  </a:lnTo>
                  <a:lnTo>
                    <a:pt x="909523" y="108191"/>
                  </a:lnTo>
                  <a:lnTo>
                    <a:pt x="902538" y="113030"/>
                  </a:lnTo>
                  <a:lnTo>
                    <a:pt x="894168" y="119380"/>
                  </a:lnTo>
                  <a:lnTo>
                    <a:pt x="886587" y="127000"/>
                  </a:lnTo>
                  <a:lnTo>
                    <a:pt x="879805" y="134620"/>
                  </a:lnTo>
                  <a:lnTo>
                    <a:pt x="877773" y="130810"/>
                  </a:lnTo>
                  <a:lnTo>
                    <a:pt x="863307" y="101600"/>
                  </a:lnTo>
                  <a:lnTo>
                    <a:pt x="865428" y="78727"/>
                  </a:lnTo>
                  <a:lnTo>
                    <a:pt x="883246" y="66027"/>
                  </a:lnTo>
                  <a:lnTo>
                    <a:pt x="915873" y="63500"/>
                  </a:lnTo>
                  <a:lnTo>
                    <a:pt x="920064" y="64770"/>
                  </a:lnTo>
                  <a:lnTo>
                    <a:pt x="920064" y="49530"/>
                  </a:lnTo>
                  <a:lnTo>
                    <a:pt x="916889" y="49530"/>
                  </a:lnTo>
                  <a:lnTo>
                    <a:pt x="876363" y="53327"/>
                  </a:lnTo>
                  <a:lnTo>
                    <a:pt x="852995" y="72377"/>
                  </a:lnTo>
                  <a:lnTo>
                    <a:pt x="848868" y="101600"/>
                  </a:lnTo>
                  <a:lnTo>
                    <a:pt x="866089" y="139700"/>
                  </a:lnTo>
                  <a:lnTo>
                    <a:pt x="867105" y="140970"/>
                  </a:lnTo>
                  <a:lnTo>
                    <a:pt x="869264" y="143510"/>
                  </a:lnTo>
                  <a:lnTo>
                    <a:pt x="870280" y="146050"/>
                  </a:lnTo>
                  <a:lnTo>
                    <a:pt x="869264" y="147320"/>
                  </a:lnTo>
                  <a:lnTo>
                    <a:pt x="867105" y="149860"/>
                  </a:lnTo>
                  <a:lnTo>
                    <a:pt x="866089" y="152400"/>
                  </a:lnTo>
                  <a:lnTo>
                    <a:pt x="849591" y="187960"/>
                  </a:lnTo>
                  <a:lnTo>
                    <a:pt x="854151" y="217170"/>
                  </a:lnTo>
                  <a:lnTo>
                    <a:pt x="877366" y="236220"/>
                  </a:lnTo>
                  <a:lnTo>
                    <a:pt x="916889" y="240030"/>
                  </a:lnTo>
                  <a:lnTo>
                    <a:pt x="925398" y="240030"/>
                  </a:lnTo>
                  <a:lnTo>
                    <a:pt x="926414" y="242570"/>
                  </a:lnTo>
                  <a:lnTo>
                    <a:pt x="926414" y="243827"/>
                  </a:lnTo>
                  <a:lnTo>
                    <a:pt x="928573" y="246380"/>
                  </a:lnTo>
                  <a:lnTo>
                    <a:pt x="951445" y="279400"/>
                  </a:lnTo>
                  <a:lnTo>
                    <a:pt x="978992" y="289560"/>
                  </a:lnTo>
                  <a:lnTo>
                    <a:pt x="1006716" y="279400"/>
                  </a:lnTo>
                  <a:lnTo>
                    <a:pt x="1009421" y="275577"/>
                  </a:lnTo>
                  <a:lnTo>
                    <a:pt x="1030173" y="246380"/>
                  </a:lnTo>
                  <a:lnTo>
                    <a:pt x="1031316" y="243827"/>
                  </a:lnTo>
                  <a:lnTo>
                    <a:pt x="1032332" y="242570"/>
                  </a:lnTo>
                  <a:lnTo>
                    <a:pt x="1033348" y="240030"/>
                  </a:lnTo>
                  <a:lnTo>
                    <a:pt x="1040841" y="240030"/>
                  </a:lnTo>
                  <a:lnTo>
                    <a:pt x="1080795" y="236220"/>
                  </a:lnTo>
                  <a:lnTo>
                    <a:pt x="1093216" y="226060"/>
                  </a:lnTo>
                  <a:lnTo>
                    <a:pt x="1104087" y="217170"/>
                  </a:lnTo>
                  <a:lnTo>
                    <a:pt x="1108697" y="187960"/>
                  </a:lnTo>
                  <a:lnTo>
                    <a:pt x="1094765" y="157086"/>
                  </a:lnTo>
                  <a:lnTo>
                    <a:pt x="1094765" y="187960"/>
                  </a:lnTo>
                  <a:lnTo>
                    <a:pt x="1092174" y="210820"/>
                  </a:lnTo>
                  <a:lnTo>
                    <a:pt x="1074483" y="223520"/>
                  </a:lnTo>
                  <a:lnTo>
                    <a:pt x="1042873" y="226060"/>
                  </a:lnTo>
                  <a:lnTo>
                    <a:pt x="1038682" y="226060"/>
                  </a:lnTo>
                  <a:lnTo>
                    <a:pt x="1041044" y="215900"/>
                  </a:lnTo>
                  <a:lnTo>
                    <a:pt x="1043317" y="205727"/>
                  </a:lnTo>
                  <a:lnTo>
                    <a:pt x="1045387" y="195580"/>
                  </a:lnTo>
                  <a:lnTo>
                    <a:pt x="1047191" y="184150"/>
                  </a:lnTo>
                  <a:lnTo>
                    <a:pt x="1055687" y="177800"/>
                  </a:lnTo>
                  <a:lnTo>
                    <a:pt x="1063815" y="170180"/>
                  </a:lnTo>
                  <a:lnTo>
                    <a:pt x="1070025" y="165100"/>
                  </a:lnTo>
                  <a:lnTo>
                    <a:pt x="1071575" y="163830"/>
                  </a:lnTo>
                  <a:lnTo>
                    <a:pt x="1078941" y="156210"/>
                  </a:lnTo>
                  <a:lnTo>
                    <a:pt x="1081100" y="158750"/>
                  </a:lnTo>
                  <a:lnTo>
                    <a:pt x="1094765" y="187960"/>
                  </a:lnTo>
                  <a:lnTo>
                    <a:pt x="1094765" y="157086"/>
                  </a:lnTo>
                  <a:lnTo>
                    <a:pt x="1094371" y="156210"/>
                  </a:lnTo>
                  <a:lnTo>
                    <a:pt x="1092657" y="152400"/>
                  </a:lnTo>
                  <a:lnTo>
                    <a:pt x="1090625" y="149860"/>
                  </a:lnTo>
                  <a:lnTo>
                    <a:pt x="1089482" y="147320"/>
                  </a:lnTo>
                  <a:lnTo>
                    <a:pt x="1087450" y="146050"/>
                  </a:lnTo>
                  <a:lnTo>
                    <a:pt x="1089482" y="143510"/>
                  </a:lnTo>
                  <a:lnTo>
                    <a:pt x="1090625" y="140970"/>
                  </a:lnTo>
                  <a:lnTo>
                    <a:pt x="1092657" y="139700"/>
                  </a:lnTo>
                  <a:lnTo>
                    <a:pt x="1094867" y="134620"/>
                  </a:lnTo>
                  <a:lnTo>
                    <a:pt x="1109268" y="10160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10150856" y="1705483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alibri"/>
                <a:cs typeface="Calibri"/>
              </a:rPr>
              <a:t>2,6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859261" y="1705483"/>
            <a:ext cx="31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Calibri"/>
                <a:cs typeface="Calibri"/>
              </a:rPr>
              <a:t>3,9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1" name="object 41" descr=""/>
          <p:cNvGraphicFramePr>
            <a:graphicFrameLocks noGrp="1"/>
          </p:cNvGraphicFramePr>
          <p:nvPr/>
        </p:nvGraphicFramePr>
        <p:xfrm>
          <a:off x="6858000" y="2598039"/>
          <a:ext cx="4566285" cy="786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0380"/>
                <a:gridCol w="637540"/>
                <a:gridCol w="695960"/>
                <a:gridCol w="684529"/>
                <a:gridCol w="701675"/>
              </a:tblGrid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50800">
                        <a:lnSpc>
                          <a:spcPts val="944"/>
                        </a:lnSpc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2025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2030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ts val="944"/>
                        </a:lnSpc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2035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944"/>
                        </a:lnSpc>
                      </a:pPr>
                      <a:r>
                        <a:rPr dirty="0" sz="1000" spc="-20" b="1">
                          <a:latin typeface="Calibri"/>
                          <a:cs typeface="Calibri"/>
                        </a:rPr>
                        <a:t>2040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425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 b="1" i="1">
                          <a:latin typeface="Calibri"/>
                          <a:cs typeface="Calibri"/>
                        </a:rPr>
                        <a:t>Udział</a:t>
                      </a:r>
                      <a:r>
                        <a:rPr dirty="0" sz="1000" spc="-20" b="1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b="1" i="1">
                          <a:latin typeface="Calibri"/>
                          <a:cs typeface="Calibri"/>
                        </a:rPr>
                        <a:t>atomu</a:t>
                      </a:r>
                      <a:r>
                        <a:rPr dirty="0" sz="1000" spc="-30" b="1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 b="1" i="1">
                          <a:latin typeface="Calibri"/>
                          <a:cs typeface="Calibri"/>
                        </a:rPr>
                        <a:t>w: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20014" indent="-88265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Wingdings"/>
                        <a:buChar char=""/>
                        <a:tabLst>
                          <a:tab pos="120014" algn="l"/>
                        </a:tabLst>
                      </a:pPr>
                      <a:r>
                        <a:rPr dirty="0" sz="1000" spc="-10" i="1">
                          <a:latin typeface="Calibri"/>
                          <a:cs typeface="Calibri"/>
                        </a:rPr>
                        <a:t>zainstalowanych</a:t>
                      </a:r>
                      <a:r>
                        <a:rPr dirty="0" sz="1000" spc="40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i="1">
                          <a:latin typeface="Calibri"/>
                          <a:cs typeface="Calibri"/>
                        </a:rPr>
                        <a:t>mocach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6195">
                    <a:lnB w="6350">
                      <a:solidFill>
                        <a:srgbClr val="0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R="50800">
                        <a:lnSpc>
                          <a:spcPct val="100000"/>
                        </a:lnSpc>
                      </a:pPr>
                      <a:r>
                        <a:rPr dirty="0" sz="1000" spc="-25" i="1"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B w="6350">
                      <a:solidFill>
                        <a:srgbClr val="0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26034">
                        <a:lnSpc>
                          <a:spcPct val="100000"/>
                        </a:lnSpc>
                      </a:pPr>
                      <a:r>
                        <a:rPr dirty="0" sz="1000" spc="-25" i="1"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B w="6350">
                      <a:solidFill>
                        <a:srgbClr val="0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</a:pPr>
                      <a:r>
                        <a:rPr dirty="0" sz="1000" spc="-20" i="1">
                          <a:latin typeface="Calibri"/>
                          <a:cs typeface="Calibri"/>
                        </a:rPr>
                        <a:t>4,1%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B w="6350">
                      <a:solidFill>
                        <a:srgbClr val="0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28575">
                        <a:lnSpc>
                          <a:spcPct val="100000"/>
                        </a:lnSpc>
                      </a:pPr>
                      <a:r>
                        <a:rPr dirty="0" sz="1000" spc="-20" i="1">
                          <a:latin typeface="Calibri"/>
                          <a:cs typeface="Calibri"/>
                        </a:rPr>
                        <a:t>5,3%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B w="6350">
                      <a:solidFill>
                        <a:srgbClr val="000000"/>
                      </a:solidFill>
                      <a:prstDash val="sysDash"/>
                    </a:lnB>
                  </a:tcPr>
                </a:tc>
              </a:tr>
              <a:tr h="165735">
                <a:tc>
                  <a:txBody>
                    <a:bodyPr/>
                    <a:lstStyle/>
                    <a:p>
                      <a:pPr marL="120014" indent="-88265">
                        <a:lnSpc>
                          <a:spcPts val="1150"/>
                        </a:lnSpc>
                        <a:spcBef>
                          <a:spcPts val="55"/>
                        </a:spcBef>
                        <a:buFont typeface="Wingdings"/>
                        <a:buChar char=""/>
                        <a:tabLst>
                          <a:tab pos="120014" algn="l"/>
                        </a:tabLst>
                      </a:pPr>
                      <a:r>
                        <a:rPr dirty="0" sz="1000" spc="-1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produkcji </a:t>
                      </a:r>
                      <a:r>
                        <a:rPr dirty="0" sz="100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energii</a:t>
                      </a:r>
                      <a:r>
                        <a:rPr dirty="0" sz="1000" spc="5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elektrycznej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T w="6350">
                      <a:solidFill>
                        <a:srgbClr val="0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 marR="50800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T w="6350">
                      <a:solidFill>
                        <a:srgbClr val="0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 marL="26034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T w="6350">
                      <a:solidFill>
                        <a:srgbClr val="0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9,6%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T w="6350">
                      <a:solidFill>
                        <a:srgbClr val="0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 marL="28575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13,6%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T w="6350">
                      <a:solidFill>
                        <a:srgbClr val="000000"/>
                      </a:solidFill>
                      <a:prstDash val="sysDash"/>
                    </a:lnT>
                  </a:tcPr>
                </a:tc>
              </a:tr>
            </a:tbl>
          </a:graphicData>
        </a:graphic>
      </p:graphicFrame>
      <p:grpSp>
        <p:nvGrpSpPr>
          <p:cNvPr id="42" name="object 42" descr=""/>
          <p:cNvGrpSpPr/>
          <p:nvPr/>
        </p:nvGrpSpPr>
        <p:grpSpPr>
          <a:xfrm>
            <a:off x="11143398" y="1257244"/>
            <a:ext cx="443865" cy="326390"/>
            <a:chOff x="11143398" y="1257244"/>
            <a:chExt cx="443865" cy="326390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3398" y="1257244"/>
              <a:ext cx="443663" cy="3262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299" y="1277111"/>
              <a:ext cx="353568" cy="23622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1161648" y="1275460"/>
              <a:ext cx="356870" cy="239395"/>
            </a:xfrm>
            <a:custGeom>
              <a:avLst/>
              <a:gdLst/>
              <a:ahLst/>
              <a:cxnLst/>
              <a:rect l="l" t="t" r="r" b="b"/>
              <a:pathLst>
                <a:path w="356870" h="239394">
                  <a:moveTo>
                    <a:pt x="0" y="239395"/>
                  </a:moveTo>
                  <a:lnTo>
                    <a:pt x="356743" y="239395"/>
                  </a:lnTo>
                  <a:lnTo>
                    <a:pt x="356743" y="0"/>
                  </a:lnTo>
                  <a:lnTo>
                    <a:pt x="0" y="0"/>
                  </a:lnTo>
                  <a:lnTo>
                    <a:pt x="0" y="239395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11126723" y="5694984"/>
            <a:ext cx="405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gru</a:t>
            </a:r>
            <a:r>
              <a:rPr dirty="0" sz="12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7266813" y="3870959"/>
            <a:ext cx="4251960" cy="1609090"/>
            <a:chOff x="7266813" y="3870959"/>
            <a:chExt cx="4251960" cy="1609090"/>
          </a:xfrm>
        </p:grpSpPr>
        <p:sp>
          <p:nvSpPr>
            <p:cNvPr id="48" name="object 48" descr=""/>
            <p:cNvSpPr/>
            <p:nvPr/>
          </p:nvSpPr>
          <p:spPr>
            <a:xfrm>
              <a:off x="7266813" y="4638293"/>
              <a:ext cx="4032885" cy="841375"/>
            </a:xfrm>
            <a:custGeom>
              <a:avLst/>
              <a:gdLst/>
              <a:ahLst/>
              <a:cxnLst/>
              <a:rect l="l" t="t" r="r" b="b"/>
              <a:pathLst>
                <a:path w="4032884" h="841375">
                  <a:moveTo>
                    <a:pt x="19050" y="784097"/>
                  </a:moveTo>
                  <a:lnTo>
                    <a:pt x="0" y="784097"/>
                  </a:lnTo>
                  <a:lnTo>
                    <a:pt x="0" y="841247"/>
                  </a:lnTo>
                  <a:lnTo>
                    <a:pt x="19050" y="841247"/>
                  </a:lnTo>
                  <a:lnTo>
                    <a:pt x="19050" y="784097"/>
                  </a:lnTo>
                  <a:close/>
                </a:path>
                <a:path w="4032884" h="841375">
                  <a:moveTo>
                    <a:pt x="19050" y="707897"/>
                  </a:moveTo>
                  <a:lnTo>
                    <a:pt x="0" y="707897"/>
                  </a:lnTo>
                  <a:lnTo>
                    <a:pt x="0" y="765047"/>
                  </a:lnTo>
                  <a:lnTo>
                    <a:pt x="19050" y="765047"/>
                  </a:lnTo>
                  <a:lnTo>
                    <a:pt x="19050" y="707897"/>
                  </a:lnTo>
                  <a:close/>
                </a:path>
                <a:path w="4032884" h="841375">
                  <a:moveTo>
                    <a:pt x="19050" y="631697"/>
                  </a:moveTo>
                  <a:lnTo>
                    <a:pt x="0" y="631697"/>
                  </a:lnTo>
                  <a:lnTo>
                    <a:pt x="0" y="688847"/>
                  </a:lnTo>
                  <a:lnTo>
                    <a:pt x="19050" y="688847"/>
                  </a:lnTo>
                  <a:lnTo>
                    <a:pt x="19050" y="631697"/>
                  </a:lnTo>
                  <a:close/>
                </a:path>
                <a:path w="4032884" h="841375">
                  <a:moveTo>
                    <a:pt x="19050" y="555497"/>
                  </a:moveTo>
                  <a:lnTo>
                    <a:pt x="0" y="555497"/>
                  </a:lnTo>
                  <a:lnTo>
                    <a:pt x="0" y="612647"/>
                  </a:lnTo>
                  <a:lnTo>
                    <a:pt x="19050" y="612647"/>
                  </a:lnTo>
                  <a:lnTo>
                    <a:pt x="19050" y="555497"/>
                  </a:lnTo>
                  <a:close/>
                </a:path>
                <a:path w="4032884" h="841375">
                  <a:moveTo>
                    <a:pt x="19050" y="479297"/>
                  </a:moveTo>
                  <a:lnTo>
                    <a:pt x="0" y="479297"/>
                  </a:lnTo>
                  <a:lnTo>
                    <a:pt x="0" y="536447"/>
                  </a:lnTo>
                  <a:lnTo>
                    <a:pt x="19050" y="536447"/>
                  </a:lnTo>
                  <a:lnTo>
                    <a:pt x="19050" y="479297"/>
                  </a:lnTo>
                  <a:close/>
                </a:path>
                <a:path w="4032884" h="841375">
                  <a:moveTo>
                    <a:pt x="19050" y="403097"/>
                  </a:moveTo>
                  <a:lnTo>
                    <a:pt x="0" y="403097"/>
                  </a:lnTo>
                  <a:lnTo>
                    <a:pt x="0" y="460247"/>
                  </a:lnTo>
                  <a:lnTo>
                    <a:pt x="19050" y="460247"/>
                  </a:lnTo>
                  <a:lnTo>
                    <a:pt x="19050" y="403097"/>
                  </a:lnTo>
                  <a:close/>
                </a:path>
                <a:path w="4032884" h="841375">
                  <a:moveTo>
                    <a:pt x="19050" y="326897"/>
                  </a:moveTo>
                  <a:lnTo>
                    <a:pt x="0" y="326897"/>
                  </a:lnTo>
                  <a:lnTo>
                    <a:pt x="0" y="384047"/>
                  </a:lnTo>
                  <a:lnTo>
                    <a:pt x="19050" y="384047"/>
                  </a:lnTo>
                  <a:lnTo>
                    <a:pt x="19050" y="326897"/>
                  </a:lnTo>
                  <a:close/>
                </a:path>
                <a:path w="4032884" h="841375">
                  <a:moveTo>
                    <a:pt x="19050" y="250697"/>
                  </a:moveTo>
                  <a:lnTo>
                    <a:pt x="0" y="250697"/>
                  </a:lnTo>
                  <a:lnTo>
                    <a:pt x="0" y="307847"/>
                  </a:lnTo>
                  <a:lnTo>
                    <a:pt x="19050" y="307847"/>
                  </a:lnTo>
                  <a:lnTo>
                    <a:pt x="19050" y="250697"/>
                  </a:lnTo>
                  <a:close/>
                </a:path>
                <a:path w="4032884" h="841375">
                  <a:moveTo>
                    <a:pt x="19050" y="174497"/>
                  </a:moveTo>
                  <a:lnTo>
                    <a:pt x="0" y="174497"/>
                  </a:lnTo>
                  <a:lnTo>
                    <a:pt x="0" y="231647"/>
                  </a:lnTo>
                  <a:lnTo>
                    <a:pt x="19050" y="231647"/>
                  </a:lnTo>
                  <a:lnTo>
                    <a:pt x="19050" y="174497"/>
                  </a:lnTo>
                  <a:close/>
                </a:path>
                <a:path w="4032884" h="841375">
                  <a:moveTo>
                    <a:pt x="19050" y="98297"/>
                  </a:moveTo>
                  <a:lnTo>
                    <a:pt x="0" y="98297"/>
                  </a:lnTo>
                  <a:lnTo>
                    <a:pt x="0" y="155447"/>
                  </a:lnTo>
                  <a:lnTo>
                    <a:pt x="19050" y="155447"/>
                  </a:lnTo>
                  <a:lnTo>
                    <a:pt x="19050" y="98297"/>
                  </a:lnTo>
                  <a:close/>
                </a:path>
                <a:path w="4032884" h="841375">
                  <a:moveTo>
                    <a:pt x="25526" y="28574"/>
                  </a:moveTo>
                  <a:lnTo>
                    <a:pt x="0" y="28574"/>
                  </a:lnTo>
                  <a:lnTo>
                    <a:pt x="0" y="79247"/>
                  </a:lnTo>
                  <a:lnTo>
                    <a:pt x="19050" y="79247"/>
                  </a:lnTo>
                  <a:lnTo>
                    <a:pt x="19050" y="47624"/>
                  </a:lnTo>
                  <a:lnTo>
                    <a:pt x="9525" y="47624"/>
                  </a:lnTo>
                  <a:lnTo>
                    <a:pt x="19050" y="38099"/>
                  </a:lnTo>
                  <a:lnTo>
                    <a:pt x="25526" y="38099"/>
                  </a:lnTo>
                  <a:lnTo>
                    <a:pt x="25526" y="28574"/>
                  </a:lnTo>
                  <a:close/>
                </a:path>
                <a:path w="4032884" h="841375">
                  <a:moveTo>
                    <a:pt x="19050" y="38099"/>
                  </a:moveTo>
                  <a:lnTo>
                    <a:pt x="9525" y="47624"/>
                  </a:lnTo>
                  <a:lnTo>
                    <a:pt x="19050" y="47624"/>
                  </a:lnTo>
                  <a:lnTo>
                    <a:pt x="19050" y="38099"/>
                  </a:lnTo>
                  <a:close/>
                </a:path>
                <a:path w="4032884" h="841375">
                  <a:moveTo>
                    <a:pt x="25526" y="38099"/>
                  </a:moveTo>
                  <a:lnTo>
                    <a:pt x="19050" y="38099"/>
                  </a:lnTo>
                  <a:lnTo>
                    <a:pt x="19050" y="47624"/>
                  </a:lnTo>
                  <a:lnTo>
                    <a:pt x="25526" y="47624"/>
                  </a:lnTo>
                  <a:lnTo>
                    <a:pt x="25526" y="38099"/>
                  </a:lnTo>
                  <a:close/>
                </a:path>
                <a:path w="4032884" h="841375">
                  <a:moveTo>
                    <a:pt x="101726" y="28574"/>
                  </a:moveTo>
                  <a:lnTo>
                    <a:pt x="44576" y="28574"/>
                  </a:lnTo>
                  <a:lnTo>
                    <a:pt x="44576" y="47624"/>
                  </a:lnTo>
                  <a:lnTo>
                    <a:pt x="101726" y="47624"/>
                  </a:lnTo>
                  <a:lnTo>
                    <a:pt x="101726" y="28574"/>
                  </a:lnTo>
                  <a:close/>
                </a:path>
                <a:path w="4032884" h="841375">
                  <a:moveTo>
                    <a:pt x="177926" y="28574"/>
                  </a:moveTo>
                  <a:lnTo>
                    <a:pt x="120776" y="28574"/>
                  </a:lnTo>
                  <a:lnTo>
                    <a:pt x="120776" y="47624"/>
                  </a:lnTo>
                  <a:lnTo>
                    <a:pt x="177926" y="47624"/>
                  </a:lnTo>
                  <a:lnTo>
                    <a:pt x="177926" y="28574"/>
                  </a:lnTo>
                  <a:close/>
                </a:path>
                <a:path w="4032884" h="841375">
                  <a:moveTo>
                    <a:pt x="254126" y="28574"/>
                  </a:moveTo>
                  <a:lnTo>
                    <a:pt x="196976" y="28574"/>
                  </a:lnTo>
                  <a:lnTo>
                    <a:pt x="196976" y="47624"/>
                  </a:lnTo>
                  <a:lnTo>
                    <a:pt x="254126" y="47624"/>
                  </a:lnTo>
                  <a:lnTo>
                    <a:pt x="254126" y="28574"/>
                  </a:lnTo>
                  <a:close/>
                </a:path>
                <a:path w="4032884" h="841375">
                  <a:moveTo>
                    <a:pt x="330326" y="28574"/>
                  </a:moveTo>
                  <a:lnTo>
                    <a:pt x="273176" y="28574"/>
                  </a:lnTo>
                  <a:lnTo>
                    <a:pt x="273176" y="47624"/>
                  </a:lnTo>
                  <a:lnTo>
                    <a:pt x="330326" y="47624"/>
                  </a:lnTo>
                  <a:lnTo>
                    <a:pt x="330326" y="28574"/>
                  </a:lnTo>
                  <a:close/>
                </a:path>
                <a:path w="4032884" h="841375">
                  <a:moveTo>
                    <a:pt x="406526" y="28574"/>
                  </a:moveTo>
                  <a:lnTo>
                    <a:pt x="349376" y="28574"/>
                  </a:lnTo>
                  <a:lnTo>
                    <a:pt x="349376" y="47624"/>
                  </a:lnTo>
                  <a:lnTo>
                    <a:pt x="406526" y="47624"/>
                  </a:lnTo>
                  <a:lnTo>
                    <a:pt x="406526" y="28574"/>
                  </a:lnTo>
                  <a:close/>
                </a:path>
                <a:path w="4032884" h="841375">
                  <a:moveTo>
                    <a:pt x="482726" y="28574"/>
                  </a:moveTo>
                  <a:lnTo>
                    <a:pt x="425576" y="28574"/>
                  </a:lnTo>
                  <a:lnTo>
                    <a:pt x="425576" y="47624"/>
                  </a:lnTo>
                  <a:lnTo>
                    <a:pt x="482726" y="47624"/>
                  </a:lnTo>
                  <a:lnTo>
                    <a:pt x="482726" y="28574"/>
                  </a:lnTo>
                  <a:close/>
                </a:path>
                <a:path w="4032884" h="841375">
                  <a:moveTo>
                    <a:pt x="558926" y="28574"/>
                  </a:moveTo>
                  <a:lnTo>
                    <a:pt x="501776" y="28574"/>
                  </a:lnTo>
                  <a:lnTo>
                    <a:pt x="501776" y="47624"/>
                  </a:lnTo>
                  <a:lnTo>
                    <a:pt x="558926" y="47624"/>
                  </a:lnTo>
                  <a:lnTo>
                    <a:pt x="558926" y="28574"/>
                  </a:lnTo>
                  <a:close/>
                </a:path>
                <a:path w="4032884" h="841375">
                  <a:moveTo>
                    <a:pt x="635126" y="28574"/>
                  </a:moveTo>
                  <a:lnTo>
                    <a:pt x="577976" y="28574"/>
                  </a:lnTo>
                  <a:lnTo>
                    <a:pt x="577976" y="47624"/>
                  </a:lnTo>
                  <a:lnTo>
                    <a:pt x="635126" y="47624"/>
                  </a:lnTo>
                  <a:lnTo>
                    <a:pt x="635126" y="28574"/>
                  </a:lnTo>
                  <a:close/>
                </a:path>
                <a:path w="4032884" h="841375">
                  <a:moveTo>
                    <a:pt x="711326" y="28574"/>
                  </a:moveTo>
                  <a:lnTo>
                    <a:pt x="654176" y="28574"/>
                  </a:lnTo>
                  <a:lnTo>
                    <a:pt x="654176" y="47624"/>
                  </a:lnTo>
                  <a:lnTo>
                    <a:pt x="711326" y="47624"/>
                  </a:lnTo>
                  <a:lnTo>
                    <a:pt x="711326" y="28574"/>
                  </a:lnTo>
                  <a:close/>
                </a:path>
                <a:path w="4032884" h="841375">
                  <a:moveTo>
                    <a:pt x="787526" y="28574"/>
                  </a:moveTo>
                  <a:lnTo>
                    <a:pt x="730376" y="28574"/>
                  </a:lnTo>
                  <a:lnTo>
                    <a:pt x="730376" y="47624"/>
                  </a:lnTo>
                  <a:lnTo>
                    <a:pt x="787526" y="47624"/>
                  </a:lnTo>
                  <a:lnTo>
                    <a:pt x="787526" y="28574"/>
                  </a:lnTo>
                  <a:close/>
                </a:path>
                <a:path w="4032884" h="841375">
                  <a:moveTo>
                    <a:pt x="863726" y="28574"/>
                  </a:moveTo>
                  <a:lnTo>
                    <a:pt x="806576" y="28574"/>
                  </a:lnTo>
                  <a:lnTo>
                    <a:pt x="806576" y="47624"/>
                  </a:lnTo>
                  <a:lnTo>
                    <a:pt x="863726" y="47624"/>
                  </a:lnTo>
                  <a:lnTo>
                    <a:pt x="863726" y="28574"/>
                  </a:lnTo>
                  <a:close/>
                </a:path>
                <a:path w="4032884" h="841375">
                  <a:moveTo>
                    <a:pt x="939926" y="28574"/>
                  </a:moveTo>
                  <a:lnTo>
                    <a:pt x="882776" y="28574"/>
                  </a:lnTo>
                  <a:lnTo>
                    <a:pt x="882776" y="47624"/>
                  </a:lnTo>
                  <a:lnTo>
                    <a:pt x="939926" y="47624"/>
                  </a:lnTo>
                  <a:lnTo>
                    <a:pt x="939926" y="28574"/>
                  </a:lnTo>
                  <a:close/>
                </a:path>
                <a:path w="4032884" h="841375">
                  <a:moveTo>
                    <a:pt x="1016126" y="28574"/>
                  </a:moveTo>
                  <a:lnTo>
                    <a:pt x="958976" y="28574"/>
                  </a:lnTo>
                  <a:lnTo>
                    <a:pt x="958976" y="47624"/>
                  </a:lnTo>
                  <a:lnTo>
                    <a:pt x="1016126" y="47624"/>
                  </a:lnTo>
                  <a:lnTo>
                    <a:pt x="1016126" y="28574"/>
                  </a:lnTo>
                  <a:close/>
                </a:path>
                <a:path w="4032884" h="841375">
                  <a:moveTo>
                    <a:pt x="1092327" y="28574"/>
                  </a:moveTo>
                  <a:lnTo>
                    <a:pt x="1035176" y="28574"/>
                  </a:lnTo>
                  <a:lnTo>
                    <a:pt x="1035176" y="47624"/>
                  </a:lnTo>
                  <a:lnTo>
                    <a:pt x="1092327" y="47624"/>
                  </a:lnTo>
                  <a:lnTo>
                    <a:pt x="1092327" y="28574"/>
                  </a:lnTo>
                  <a:close/>
                </a:path>
                <a:path w="4032884" h="841375">
                  <a:moveTo>
                    <a:pt x="1168527" y="28574"/>
                  </a:moveTo>
                  <a:lnTo>
                    <a:pt x="1111377" y="28574"/>
                  </a:lnTo>
                  <a:lnTo>
                    <a:pt x="1111377" y="47624"/>
                  </a:lnTo>
                  <a:lnTo>
                    <a:pt x="1168527" y="47624"/>
                  </a:lnTo>
                  <a:lnTo>
                    <a:pt x="1168527" y="28574"/>
                  </a:lnTo>
                  <a:close/>
                </a:path>
                <a:path w="4032884" h="841375">
                  <a:moveTo>
                    <a:pt x="1244727" y="28574"/>
                  </a:moveTo>
                  <a:lnTo>
                    <a:pt x="1187577" y="28574"/>
                  </a:lnTo>
                  <a:lnTo>
                    <a:pt x="1187577" y="47624"/>
                  </a:lnTo>
                  <a:lnTo>
                    <a:pt x="1244727" y="47624"/>
                  </a:lnTo>
                  <a:lnTo>
                    <a:pt x="1244727" y="28574"/>
                  </a:lnTo>
                  <a:close/>
                </a:path>
                <a:path w="4032884" h="841375">
                  <a:moveTo>
                    <a:pt x="1320927" y="28574"/>
                  </a:moveTo>
                  <a:lnTo>
                    <a:pt x="1263777" y="28574"/>
                  </a:lnTo>
                  <a:lnTo>
                    <a:pt x="1263777" y="47624"/>
                  </a:lnTo>
                  <a:lnTo>
                    <a:pt x="1320927" y="47624"/>
                  </a:lnTo>
                  <a:lnTo>
                    <a:pt x="1320927" y="28574"/>
                  </a:lnTo>
                  <a:close/>
                </a:path>
                <a:path w="4032884" h="841375">
                  <a:moveTo>
                    <a:pt x="1397127" y="28574"/>
                  </a:moveTo>
                  <a:lnTo>
                    <a:pt x="1339977" y="28574"/>
                  </a:lnTo>
                  <a:lnTo>
                    <a:pt x="1339977" y="47624"/>
                  </a:lnTo>
                  <a:lnTo>
                    <a:pt x="1397127" y="47624"/>
                  </a:lnTo>
                  <a:lnTo>
                    <a:pt x="1397127" y="28574"/>
                  </a:lnTo>
                  <a:close/>
                </a:path>
                <a:path w="4032884" h="841375">
                  <a:moveTo>
                    <a:pt x="1473327" y="28574"/>
                  </a:moveTo>
                  <a:lnTo>
                    <a:pt x="1416177" y="28574"/>
                  </a:lnTo>
                  <a:lnTo>
                    <a:pt x="1416177" y="47624"/>
                  </a:lnTo>
                  <a:lnTo>
                    <a:pt x="1473327" y="47624"/>
                  </a:lnTo>
                  <a:lnTo>
                    <a:pt x="1473327" y="28574"/>
                  </a:lnTo>
                  <a:close/>
                </a:path>
                <a:path w="4032884" h="841375">
                  <a:moveTo>
                    <a:pt x="1549527" y="28574"/>
                  </a:moveTo>
                  <a:lnTo>
                    <a:pt x="1492377" y="28574"/>
                  </a:lnTo>
                  <a:lnTo>
                    <a:pt x="1492377" y="47624"/>
                  </a:lnTo>
                  <a:lnTo>
                    <a:pt x="1549527" y="47624"/>
                  </a:lnTo>
                  <a:lnTo>
                    <a:pt x="1549527" y="28574"/>
                  </a:lnTo>
                  <a:close/>
                </a:path>
                <a:path w="4032884" h="841375">
                  <a:moveTo>
                    <a:pt x="1625727" y="28574"/>
                  </a:moveTo>
                  <a:lnTo>
                    <a:pt x="1568577" y="28574"/>
                  </a:lnTo>
                  <a:lnTo>
                    <a:pt x="1568577" y="47624"/>
                  </a:lnTo>
                  <a:lnTo>
                    <a:pt x="1625727" y="47624"/>
                  </a:lnTo>
                  <a:lnTo>
                    <a:pt x="1625727" y="28574"/>
                  </a:lnTo>
                  <a:close/>
                </a:path>
                <a:path w="4032884" h="841375">
                  <a:moveTo>
                    <a:pt x="1701927" y="28574"/>
                  </a:moveTo>
                  <a:lnTo>
                    <a:pt x="1644777" y="28574"/>
                  </a:lnTo>
                  <a:lnTo>
                    <a:pt x="1644777" y="47624"/>
                  </a:lnTo>
                  <a:lnTo>
                    <a:pt x="1701927" y="47624"/>
                  </a:lnTo>
                  <a:lnTo>
                    <a:pt x="1701927" y="28574"/>
                  </a:lnTo>
                  <a:close/>
                </a:path>
                <a:path w="4032884" h="841375">
                  <a:moveTo>
                    <a:pt x="1778127" y="28574"/>
                  </a:moveTo>
                  <a:lnTo>
                    <a:pt x="1720977" y="28574"/>
                  </a:lnTo>
                  <a:lnTo>
                    <a:pt x="1720977" y="47624"/>
                  </a:lnTo>
                  <a:lnTo>
                    <a:pt x="1778127" y="47624"/>
                  </a:lnTo>
                  <a:lnTo>
                    <a:pt x="1778127" y="28574"/>
                  </a:lnTo>
                  <a:close/>
                </a:path>
                <a:path w="4032884" h="841375">
                  <a:moveTo>
                    <a:pt x="1854327" y="28574"/>
                  </a:moveTo>
                  <a:lnTo>
                    <a:pt x="1797177" y="28574"/>
                  </a:lnTo>
                  <a:lnTo>
                    <a:pt x="1797177" y="47624"/>
                  </a:lnTo>
                  <a:lnTo>
                    <a:pt x="1854327" y="47624"/>
                  </a:lnTo>
                  <a:lnTo>
                    <a:pt x="1854327" y="28574"/>
                  </a:lnTo>
                  <a:close/>
                </a:path>
                <a:path w="4032884" h="841375">
                  <a:moveTo>
                    <a:pt x="1930527" y="28574"/>
                  </a:moveTo>
                  <a:lnTo>
                    <a:pt x="1873377" y="28574"/>
                  </a:lnTo>
                  <a:lnTo>
                    <a:pt x="1873377" y="47624"/>
                  </a:lnTo>
                  <a:lnTo>
                    <a:pt x="1930527" y="47624"/>
                  </a:lnTo>
                  <a:lnTo>
                    <a:pt x="1930527" y="28574"/>
                  </a:lnTo>
                  <a:close/>
                </a:path>
                <a:path w="4032884" h="841375">
                  <a:moveTo>
                    <a:pt x="2006727" y="28574"/>
                  </a:moveTo>
                  <a:lnTo>
                    <a:pt x="1949577" y="28574"/>
                  </a:lnTo>
                  <a:lnTo>
                    <a:pt x="1949577" y="47624"/>
                  </a:lnTo>
                  <a:lnTo>
                    <a:pt x="2006727" y="47624"/>
                  </a:lnTo>
                  <a:lnTo>
                    <a:pt x="2006727" y="28574"/>
                  </a:lnTo>
                  <a:close/>
                </a:path>
                <a:path w="4032884" h="841375">
                  <a:moveTo>
                    <a:pt x="2082927" y="28574"/>
                  </a:moveTo>
                  <a:lnTo>
                    <a:pt x="2025777" y="28574"/>
                  </a:lnTo>
                  <a:lnTo>
                    <a:pt x="2025777" y="47624"/>
                  </a:lnTo>
                  <a:lnTo>
                    <a:pt x="2082927" y="47624"/>
                  </a:lnTo>
                  <a:lnTo>
                    <a:pt x="2082927" y="28574"/>
                  </a:lnTo>
                  <a:close/>
                </a:path>
                <a:path w="4032884" h="841375">
                  <a:moveTo>
                    <a:pt x="2159127" y="28574"/>
                  </a:moveTo>
                  <a:lnTo>
                    <a:pt x="2101977" y="28574"/>
                  </a:lnTo>
                  <a:lnTo>
                    <a:pt x="2101977" y="47624"/>
                  </a:lnTo>
                  <a:lnTo>
                    <a:pt x="2159127" y="47624"/>
                  </a:lnTo>
                  <a:lnTo>
                    <a:pt x="2159127" y="28574"/>
                  </a:lnTo>
                  <a:close/>
                </a:path>
                <a:path w="4032884" h="841375">
                  <a:moveTo>
                    <a:pt x="2235327" y="28574"/>
                  </a:moveTo>
                  <a:lnTo>
                    <a:pt x="2178177" y="28574"/>
                  </a:lnTo>
                  <a:lnTo>
                    <a:pt x="2178177" y="47624"/>
                  </a:lnTo>
                  <a:lnTo>
                    <a:pt x="2235327" y="47624"/>
                  </a:lnTo>
                  <a:lnTo>
                    <a:pt x="2235327" y="28574"/>
                  </a:lnTo>
                  <a:close/>
                </a:path>
                <a:path w="4032884" h="841375">
                  <a:moveTo>
                    <a:pt x="2311527" y="28574"/>
                  </a:moveTo>
                  <a:lnTo>
                    <a:pt x="2254377" y="28574"/>
                  </a:lnTo>
                  <a:lnTo>
                    <a:pt x="2254377" y="47624"/>
                  </a:lnTo>
                  <a:lnTo>
                    <a:pt x="2311527" y="47624"/>
                  </a:lnTo>
                  <a:lnTo>
                    <a:pt x="2311527" y="28574"/>
                  </a:lnTo>
                  <a:close/>
                </a:path>
                <a:path w="4032884" h="841375">
                  <a:moveTo>
                    <a:pt x="2387727" y="28574"/>
                  </a:moveTo>
                  <a:lnTo>
                    <a:pt x="2330577" y="28574"/>
                  </a:lnTo>
                  <a:lnTo>
                    <a:pt x="2330577" y="47624"/>
                  </a:lnTo>
                  <a:lnTo>
                    <a:pt x="2387727" y="47624"/>
                  </a:lnTo>
                  <a:lnTo>
                    <a:pt x="2387727" y="28574"/>
                  </a:lnTo>
                  <a:close/>
                </a:path>
                <a:path w="4032884" h="841375">
                  <a:moveTo>
                    <a:pt x="2463927" y="28574"/>
                  </a:moveTo>
                  <a:lnTo>
                    <a:pt x="2406777" y="28574"/>
                  </a:lnTo>
                  <a:lnTo>
                    <a:pt x="2406777" y="47624"/>
                  </a:lnTo>
                  <a:lnTo>
                    <a:pt x="2463927" y="47624"/>
                  </a:lnTo>
                  <a:lnTo>
                    <a:pt x="2463927" y="28574"/>
                  </a:lnTo>
                  <a:close/>
                </a:path>
                <a:path w="4032884" h="841375">
                  <a:moveTo>
                    <a:pt x="2540127" y="28574"/>
                  </a:moveTo>
                  <a:lnTo>
                    <a:pt x="2482977" y="28574"/>
                  </a:lnTo>
                  <a:lnTo>
                    <a:pt x="2482977" y="47624"/>
                  </a:lnTo>
                  <a:lnTo>
                    <a:pt x="2540127" y="47624"/>
                  </a:lnTo>
                  <a:lnTo>
                    <a:pt x="2540127" y="28574"/>
                  </a:lnTo>
                  <a:close/>
                </a:path>
                <a:path w="4032884" h="841375">
                  <a:moveTo>
                    <a:pt x="2616327" y="28574"/>
                  </a:moveTo>
                  <a:lnTo>
                    <a:pt x="2559177" y="28574"/>
                  </a:lnTo>
                  <a:lnTo>
                    <a:pt x="2559177" y="47624"/>
                  </a:lnTo>
                  <a:lnTo>
                    <a:pt x="2616327" y="47624"/>
                  </a:lnTo>
                  <a:lnTo>
                    <a:pt x="2616327" y="28574"/>
                  </a:lnTo>
                  <a:close/>
                </a:path>
                <a:path w="4032884" h="841375">
                  <a:moveTo>
                    <a:pt x="2692527" y="28574"/>
                  </a:moveTo>
                  <a:lnTo>
                    <a:pt x="2635377" y="28574"/>
                  </a:lnTo>
                  <a:lnTo>
                    <a:pt x="2635377" y="47624"/>
                  </a:lnTo>
                  <a:lnTo>
                    <a:pt x="2692527" y="47624"/>
                  </a:lnTo>
                  <a:lnTo>
                    <a:pt x="2692527" y="28574"/>
                  </a:lnTo>
                  <a:close/>
                </a:path>
                <a:path w="4032884" h="841375">
                  <a:moveTo>
                    <a:pt x="2768727" y="28574"/>
                  </a:moveTo>
                  <a:lnTo>
                    <a:pt x="2711577" y="28574"/>
                  </a:lnTo>
                  <a:lnTo>
                    <a:pt x="2711577" y="47624"/>
                  </a:lnTo>
                  <a:lnTo>
                    <a:pt x="2768727" y="47624"/>
                  </a:lnTo>
                  <a:lnTo>
                    <a:pt x="2768727" y="28574"/>
                  </a:lnTo>
                  <a:close/>
                </a:path>
                <a:path w="4032884" h="841375">
                  <a:moveTo>
                    <a:pt x="2844927" y="28574"/>
                  </a:moveTo>
                  <a:lnTo>
                    <a:pt x="2787777" y="28574"/>
                  </a:lnTo>
                  <a:lnTo>
                    <a:pt x="2787777" y="47624"/>
                  </a:lnTo>
                  <a:lnTo>
                    <a:pt x="2844927" y="47624"/>
                  </a:lnTo>
                  <a:lnTo>
                    <a:pt x="2844927" y="28574"/>
                  </a:lnTo>
                  <a:close/>
                </a:path>
                <a:path w="4032884" h="841375">
                  <a:moveTo>
                    <a:pt x="2921127" y="28574"/>
                  </a:moveTo>
                  <a:lnTo>
                    <a:pt x="2863977" y="28574"/>
                  </a:lnTo>
                  <a:lnTo>
                    <a:pt x="2863977" y="47624"/>
                  </a:lnTo>
                  <a:lnTo>
                    <a:pt x="2921127" y="47624"/>
                  </a:lnTo>
                  <a:lnTo>
                    <a:pt x="2921127" y="28574"/>
                  </a:lnTo>
                  <a:close/>
                </a:path>
                <a:path w="4032884" h="841375">
                  <a:moveTo>
                    <a:pt x="2997327" y="28574"/>
                  </a:moveTo>
                  <a:lnTo>
                    <a:pt x="2940177" y="28574"/>
                  </a:lnTo>
                  <a:lnTo>
                    <a:pt x="2940177" y="47624"/>
                  </a:lnTo>
                  <a:lnTo>
                    <a:pt x="2997327" y="47624"/>
                  </a:lnTo>
                  <a:lnTo>
                    <a:pt x="2997327" y="28574"/>
                  </a:lnTo>
                  <a:close/>
                </a:path>
                <a:path w="4032884" h="841375">
                  <a:moveTo>
                    <a:pt x="3073527" y="28574"/>
                  </a:moveTo>
                  <a:lnTo>
                    <a:pt x="3016377" y="28574"/>
                  </a:lnTo>
                  <a:lnTo>
                    <a:pt x="3016377" y="47624"/>
                  </a:lnTo>
                  <a:lnTo>
                    <a:pt x="3073527" y="47624"/>
                  </a:lnTo>
                  <a:lnTo>
                    <a:pt x="3073527" y="28574"/>
                  </a:lnTo>
                  <a:close/>
                </a:path>
                <a:path w="4032884" h="841375">
                  <a:moveTo>
                    <a:pt x="3149727" y="28574"/>
                  </a:moveTo>
                  <a:lnTo>
                    <a:pt x="3092577" y="28574"/>
                  </a:lnTo>
                  <a:lnTo>
                    <a:pt x="3092577" y="47624"/>
                  </a:lnTo>
                  <a:lnTo>
                    <a:pt x="3149727" y="47624"/>
                  </a:lnTo>
                  <a:lnTo>
                    <a:pt x="3149727" y="28574"/>
                  </a:lnTo>
                  <a:close/>
                </a:path>
                <a:path w="4032884" h="841375">
                  <a:moveTo>
                    <a:pt x="3225927" y="28574"/>
                  </a:moveTo>
                  <a:lnTo>
                    <a:pt x="3168777" y="28574"/>
                  </a:lnTo>
                  <a:lnTo>
                    <a:pt x="3168777" y="47624"/>
                  </a:lnTo>
                  <a:lnTo>
                    <a:pt x="3225927" y="47624"/>
                  </a:lnTo>
                  <a:lnTo>
                    <a:pt x="3225927" y="28574"/>
                  </a:lnTo>
                  <a:close/>
                </a:path>
                <a:path w="4032884" h="841375">
                  <a:moveTo>
                    <a:pt x="3302127" y="28574"/>
                  </a:moveTo>
                  <a:lnTo>
                    <a:pt x="3244977" y="28574"/>
                  </a:lnTo>
                  <a:lnTo>
                    <a:pt x="3244977" y="47624"/>
                  </a:lnTo>
                  <a:lnTo>
                    <a:pt x="3302127" y="47624"/>
                  </a:lnTo>
                  <a:lnTo>
                    <a:pt x="3302127" y="28574"/>
                  </a:lnTo>
                  <a:close/>
                </a:path>
                <a:path w="4032884" h="841375">
                  <a:moveTo>
                    <a:pt x="3378327" y="28574"/>
                  </a:moveTo>
                  <a:lnTo>
                    <a:pt x="3321177" y="28574"/>
                  </a:lnTo>
                  <a:lnTo>
                    <a:pt x="3321177" y="47624"/>
                  </a:lnTo>
                  <a:lnTo>
                    <a:pt x="3378327" y="47624"/>
                  </a:lnTo>
                  <a:lnTo>
                    <a:pt x="3378327" y="28574"/>
                  </a:lnTo>
                  <a:close/>
                </a:path>
                <a:path w="4032884" h="841375">
                  <a:moveTo>
                    <a:pt x="3454527" y="28574"/>
                  </a:moveTo>
                  <a:lnTo>
                    <a:pt x="3397377" y="28574"/>
                  </a:lnTo>
                  <a:lnTo>
                    <a:pt x="3397377" y="47624"/>
                  </a:lnTo>
                  <a:lnTo>
                    <a:pt x="3454527" y="47624"/>
                  </a:lnTo>
                  <a:lnTo>
                    <a:pt x="3454527" y="28574"/>
                  </a:lnTo>
                  <a:close/>
                </a:path>
                <a:path w="4032884" h="841375">
                  <a:moveTo>
                    <a:pt x="3530727" y="28574"/>
                  </a:moveTo>
                  <a:lnTo>
                    <a:pt x="3473577" y="28574"/>
                  </a:lnTo>
                  <a:lnTo>
                    <a:pt x="3473577" y="47624"/>
                  </a:lnTo>
                  <a:lnTo>
                    <a:pt x="3530727" y="47624"/>
                  </a:lnTo>
                  <a:lnTo>
                    <a:pt x="3530727" y="28574"/>
                  </a:lnTo>
                  <a:close/>
                </a:path>
                <a:path w="4032884" h="841375">
                  <a:moveTo>
                    <a:pt x="3606927" y="28574"/>
                  </a:moveTo>
                  <a:lnTo>
                    <a:pt x="3549777" y="28574"/>
                  </a:lnTo>
                  <a:lnTo>
                    <a:pt x="3549777" y="47624"/>
                  </a:lnTo>
                  <a:lnTo>
                    <a:pt x="3606927" y="47624"/>
                  </a:lnTo>
                  <a:lnTo>
                    <a:pt x="3606927" y="28574"/>
                  </a:lnTo>
                  <a:close/>
                </a:path>
                <a:path w="4032884" h="841375">
                  <a:moveTo>
                    <a:pt x="3683127" y="28574"/>
                  </a:moveTo>
                  <a:lnTo>
                    <a:pt x="3625977" y="28574"/>
                  </a:lnTo>
                  <a:lnTo>
                    <a:pt x="3625977" y="47624"/>
                  </a:lnTo>
                  <a:lnTo>
                    <a:pt x="3683127" y="47624"/>
                  </a:lnTo>
                  <a:lnTo>
                    <a:pt x="3683127" y="28574"/>
                  </a:lnTo>
                  <a:close/>
                </a:path>
                <a:path w="4032884" h="841375">
                  <a:moveTo>
                    <a:pt x="3759327" y="28574"/>
                  </a:moveTo>
                  <a:lnTo>
                    <a:pt x="3702177" y="28574"/>
                  </a:lnTo>
                  <a:lnTo>
                    <a:pt x="3702177" y="47624"/>
                  </a:lnTo>
                  <a:lnTo>
                    <a:pt x="3759327" y="47624"/>
                  </a:lnTo>
                  <a:lnTo>
                    <a:pt x="3759327" y="28574"/>
                  </a:lnTo>
                  <a:close/>
                </a:path>
                <a:path w="4032884" h="841375">
                  <a:moveTo>
                    <a:pt x="3835527" y="28574"/>
                  </a:moveTo>
                  <a:lnTo>
                    <a:pt x="3778377" y="28574"/>
                  </a:lnTo>
                  <a:lnTo>
                    <a:pt x="3778377" y="47624"/>
                  </a:lnTo>
                  <a:lnTo>
                    <a:pt x="3835527" y="47624"/>
                  </a:lnTo>
                  <a:lnTo>
                    <a:pt x="3835527" y="28574"/>
                  </a:lnTo>
                  <a:close/>
                </a:path>
                <a:path w="4032884" h="841375">
                  <a:moveTo>
                    <a:pt x="3911727" y="28574"/>
                  </a:moveTo>
                  <a:lnTo>
                    <a:pt x="3854577" y="28574"/>
                  </a:lnTo>
                  <a:lnTo>
                    <a:pt x="3854577" y="47624"/>
                  </a:lnTo>
                  <a:lnTo>
                    <a:pt x="3911727" y="47624"/>
                  </a:lnTo>
                  <a:lnTo>
                    <a:pt x="3911727" y="28574"/>
                  </a:lnTo>
                  <a:close/>
                </a:path>
                <a:path w="4032884" h="841375">
                  <a:moveTo>
                    <a:pt x="3956684" y="0"/>
                  </a:moveTo>
                  <a:lnTo>
                    <a:pt x="3956684" y="76199"/>
                  </a:lnTo>
                  <a:lnTo>
                    <a:pt x="4013834" y="47624"/>
                  </a:lnTo>
                  <a:lnTo>
                    <a:pt x="3969384" y="47624"/>
                  </a:lnTo>
                  <a:lnTo>
                    <a:pt x="3969384" y="28574"/>
                  </a:lnTo>
                  <a:lnTo>
                    <a:pt x="4013834" y="28574"/>
                  </a:lnTo>
                  <a:lnTo>
                    <a:pt x="3956684" y="0"/>
                  </a:lnTo>
                  <a:close/>
                </a:path>
                <a:path w="4032884" h="841375">
                  <a:moveTo>
                    <a:pt x="3956684" y="28574"/>
                  </a:moveTo>
                  <a:lnTo>
                    <a:pt x="3930777" y="28574"/>
                  </a:lnTo>
                  <a:lnTo>
                    <a:pt x="3930777" y="47624"/>
                  </a:lnTo>
                  <a:lnTo>
                    <a:pt x="3956684" y="47624"/>
                  </a:lnTo>
                  <a:lnTo>
                    <a:pt x="3956684" y="28574"/>
                  </a:lnTo>
                  <a:close/>
                </a:path>
                <a:path w="4032884" h="841375">
                  <a:moveTo>
                    <a:pt x="4013834" y="28574"/>
                  </a:moveTo>
                  <a:lnTo>
                    <a:pt x="3969384" y="28574"/>
                  </a:lnTo>
                  <a:lnTo>
                    <a:pt x="3969384" y="47624"/>
                  </a:lnTo>
                  <a:lnTo>
                    <a:pt x="4013834" y="47624"/>
                  </a:lnTo>
                  <a:lnTo>
                    <a:pt x="4032884" y="38099"/>
                  </a:lnTo>
                  <a:lnTo>
                    <a:pt x="4013834" y="2857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1239500" y="3870959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139573" y="0"/>
                  </a:moveTo>
                  <a:lnTo>
                    <a:pt x="84963" y="11302"/>
                  </a:lnTo>
                  <a:lnTo>
                    <a:pt x="41021" y="40893"/>
                  </a:lnTo>
                  <a:lnTo>
                    <a:pt x="10922" y="85216"/>
                  </a:lnTo>
                  <a:lnTo>
                    <a:pt x="0" y="139826"/>
                  </a:lnTo>
                  <a:lnTo>
                    <a:pt x="1016" y="158495"/>
                  </a:lnTo>
                  <a:lnTo>
                    <a:pt x="18796" y="209676"/>
                  </a:lnTo>
                  <a:lnTo>
                    <a:pt x="54228" y="249935"/>
                  </a:lnTo>
                  <a:lnTo>
                    <a:pt x="102361" y="274065"/>
                  </a:lnTo>
                  <a:lnTo>
                    <a:pt x="139573" y="278891"/>
                  </a:lnTo>
                  <a:lnTo>
                    <a:pt x="158369" y="277494"/>
                  </a:lnTo>
                  <a:lnTo>
                    <a:pt x="176783" y="274065"/>
                  </a:lnTo>
                  <a:lnTo>
                    <a:pt x="194182" y="268350"/>
                  </a:lnTo>
                  <a:lnTo>
                    <a:pt x="199642" y="265556"/>
                  </a:lnTo>
                  <a:lnTo>
                    <a:pt x="133476" y="265556"/>
                  </a:lnTo>
                  <a:lnTo>
                    <a:pt x="124968" y="262889"/>
                  </a:lnTo>
                  <a:lnTo>
                    <a:pt x="121208" y="260476"/>
                  </a:lnTo>
                  <a:lnTo>
                    <a:pt x="102107" y="260476"/>
                  </a:lnTo>
                  <a:lnTo>
                    <a:pt x="85978" y="254381"/>
                  </a:lnTo>
                  <a:lnTo>
                    <a:pt x="71374" y="246506"/>
                  </a:lnTo>
                  <a:lnTo>
                    <a:pt x="57657" y="235965"/>
                  </a:lnTo>
                  <a:lnTo>
                    <a:pt x="67564" y="228726"/>
                  </a:lnTo>
                  <a:lnTo>
                    <a:pt x="69447" y="227710"/>
                  </a:lnTo>
                  <a:lnTo>
                    <a:pt x="48514" y="227710"/>
                  </a:lnTo>
                  <a:lnTo>
                    <a:pt x="20193" y="182117"/>
                  </a:lnTo>
                  <a:lnTo>
                    <a:pt x="12953" y="145922"/>
                  </a:lnTo>
                  <a:lnTo>
                    <a:pt x="278684" y="145922"/>
                  </a:lnTo>
                  <a:lnTo>
                    <a:pt x="278892" y="139826"/>
                  </a:lnTo>
                  <a:lnTo>
                    <a:pt x="278680" y="133350"/>
                  </a:lnTo>
                  <a:lnTo>
                    <a:pt x="12953" y="133350"/>
                  </a:lnTo>
                  <a:lnTo>
                    <a:pt x="15367" y="114553"/>
                  </a:lnTo>
                  <a:lnTo>
                    <a:pt x="20193" y="96773"/>
                  </a:lnTo>
                  <a:lnTo>
                    <a:pt x="27304" y="80517"/>
                  </a:lnTo>
                  <a:lnTo>
                    <a:pt x="36829" y="65150"/>
                  </a:lnTo>
                  <a:lnTo>
                    <a:pt x="48514" y="51815"/>
                  </a:lnTo>
                  <a:lnTo>
                    <a:pt x="70101" y="51815"/>
                  </a:lnTo>
                  <a:lnTo>
                    <a:pt x="67564" y="50418"/>
                  </a:lnTo>
                  <a:lnTo>
                    <a:pt x="57657" y="42925"/>
                  </a:lnTo>
                  <a:lnTo>
                    <a:pt x="71374" y="33019"/>
                  </a:lnTo>
                  <a:lnTo>
                    <a:pt x="85978" y="24510"/>
                  </a:lnTo>
                  <a:lnTo>
                    <a:pt x="102107" y="18795"/>
                  </a:lnTo>
                  <a:lnTo>
                    <a:pt x="120926" y="18795"/>
                  </a:lnTo>
                  <a:lnTo>
                    <a:pt x="124968" y="16382"/>
                  </a:lnTo>
                  <a:lnTo>
                    <a:pt x="133476" y="13334"/>
                  </a:lnTo>
                  <a:lnTo>
                    <a:pt x="198413" y="13334"/>
                  </a:lnTo>
                  <a:lnTo>
                    <a:pt x="194182" y="11302"/>
                  </a:lnTo>
                  <a:lnTo>
                    <a:pt x="176783" y="5460"/>
                  </a:lnTo>
                  <a:lnTo>
                    <a:pt x="158369" y="1396"/>
                  </a:lnTo>
                  <a:lnTo>
                    <a:pt x="139573" y="0"/>
                  </a:lnTo>
                  <a:close/>
                </a:path>
                <a:path w="279400" h="279400">
                  <a:moveTo>
                    <a:pt x="145796" y="209676"/>
                  </a:moveTo>
                  <a:lnTo>
                    <a:pt x="133476" y="209676"/>
                  </a:lnTo>
                  <a:lnTo>
                    <a:pt x="133476" y="265556"/>
                  </a:lnTo>
                  <a:lnTo>
                    <a:pt x="145796" y="265556"/>
                  </a:lnTo>
                  <a:lnTo>
                    <a:pt x="145796" y="209676"/>
                  </a:lnTo>
                  <a:close/>
                </a:path>
                <a:path w="279400" h="279400">
                  <a:moveTo>
                    <a:pt x="205050" y="209676"/>
                  </a:moveTo>
                  <a:lnTo>
                    <a:pt x="145796" y="209676"/>
                  </a:lnTo>
                  <a:lnTo>
                    <a:pt x="161163" y="211073"/>
                  </a:lnTo>
                  <a:lnTo>
                    <a:pt x="175768" y="213740"/>
                  </a:lnTo>
                  <a:lnTo>
                    <a:pt x="189102" y="217804"/>
                  </a:lnTo>
                  <a:lnTo>
                    <a:pt x="183642" y="230123"/>
                  </a:lnTo>
                  <a:lnTo>
                    <a:pt x="177546" y="241426"/>
                  </a:lnTo>
                  <a:lnTo>
                    <a:pt x="170306" y="250189"/>
                  </a:lnTo>
                  <a:lnTo>
                    <a:pt x="162814" y="257428"/>
                  </a:lnTo>
                  <a:lnTo>
                    <a:pt x="154304" y="262889"/>
                  </a:lnTo>
                  <a:lnTo>
                    <a:pt x="145796" y="265556"/>
                  </a:lnTo>
                  <a:lnTo>
                    <a:pt x="199642" y="265556"/>
                  </a:lnTo>
                  <a:lnTo>
                    <a:pt x="209567" y="260476"/>
                  </a:lnTo>
                  <a:lnTo>
                    <a:pt x="177165" y="260476"/>
                  </a:lnTo>
                  <a:lnTo>
                    <a:pt x="185039" y="251332"/>
                  </a:lnTo>
                  <a:lnTo>
                    <a:pt x="185674" y="250189"/>
                  </a:lnTo>
                  <a:lnTo>
                    <a:pt x="192913" y="238632"/>
                  </a:lnTo>
                  <a:lnTo>
                    <a:pt x="199390" y="225678"/>
                  </a:lnTo>
                  <a:lnTo>
                    <a:pt x="200025" y="224281"/>
                  </a:lnTo>
                  <a:lnTo>
                    <a:pt x="200405" y="222631"/>
                  </a:lnTo>
                  <a:lnTo>
                    <a:pt x="224126" y="222631"/>
                  </a:lnTo>
                  <a:lnTo>
                    <a:pt x="218821" y="218566"/>
                  </a:lnTo>
                  <a:lnTo>
                    <a:pt x="204850" y="211073"/>
                  </a:lnTo>
                  <a:lnTo>
                    <a:pt x="205050" y="209676"/>
                  </a:lnTo>
                  <a:close/>
                </a:path>
                <a:path w="279400" h="279400">
                  <a:moveTo>
                    <a:pt x="92160" y="222631"/>
                  </a:moveTo>
                  <a:lnTo>
                    <a:pt x="78867" y="222631"/>
                  </a:lnTo>
                  <a:lnTo>
                    <a:pt x="79248" y="224281"/>
                  </a:lnTo>
                  <a:lnTo>
                    <a:pt x="79501" y="225678"/>
                  </a:lnTo>
                  <a:lnTo>
                    <a:pt x="86359" y="238632"/>
                  </a:lnTo>
                  <a:lnTo>
                    <a:pt x="93472" y="250189"/>
                  </a:lnTo>
                  <a:lnTo>
                    <a:pt x="93852" y="251332"/>
                  </a:lnTo>
                  <a:lnTo>
                    <a:pt x="102107" y="260476"/>
                  </a:lnTo>
                  <a:lnTo>
                    <a:pt x="121208" y="260476"/>
                  </a:lnTo>
                  <a:lnTo>
                    <a:pt x="116458" y="257428"/>
                  </a:lnTo>
                  <a:lnTo>
                    <a:pt x="108839" y="250189"/>
                  </a:lnTo>
                  <a:lnTo>
                    <a:pt x="101726" y="241426"/>
                  </a:lnTo>
                  <a:lnTo>
                    <a:pt x="95250" y="230123"/>
                  </a:lnTo>
                  <a:lnTo>
                    <a:pt x="92160" y="222631"/>
                  </a:lnTo>
                  <a:close/>
                </a:path>
                <a:path w="279400" h="279400">
                  <a:moveTo>
                    <a:pt x="224126" y="222631"/>
                  </a:moveTo>
                  <a:lnTo>
                    <a:pt x="200405" y="222631"/>
                  </a:lnTo>
                  <a:lnTo>
                    <a:pt x="211581" y="228726"/>
                  </a:lnTo>
                  <a:lnTo>
                    <a:pt x="221233" y="235965"/>
                  </a:lnTo>
                  <a:lnTo>
                    <a:pt x="207899" y="246506"/>
                  </a:lnTo>
                  <a:lnTo>
                    <a:pt x="193167" y="254381"/>
                  </a:lnTo>
                  <a:lnTo>
                    <a:pt x="177165" y="260476"/>
                  </a:lnTo>
                  <a:lnTo>
                    <a:pt x="209567" y="260476"/>
                  </a:lnTo>
                  <a:lnTo>
                    <a:pt x="210311" y="260095"/>
                  </a:lnTo>
                  <a:lnTo>
                    <a:pt x="224917" y="249935"/>
                  </a:lnTo>
                  <a:lnTo>
                    <a:pt x="238251" y="238378"/>
                  </a:lnTo>
                  <a:lnTo>
                    <a:pt x="247599" y="227710"/>
                  </a:lnTo>
                  <a:lnTo>
                    <a:pt x="230758" y="227710"/>
                  </a:lnTo>
                  <a:lnTo>
                    <a:pt x="224126" y="222631"/>
                  </a:lnTo>
                  <a:close/>
                </a:path>
                <a:path w="279400" h="279400">
                  <a:moveTo>
                    <a:pt x="76073" y="145922"/>
                  </a:moveTo>
                  <a:lnTo>
                    <a:pt x="63500" y="145922"/>
                  </a:lnTo>
                  <a:lnTo>
                    <a:pt x="64134" y="156463"/>
                  </a:lnTo>
                  <a:lnTo>
                    <a:pt x="64516" y="161544"/>
                  </a:lnTo>
                  <a:lnTo>
                    <a:pt x="65913" y="174625"/>
                  </a:lnTo>
                  <a:lnTo>
                    <a:pt x="66167" y="178688"/>
                  </a:lnTo>
                  <a:lnTo>
                    <a:pt x="69342" y="194690"/>
                  </a:lnTo>
                  <a:lnTo>
                    <a:pt x="73786" y="209295"/>
                  </a:lnTo>
                  <a:lnTo>
                    <a:pt x="74422" y="211073"/>
                  </a:lnTo>
                  <a:lnTo>
                    <a:pt x="60451" y="218566"/>
                  </a:lnTo>
                  <a:lnTo>
                    <a:pt x="48514" y="227710"/>
                  </a:lnTo>
                  <a:lnTo>
                    <a:pt x="69447" y="227710"/>
                  </a:lnTo>
                  <a:lnTo>
                    <a:pt x="78867" y="222631"/>
                  </a:lnTo>
                  <a:lnTo>
                    <a:pt x="92160" y="222631"/>
                  </a:lnTo>
                  <a:lnTo>
                    <a:pt x="90170" y="217804"/>
                  </a:lnTo>
                  <a:lnTo>
                    <a:pt x="103377" y="213740"/>
                  </a:lnTo>
                  <a:lnTo>
                    <a:pt x="118109" y="211073"/>
                  </a:lnTo>
                  <a:lnTo>
                    <a:pt x="133476" y="209676"/>
                  </a:lnTo>
                  <a:lnTo>
                    <a:pt x="205050" y="209676"/>
                  </a:lnTo>
                  <a:lnTo>
                    <a:pt x="205104" y="209295"/>
                  </a:lnTo>
                  <a:lnTo>
                    <a:pt x="206032" y="206247"/>
                  </a:lnTo>
                  <a:lnTo>
                    <a:pt x="85344" y="206247"/>
                  </a:lnTo>
                  <a:lnTo>
                    <a:pt x="80899" y="187578"/>
                  </a:lnTo>
                  <a:lnTo>
                    <a:pt x="77850" y="167385"/>
                  </a:lnTo>
                  <a:lnTo>
                    <a:pt x="76073" y="145922"/>
                  </a:lnTo>
                  <a:close/>
                </a:path>
                <a:path w="279400" h="279400">
                  <a:moveTo>
                    <a:pt x="278684" y="145922"/>
                  </a:moveTo>
                  <a:lnTo>
                    <a:pt x="265938" y="145922"/>
                  </a:lnTo>
                  <a:lnTo>
                    <a:pt x="263905" y="164719"/>
                  </a:lnTo>
                  <a:lnTo>
                    <a:pt x="258699" y="182117"/>
                  </a:lnTo>
                  <a:lnTo>
                    <a:pt x="251586" y="198373"/>
                  </a:lnTo>
                  <a:lnTo>
                    <a:pt x="242316" y="213740"/>
                  </a:lnTo>
                  <a:lnTo>
                    <a:pt x="230758" y="227710"/>
                  </a:lnTo>
                  <a:lnTo>
                    <a:pt x="247599" y="227710"/>
                  </a:lnTo>
                  <a:lnTo>
                    <a:pt x="268350" y="193675"/>
                  </a:lnTo>
                  <a:lnTo>
                    <a:pt x="278256" y="158495"/>
                  </a:lnTo>
                  <a:lnTo>
                    <a:pt x="278684" y="145922"/>
                  </a:lnTo>
                  <a:close/>
                </a:path>
                <a:path w="279400" h="279400">
                  <a:moveTo>
                    <a:pt x="145796" y="145922"/>
                  </a:moveTo>
                  <a:lnTo>
                    <a:pt x="133476" y="145922"/>
                  </a:lnTo>
                  <a:lnTo>
                    <a:pt x="133476" y="196722"/>
                  </a:lnTo>
                  <a:lnTo>
                    <a:pt x="116458" y="198373"/>
                  </a:lnTo>
                  <a:lnTo>
                    <a:pt x="100710" y="201167"/>
                  </a:lnTo>
                  <a:lnTo>
                    <a:pt x="85344" y="206247"/>
                  </a:lnTo>
                  <a:lnTo>
                    <a:pt x="193548" y="206247"/>
                  </a:lnTo>
                  <a:lnTo>
                    <a:pt x="178561" y="201167"/>
                  </a:lnTo>
                  <a:lnTo>
                    <a:pt x="162814" y="198373"/>
                  </a:lnTo>
                  <a:lnTo>
                    <a:pt x="145796" y="196722"/>
                  </a:lnTo>
                  <a:lnTo>
                    <a:pt x="145796" y="145922"/>
                  </a:lnTo>
                  <a:close/>
                </a:path>
                <a:path w="279400" h="279400">
                  <a:moveTo>
                    <a:pt x="215392" y="145922"/>
                  </a:moveTo>
                  <a:lnTo>
                    <a:pt x="203073" y="145922"/>
                  </a:lnTo>
                  <a:lnTo>
                    <a:pt x="201422" y="167385"/>
                  </a:lnTo>
                  <a:lnTo>
                    <a:pt x="197993" y="187578"/>
                  </a:lnTo>
                  <a:lnTo>
                    <a:pt x="193548" y="206247"/>
                  </a:lnTo>
                  <a:lnTo>
                    <a:pt x="206032" y="206247"/>
                  </a:lnTo>
                  <a:lnTo>
                    <a:pt x="209550" y="194690"/>
                  </a:lnTo>
                  <a:lnTo>
                    <a:pt x="212978" y="178688"/>
                  </a:lnTo>
                  <a:lnTo>
                    <a:pt x="213359" y="174625"/>
                  </a:lnTo>
                  <a:lnTo>
                    <a:pt x="214756" y="161544"/>
                  </a:lnTo>
                  <a:lnTo>
                    <a:pt x="215010" y="156463"/>
                  </a:lnTo>
                  <a:lnTo>
                    <a:pt x="215392" y="145922"/>
                  </a:lnTo>
                  <a:close/>
                </a:path>
                <a:path w="279400" h="279400">
                  <a:moveTo>
                    <a:pt x="70101" y="51815"/>
                  </a:moveTo>
                  <a:lnTo>
                    <a:pt x="48514" y="51815"/>
                  </a:lnTo>
                  <a:lnTo>
                    <a:pt x="60451" y="60706"/>
                  </a:lnTo>
                  <a:lnTo>
                    <a:pt x="74422" y="68198"/>
                  </a:lnTo>
                  <a:lnTo>
                    <a:pt x="73786" y="69850"/>
                  </a:lnTo>
                  <a:lnTo>
                    <a:pt x="69342" y="84835"/>
                  </a:lnTo>
                  <a:lnTo>
                    <a:pt x="66167" y="100964"/>
                  </a:lnTo>
                  <a:lnTo>
                    <a:pt x="65913" y="105028"/>
                  </a:lnTo>
                  <a:lnTo>
                    <a:pt x="64516" y="117220"/>
                  </a:lnTo>
                  <a:lnTo>
                    <a:pt x="64134" y="122427"/>
                  </a:lnTo>
                  <a:lnTo>
                    <a:pt x="63500" y="133350"/>
                  </a:lnTo>
                  <a:lnTo>
                    <a:pt x="76073" y="133350"/>
                  </a:lnTo>
                  <a:lnTo>
                    <a:pt x="77850" y="112140"/>
                  </a:lnTo>
                  <a:lnTo>
                    <a:pt x="80899" y="91312"/>
                  </a:lnTo>
                  <a:lnTo>
                    <a:pt x="85344" y="73278"/>
                  </a:lnTo>
                  <a:lnTo>
                    <a:pt x="206122" y="73278"/>
                  </a:lnTo>
                  <a:lnTo>
                    <a:pt x="205104" y="69850"/>
                  </a:lnTo>
                  <a:lnTo>
                    <a:pt x="205065" y="69595"/>
                  </a:lnTo>
                  <a:lnTo>
                    <a:pt x="133476" y="69595"/>
                  </a:lnTo>
                  <a:lnTo>
                    <a:pt x="118109" y="68198"/>
                  </a:lnTo>
                  <a:lnTo>
                    <a:pt x="103377" y="65404"/>
                  </a:lnTo>
                  <a:lnTo>
                    <a:pt x="90170" y="61087"/>
                  </a:lnTo>
                  <a:lnTo>
                    <a:pt x="92002" y="56641"/>
                  </a:lnTo>
                  <a:lnTo>
                    <a:pt x="78867" y="56641"/>
                  </a:lnTo>
                  <a:lnTo>
                    <a:pt x="70101" y="51815"/>
                  </a:lnTo>
                  <a:close/>
                </a:path>
                <a:path w="279400" h="279400">
                  <a:moveTo>
                    <a:pt x="193548" y="73278"/>
                  </a:moveTo>
                  <a:lnTo>
                    <a:pt x="85344" y="73278"/>
                  </a:lnTo>
                  <a:lnTo>
                    <a:pt x="100710" y="77723"/>
                  </a:lnTo>
                  <a:lnTo>
                    <a:pt x="116458" y="80771"/>
                  </a:lnTo>
                  <a:lnTo>
                    <a:pt x="133476" y="82168"/>
                  </a:lnTo>
                  <a:lnTo>
                    <a:pt x="133476" y="133350"/>
                  </a:lnTo>
                  <a:lnTo>
                    <a:pt x="145796" y="133350"/>
                  </a:lnTo>
                  <a:lnTo>
                    <a:pt x="145796" y="82168"/>
                  </a:lnTo>
                  <a:lnTo>
                    <a:pt x="162814" y="80771"/>
                  </a:lnTo>
                  <a:lnTo>
                    <a:pt x="178561" y="77723"/>
                  </a:lnTo>
                  <a:lnTo>
                    <a:pt x="193548" y="73278"/>
                  </a:lnTo>
                  <a:close/>
                </a:path>
                <a:path w="279400" h="279400">
                  <a:moveTo>
                    <a:pt x="206122" y="73278"/>
                  </a:moveTo>
                  <a:lnTo>
                    <a:pt x="193548" y="73278"/>
                  </a:lnTo>
                  <a:lnTo>
                    <a:pt x="197993" y="91312"/>
                  </a:lnTo>
                  <a:lnTo>
                    <a:pt x="201422" y="112140"/>
                  </a:lnTo>
                  <a:lnTo>
                    <a:pt x="203073" y="133350"/>
                  </a:lnTo>
                  <a:lnTo>
                    <a:pt x="215392" y="133350"/>
                  </a:lnTo>
                  <a:lnTo>
                    <a:pt x="215010" y="122427"/>
                  </a:lnTo>
                  <a:lnTo>
                    <a:pt x="214756" y="117220"/>
                  </a:lnTo>
                  <a:lnTo>
                    <a:pt x="213359" y="105028"/>
                  </a:lnTo>
                  <a:lnTo>
                    <a:pt x="212978" y="100964"/>
                  </a:lnTo>
                  <a:lnTo>
                    <a:pt x="209550" y="84835"/>
                  </a:lnTo>
                  <a:lnTo>
                    <a:pt x="206122" y="73278"/>
                  </a:lnTo>
                  <a:close/>
                </a:path>
                <a:path w="279400" h="279400">
                  <a:moveTo>
                    <a:pt x="247555" y="51815"/>
                  </a:moveTo>
                  <a:lnTo>
                    <a:pt x="230758" y="51815"/>
                  </a:lnTo>
                  <a:lnTo>
                    <a:pt x="242316" y="65150"/>
                  </a:lnTo>
                  <a:lnTo>
                    <a:pt x="251586" y="80517"/>
                  </a:lnTo>
                  <a:lnTo>
                    <a:pt x="258699" y="96773"/>
                  </a:lnTo>
                  <a:lnTo>
                    <a:pt x="263905" y="114553"/>
                  </a:lnTo>
                  <a:lnTo>
                    <a:pt x="265938" y="133350"/>
                  </a:lnTo>
                  <a:lnTo>
                    <a:pt x="278680" y="133350"/>
                  </a:lnTo>
                  <a:lnTo>
                    <a:pt x="268350" y="85216"/>
                  </a:lnTo>
                  <a:lnTo>
                    <a:pt x="249935" y="54609"/>
                  </a:lnTo>
                  <a:lnTo>
                    <a:pt x="247555" y="51815"/>
                  </a:lnTo>
                  <a:close/>
                </a:path>
                <a:path w="279400" h="279400">
                  <a:moveTo>
                    <a:pt x="145796" y="13334"/>
                  </a:moveTo>
                  <a:lnTo>
                    <a:pt x="133476" y="13334"/>
                  </a:lnTo>
                  <a:lnTo>
                    <a:pt x="133476" y="69595"/>
                  </a:lnTo>
                  <a:lnTo>
                    <a:pt x="145796" y="69595"/>
                  </a:lnTo>
                  <a:lnTo>
                    <a:pt x="145796" y="13334"/>
                  </a:lnTo>
                  <a:close/>
                </a:path>
                <a:path w="279400" h="279400">
                  <a:moveTo>
                    <a:pt x="198413" y="13334"/>
                  </a:moveTo>
                  <a:lnTo>
                    <a:pt x="145796" y="13334"/>
                  </a:lnTo>
                  <a:lnTo>
                    <a:pt x="154304" y="16382"/>
                  </a:lnTo>
                  <a:lnTo>
                    <a:pt x="162814" y="21462"/>
                  </a:lnTo>
                  <a:lnTo>
                    <a:pt x="170306" y="28956"/>
                  </a:lnTo>
                  <a:lnTo>
                    <a:pt x="177546" y="37845"/>
                  </a:lnTo>
                  <a:lnTo>
                    <a:pt x="183642" y="48767"/>
                  </a:lnTo>
                  <a:lnTo>
                    <a:pt x="189102" y="61087"/>
                  </a:lnTo>
                  <a:lnTo>
                    <a:pt x="175768" y="65404"/>
                  </a:lnTo>
                  <a:lnTo>
                    <a:pt x="161163" y="68198"/>
                  </a:lnTo>
                  <a:lnTo>
                    <a:pt x="145796" y="69595"/>
                  </a:lnTo>
                  <a:lnTo>
                    <a:pt x="205065" y="69595"/>
                  </a:lnTo>
                  <a:lnTo>
                    <a:pt x="204850" y="68198"/>
                  </a:lnTo>
                  <a:lnTo>
                    <a:pt x="218821" y="60706"/>
                  </a:lnTo>
                  <a:lnTo>
                    <a:pt x="224278" y="56641"/>
                  </a:lnTo>
                  <a:lnTo>
                    <a:pt x="200405" y="56641"/>
                  </a:lnTo>
                  <a:lnTo>
                    <a:pt x="200025" y="54863"/>
                  </a:lnTo>
                  <a:lnTo>
                    <a:pt x="199390" y="53212"/>
                  </a:lnTo>
                  <a:lnTo>
                    <a:pt x="192913" y="40258"/>
                  </a:lnTo>
                  <a:lnTo>
                    <a:pt x="185039" y="27939"/>
                  </a:lnTo>
                  <a:lnTo>
                    <a:pt x="177165" y="18795"/>
                  </a:lnTo>
                  <a:lnTo>
                    <a:pt x="209783" y="18795"/>
                  </a:lnTo>
                  <a:lnTo>
                    <a:pt x="198413" y="13334"/>
                  </a:lnTo>
                  <a:close/>
                </a:path>
                <a:path w="279400" h="279400">
                  <a:moveTo>
                    <a:pt x="120926" y="18795"/>
                  </a:moveTo>
                  <a:lnTo>
                    <a:pt x="102107" y="18795"/>
                  </a:lnTo>
                  <a:lnTo>
                    <a:pt x="93852" y="27939"/>
                  </a:lnTo>
                  <a:lnTo>
                    <a:pt x="93472" y="28956"/>
                  </a:lnTo>
                  <a:lnTo>
                    <a:pt x="86359" y="40258"/>
                  </a:lnTo>
                  <a:lnTo>
                    <a:pt x="79501" y="53212"/>
                  </a:lnTo>
                  <a:lnTo>
                    <a:pt x="79248" y="54863"/>
                  </a:lnTo>
                  <a:lnTo>
                    <a:pt x="78867" y="56641"/>
                  </a:lnTo>
                  <a:lnTo>
                    <a:pt x="92002" y="56641"/>
                  </a:lnTo>
                  <a:lnTo>
                    <a:pt x="95250" y="48767"/>
                  </a:lnTo>
                  <a:lnTo>
                    <a:pt x="101726" y="37845"/>
                  </a:lnTo>
                  <a:lnTo>
                    <a:pt x="108839" y="28956"/>
                  </a:lnTo>
                  <a:lnTo>
                    <a:pt x="116458" y="21462"/>
                  </a:lnTo>
                  <a:lnTo>
                    <a:pt x="120926" y="18795"/>
                  </a:lnTo>
                  <a:close/>
                </a:path>
                <a:path w="279400" h="279400">
                  <a:moveTo>
                    <a:pt x="209783" y="18795"/>
                  </a:moveTo>
                  <a:lnTo>
                    <a:pt x="177165" y="18795"/>
                  </a:lnTo>
                  <a:lnTo>
                    <a:pt x="193167" y="24510"/>
                  </a:lnTo>
                  <a:lnTo>
                    <a:pt x="207899" y="33019"/>
                  </a:lnTo>
                  <a:lnTo>
                    <a:pt x="221233" y="42925"/>
                  </a:lnTo>
                  <a:lnTo>
                    <a:pt x="211581" y="50418"/>
                  </a:lnTo>
                  <a:lnTo>
                    <a:pt x="200405" y="56641"/>
                  </a:lnTo>
                  <a:lnTo>
                    <a:pt x="224278" y="56641"/>
                  </a:lnTo>
                  <a:lnTo>
                    <a:pt x="230758" y="51815"/>
                  </a:lnTo>
                  <a:lnTo>
                    <a:pt x="247555" y="51815"/>
                  </a:lnTo>
                  <a:lnTo>
                    <a:pt x="238251" y="40893"/>
                  </a:lnTo>
                  <a:lnTo>
                    <a:pt x="224917" y="29337"/>
                  </a:lnTo>
                  <a:lnTo>
                    <a:pt x="210311" y="19050"/>
                  </a:lnTo>
                  <a:lnTo>
                    <a:pt x="209783" y="187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10871961" y="4371797"/>
            <a:ext cx="25654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-20" b="1" i="1">
                <a:solidFill>
                  <a:srgbClr val="538235"/>
                </a:solidFill>
                <a:latin typeface="Calibri"/>
                <a:cs typeface="Calibri"/>
              </a:rPr>
              <a:t>x3,5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6.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5508" y="0"/>
            <a:ext cx="11557000" cy="6858000"/>
            <a:chOff x="635508" y="0"/>
            <a:chExt cx="11557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1191" y="111252"/>
              <a:ext cx="1025651" cy="150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343" y="0"/>
              <a:ext cx="6010656" cy="6857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599" y="0"/>
              <a:ext cx="4585715" cy="68579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791200" y="0"/>
              <a:ext cx="4253230" cy="6858000"/>
            </a:xfrm>
            <a:custGeom>
              <a:avLst/>
              <a:gdLst/>
              <a:ahLst/>
              <a:cxnLst/>
              <a:rect l="l" t="t" r="r" b="b"/>
              <a:pathLst>
                <a:path w="4253230" h="6858000">
                  <a:moveTo>
                    <a:pt x="4252849" y="0"/>
                  </a:moveTo>
                  <a:lnTo>
                    <a:pt x="940308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940308" y="6858000"/>
                  </a:lnTo>
                  <a:lnTo>
                    <a:pt x="4244962" y="6858000"/>
                  </a:lnTo>
                  <a:lnTo>
                    <a:pt x="4234726" y="6837654"/>
                  </a:lnTo>
                  <a:lnTo>
                    <a:pt x="4206252" y="6777990"/>
                  </a:lnTo>
                  <a:lnTo>
                    <a:pt x="4178338" y="6715353"/>
                  </a:lnTo>
                  <a:lnTo>
                    <a:pt x="4151007" y="6649796"/>
                  </a:lnTo>
                  <a:lnTo>
                    <a:pt x="4124261" y="6581368"/>
                  </a:lnTo>
                  <a:lnTo>
                    <a:pt x="4098125" y="6510134"/>
                  </a:lnTo>
                  <a:lnTo>
                    <a:pt x="4085285" y="6473495"/>
                  </a:lnTo>
                  <a:lnTo>
                    <a:pt x="4072610" y="6436169"/>
                  </a:lnTo>
                  <a:lnTo>
                    <a:pt x="4060101" y="6398184"/>
                  </a:lnTo>
                  <a:lnTo>
                    <a:pt x="4047744" y="6359525"/>
                  </a:lnTo>
                  <a:lnTo>
                    <a:pt x="4035564" y="6320218"/>
                  </a:lnTo>
                  <a:lnTo>
                    <a:pt x="4023537" y="6280264"/>
                  </a:lnTo>
                  <a:lnTo>
                    <a:pt x="4011688" y="6239675"/>
                  </a:lnTo>
                  <a:lnTo>
                    <a:pt x="4000004" y="6198451"/>
                  </a:lnTo>
                  <a:lnTo>
                    <a:pt x="3988498" y="6156591"/>
                  </a:lnTo>
                  <a:lnTo>
                    <a:pt x="3977170" y="6114135"/>
                  </a:lnTo>
                  <a:lnTo>
                    <a:pt x="3966019" y="6071057"/>
                  </a:lnTo>
                  <a:lnTo>
                    <a:pt x="3955046" y="6027382"/>
                  </a:lnTo>
                  <a:lnTo>
                    <a:pt x="3944251" y="5983109"/>
                  </a:lnTo>
                  <a:lnTo>
                    <a:pt x="3933647" y="5938253"/>
                  </a:lnTo>
                  <a:lnTo>
                    <a:pt x="3923220" y="5892812"/>
                  </a:lnTo>
                  <a:lnTo>
                    <a:pt x="3912984" y="5846813"/>
                  </a:lnTo>
                  <a:lnTo>
                    <a:pt x="3902938" y="5800242"/>
                  </a:lnTo>
                  <a:lnTo>
                    <a:pt x="3893096" y="5753112"/>
                  </a:lnTo>
                  <a:lnTo>
                    <a:pt x="3883431" y="5705449"/>
                  </a:lnTo>
                  <a:lnTo>
                    <a:pt x="3873970" y="5657227"/>
                  </a:lnTo>
                  <a:lnTo>
                    <a:pt x="3864711" y="5608485"/>
                  </a:lnTo>
                  <a:lnTo>
                    <a:pt x="3855656" y="5559222"/>
                  </a:lnTo>
                  <a:lnTo>
                    <a:pt x="3846792" y="5509425"/>
                  </a:lnTo>
                  <a:lnTo>
                    <a:pt x="3838143" y="5459133"/>
                  </a:lnTo>
                  <a:lnTo>
                    <a:pt x="3829697" y="5408333"/>
                  </a:lnTo>
                  <a:lnTo>
                    <a:pt x="3821455" y="5357038"/>
                  </a:lnTo>
                  <a:lnTo>
                    <a:pt x="3813429" y="5305247"/>
                  </a:lnTo>
                  <a:lnTo>
                    <a:pt x="3805618" y="5252986"/>
                  </a:lnTo>
                  <a:lnTo>
                    <a:pt x="3798024" y="5200256"/>
                  </a:lnTo>
                  <a:lnTo>
                    <a:pt x="3790645" y="5147056"/>
                  </a:lnTo>
                  <a:lnTo>
                    <a:pt x="3783495" y="5093398"/>
                  </a:lnTo>
                  <a:lnTo>
                    <a:pt x="3776561" y="5039296"/>
                  </a:lnTo>
                  <a:lnTo>
                    <a:pt x="3769842" y="4984750"/>
                  </a:lnTo>
                  <a:lnTo>
                    <a:pt x="3763365" y="4929771"/>
                  </a:lnTo>
                  <a:lnTo>
                    <a:pt x="3757104" y="4874361"/>
                  </a:lnTo>
                  <a:lnTo>
                    <a:pt x="3751072" y="4818532"/>
                  </a:lnTo>
                  <a:lnTo>
                    <a:pt x="3745280" y="4762297"/>
                  </a:lnTo>
                  <a:lnTo>
                    <a:pt x="3739718" y="4705655"/>
                  </a:lnTo>
                  <a:lnTo>
                    <a:pt x="3734397" y="4648632"/>
                  </a:lnTo>
                  <a:lnTo>
                    <a:pt x="3729317" y="4591202"/>
                  </a:lnTo>
                  <a:lnTo>
                    <a:pt x="3724478" y="4533392"/>
                  </a:lnTo>
                  <a:lnTo>
                    <a:pt x="3719880" y="4475226"/>
                  </a:lnTo>
                  <a:lnTo>
                    <a:pt x="3715524" y="4416679"/>
                  </a:lnTo>
                  <a:lnTo>
                    <a:pt x="3711422" y="4357776"/>
                  </a:lnTo>
                  <a:lnTo>
                    <a:pt x="3707561" y="4298531"/>
                  </a:lnTo>
                  <a:lnTo>
                    <a:pt x="3703955" y="4238930"/>
                  </a:lnTo>
                  <a:lnTo>
                    <a:pt x="3700602" y="4178998"/>
                  </a:lnTo>
                  <a:lnTo>
                    <a:pt x="3697516" y="4118749"/>
                  </a:lnTo>
                  <a:lnTo>
                    <a:pt x="3694671" y="4058170"/>
                  </a:lnTo>
                  <a:lnTo>
                    <a:pt x="3692093" y="3997287"/>
                  </a:lnTo>
                  <a:lnTo>
                    <a:pt x="3689781" y="3936085"/>
                  </a:lnTo>
                  <a:lnTo>
                    <a:pt x="3687737" y="3874605"/>
                  </a:lnTo>
                  <a:lnTo>
                    <a:pt x="3685946" y="3812819"/>
                  </a:lnTo>
                  <a:lnTo>
                    <a:pt x="3684435" y="3750767"/>
                  </a:lnTo>
                  <a:lnTo>
                    <a:pt x="3683190" y="3688423"/>
                  </a:lnTo>
                  <a:lnTo>
                    <a:pt x="3682212" y="3625824"/>
                  </a:lnTo>
                  <a:lnTo>
                    <a:pt x="3681526" y="3562972"/>
                  </a:lnTo>
                  <a:lnTo>
                    <a:pt x="3681107" y="3499853"/>
                  </a:lnTo>
                  <a:lnTo>
                    <a:pt x="3680968" y="3436493"/>
                  </a:lnTo>
                  <a:lnTo>
                    <a:pt x="3681107" y="3373145"/>
                  </a:lnTo>
                  <a:lnTo>
                    <a:pt x="3681526" y="3310039"/>
                  </a:lnTo>
                  <a:lnTo>
                    <a:pt x="3682212" y="3247186"/>
                  </a:lnTo>
                  <a:lnTo>
                    <a:pt x="3683190" y="3184588"/>
                  </a:lnTo>
                  <a:lnTo>
                    <a:pt x="3684435" y="3122257"/>
                  </a:lnTo>
                  <a:lnTo>
                    <a:pt x="3685946" y="3060204"/>
                  </a:lnTo>
                  <a:lnTo>
                    <a:pt x="3687737" y="2998432"/>
                  </a:lnTo>
                  <a:lnTo>
                    <a:pt x="3689781" y="2936938"/>
                  </a:lnTo>
                  <a:lnTo>
                    <a:pt x="3692093" y="2875750"/>
                  </a:lnTo>
                  <a:lnTo>
                    <a:pt x="3694671" y="2814866"/>
                  </a:lnTo>
                  <a:lnTo>
                    <a:pt x="3697516" y="2754299"/>
                  </a:lnTo>
                  <a:lnTo>
                    <a:pt x="3700602" y="2694051"/>
                  </a:lnTo>
                  <a:lnTo>
                    <a:pt x="3703955" y="2634119"/>
                  </a:lnTo>
                  <a:lnTo>
                    <a:pt x="3707561" y="2574531"/>
                  </a:lnTo>
                  <a:lnTo>
                    <a:pt x="3711422" y="2515285"/>
                  </a:lnTo>
                  <a:lnTo>
                    <a:pt x="3715524" y="2456383"/>
                  </a:lnTo>
                  <a:lnTo>
                    <a:pt x="3719880" y="2397849"/>
                  </a:lnTo>
                  <a:lnTo>
                    <a:pt x="3724478" y="2339670"/>
                  </a:lnTo>
                  <a:lnTo>
                    <a:pt x="3729317" y="2281872"/>
                  </a:lnTo>
                  <a:lnTo>
                    <a:pt x="3734397" y="2224443"/>
                  </a:lnTo>
                  <a:lnTo>
                    <a:pt x="3739718" y="2167407"/>
                  </a:lnTo>
                  <a:lnTo>
                    <a:pt x="3745280" y="2110778"/>
                  </a:lnTo>
                  <a:lnTo>
                    <a:pt x="3751072" y="2054542"/>
                  </a:lnTo>
                  <a:lnTo>
                    <a:pt x="3757104" y="1998713"/>
                  </a:lnTo>
                  <a:lnTo>
                    <a:pt x="3763365" y="1943315"/>
                  </a:lnTo>
                  <a:lnTo>
                    <a:pt x="3769842" y="1888337"/>
                  </a:lnTo>
                  <a:lnTo>
                    <a:pt x="3776561" y="1833791"/>
                  </a:lnTo>
                  <a:lnTo>
                    <a:pt x="3783495" y="1779689"/>
                  </a:lnTo>
                  <a:lnTo>
                    <a:pt x="3790645" y="1726031"/>
                  </a:lnTo>
                  <a:lnTo>
                    <a:pt x="3798024" y="1672831"/>
                  </a:lnTo>
                  <a:lnTo>
                    <a:pt x="3805618" y="1620100"/>
                  </a:lnTo>
                  <a:lnTo>
                    <a:pt x="3813429" y="1567840"/>
                  </a:lnTo>
                  <a:lnTo>
                    <a:pt x="3821455" y="1516062"/>
                  </a:lnTo>
                  <a:lnTo>
                    <a:pt x="3829697" y="1464767"/>
                  </a:lnTo>
                  <a:lnTo>
                    <a:pt x="3838143" y="1413954"/>
                  </a:lnTo>
                  <a:lnTo>
                    <a:pt x="3846792" y="1363662"/>
                  </a:lnTo>
                  <a:lnTo>
                    <a:pt x="3855656" y="1313878"/>
                  </a:lnTo>
                  <a:lnTo>
                    <a:pt x="3864711" y="1264602"/>
                  </a:lnTo>
                  <a:lnTo>
                    <a:pt x="3873970" y="1215859"/>
                  </a:lnTo>
                  <a:lnTo>
                    <a:pt x="3883431" y="1167650"/>
                  </a:lnTo>
                  <a:lnTo>
                    <a:pt x="3893096" y="1119974"/>
                  </a:lnTo>
                  <a:lnTo>
                    <a:pt x="3902938" y="1072845"/>
                  </a:lnTo>
                  <a:lnTo>
                    <a:pt x="3912984" y="1026274"/>
                  </a:lnTo>
                  <a:lnTo>
                    <a:pt x="3923220" y="980274"/>
                  </a:lnTo>
                  <a:lnTo>
                    <a:pt x="3933647" y="934834"/>
                  </a:lnTo>
                  <a:lnTo>
                    <a:pt x="3944251" y="889977"/>
                  </a:lnTo>
                  <a:lnTo>
                    <a:pt x="3955046" y="845705"/>
                  </a:lnTo>
                  <a:lnTo>
                    <a:pt x="3966019" y="802030"/>
                  </a:lnTo>
                  <a:lnTo>
                    <a:pt x="3977170" y="758964"/>
                  </a:lnTo>
                  <a:lnTo>
                    <a:pt x="3988498" y="716495"/>
                  </a:lnTo>
                  <a:lnTo>
                    <a:pt x="4000004" y="674636"/>
                  </a:lnTo>
                  <a:lnTo>
                    <a:pt x="4011688" y="633412"/>
                  </a:lnTo>
                  <a:lnTo>
                    <a:pt x="4023537" y="592823"/>
                  </a:lnTo>
                  <a:lnTo>
                    <a:pt x="4035564" y="552869"/>
                  </a:lnTo>
                  <a:lnTo>
                    <a:pt x="4047744" y="513562"/>
                  </a:lnTo>
                  <a:lnTo>
                    <a:pt x="4060101" y="474903"/>
                  </a:lnTo>
                  <a:lnTo>
                    <a:pt x="4072610" y="436918"/>
                  </a:lnTo>
                  <a:lnTo>
                    <a:pt x="4085285" y="399592"/>
                  </a:lnTo>
                  <a:lnTo>
                    <a:pt x="4098125" y="362940"/>
                  </a:lnTo>
                  <a:lnTo>
                    <a:pt x="4111117" y="326986"/>
                  </a:lnTo>
                  <a:lnTo>
                    <a:pt x="4137558" y="257149"/>
                  </a:lnTo>
                  <a:lnTo>
                    <a:pt x="4164596" y="190144"/>
                  </a:lnTo>
                  <a:lnTo>
                    <a:pt x="4192232" y="126034"/>
                  </a:lnTo>
                  <a:lnTo>
                    <a:pt x="4220413" y="64884"/>
                  </a:lnTo>
                  <a:lnTo>
                    <a:pt x="4249166" y="6731"/>
                  </a:lnTo>
                  <a:lnTo>
                    <a:pt x="4252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08" y="1645920"/>
              <a:ext cx="8270748" cy="159257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3418332"/>
              <a:ext cx="8270748" cy="1987295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508" y="733044"/>
            <a:ext cx="646937" cy="64084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6498" y="676732"/>
            <a:ext cx="49555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-4166" sz="6000" spc="-37"/>
              <a:t>7.</a:t>
            </a:r>
            <a:r>
              <a:rPr dirty="0" baseline="-4166" sz="6000"/>
              <a:t>	</a:t>
            </a:r>
            <a:r>
              <a:rPr dirty="0" sz="4000" spc="-10"/>
              <a:t>Elektryfikacja</a:t>
            </a:r>
            <a:r>
              <a:rPr dirty="0" sz="4000" spc="-185"/>
              <a:t> </a:t>
            </a:r>
            <a:r>
              <a:rPr dirty="0" sz="4000" spc="-10"/>
              <a:t>życia</a:t>
            </a:r>
            <a:endParaRPr sz="4000"/>
          </a:p>
        </p:txBody>
      </p:sp>
      <p:sp>
        <p:nvSpPr>
          <p:cNvPr id="11" name="object 11" descr=""/>
          <p:cNvSpPr txBox="1"/>
          <p:nvPr/>
        </p:nvSpPr>
        <p:spPr>
          <a:xfrm>
            <a:off x="2016379" y="1561807"/>
            <a:ext cx="6758940" cy="3691254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algn="just" marL="50800">
              <a:lnSpc>
                <a:spcPct val="100000"/>
              </a:lnSpc>
              <a:spcBef>
                <a:spcPts val="930"/>
              </a:spcBef>
            </a:pPr>
            <a:r>
              <a:rPr dirty="0" sz="1600" b="1">
                <a:latin typeface="Calibri"/>
                <a:cs typeface="Calibri"/>
              </a:rPr>
              <a:t>Zielona</a:t>
            </a:r>
            <a:r>
              <a:rPr dirty="0" sz="1600" spc="-6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transformacja</a:t>
            </a:r>
            <a:r>
              <a:rPr dirty="0" sz="1600" b="1">
                <a:latin typeface="Calibri"/>
                <a:cs typeface="Calibri"/>
              </a:rPr>
              <a:t> jest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wysoce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„elektrochłonna”</a:t>
            </a:r>
            <a:endParaRPr sz="1600">
              <a:latin typeface="Calibri"/>
              <a:cs typeface="Calibri"/>
            </a:endParaRPr>
          </a:p>
          <a:p>
            <a:pPr algn="just" marL="56515" marR="43180" indent="-635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Dążąc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neutralności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klimatycznej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świat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będzie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potrzebował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tylko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energii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elektrycznej,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która </a:t>
            </a:r>
            <a:r>
              <a:rPr dirty="0" sz="1200" spc="-10">
                <a:latin typeface="Calibri"/>
                <a:cs typeface="Calibri"/>
              </a:rPr>
              <a:t>pochodzi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zeroemisyjnych </a:t>
            </a:r>
            <a:r>
              <a:rPr dirty="0" sz="1200">
                <a:latin typeface="Calibri"/>
                <a:cs typeface="Calibri"/>
              </a:rPr>
              <a:t>źródeł,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też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przede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wszystkim</a:t>
            </a:r>
            <a:r>
              <a:rPr dirty="0" sz="1200">
                <a:latin typeface="Calibri"/>
                <a:cs typeface="Calibri"/>
              </a:rPr>
              <a:t> energii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elektrycznej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znacznie</a:t>
            </a:r>
            <a:r>
              <a:rPr dirty="0" sz="1200" spc="-10">
                <a:latin typeface="Calibri"/>
                <a:cs typeface="Calibri"/>
              </a:rPr>
              <a:t> większych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ilościach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niż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35">
                <a:latin typeface="Calibri"/>
                <a:cs typeface="Calibri"/>
              </a:rPr>
              <a:t>do </a:t>
            </a:r>
            <a:r>
              <a:rPr dirty="0" sz="1200">
                <a:latin typeface="Calibri"/>
                <a:cs typeface="Calibri"/>
              </a:rPr>
              <a:t>tej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pory.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osiągniemy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jej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bowiem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bez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m.in.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elektryfikacji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transportu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czy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procesów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wytwarzania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ciepła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w </a:t>
            </a:r>
            <a:r>
              <a:rPr dirty="0" sz="1200">
                <a:latin typeface="Calibri"/>
                <a:cs typeface="Calibri"/>
              </a:rPr>
              <a:t>przemyśle.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Duże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zapotrzebowanie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prąd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zgłaszać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będą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również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technologie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przyszłości,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domykające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cały </a:t>
            </a:r>
            <a:r>
              <a:rPr dirty="0" sz="1200">
                <a:latin typeface="Calibri"/>
                <a:cs typeface="Calibri"/>
              </a:rPr>
              <a:t>proces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dekarbonizacji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(takie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jak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np.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zielony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wodór,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wychwytywanie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składowanie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</a:t>
            </a:r>
            <a:r>
              <a:rPr dirty="0" baseline="-20833" sz="1200">
                <a:latin typeface="Calibri"/>
                <a:cs typeface="Calibri"/>
              </a:rPr>
              <a:t>2</a:t>
            </a:r>
            <a:r>
              <a:rPr dirty="0" sz="1200">
                <a:latin typeface="Calibri"/>
                <a:cs typeface="Calibri"/>
              </a:rPr>
              <a:t>).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Konieczność sprostania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zwiększonym </a:t>
            </a:r>
            <a:r>
              <a:rPr dirty="0" sz="1200">
                <a:latin typeface="Calibri"/>
                <a:cs typeface="Calibri"/>
              </a:rPr>
              <a:t>potrzebom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energetycznym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jedno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 </a:t>
            </a:r>
            <a:r>
              <a:rPr dirty="0" sz="1200" spc="-10">
                <a:latin typeface="Calibri"/>
                <a:cs typeface="Calibri"/>
              </a:rPr>
              <a:t>największych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wyzwań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dekarbonizacji.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200">
              <a:latin typeface="Calibri"/>
              <a:cs typeface="Calibri"/>
            </a:endParaRPr>
          </a:p>
          <a:p>
            <a:pPr algn="just" marL="50800">
              <a:lnSpc>
                <a:spcPct val="100000"/>
              </a:lnSpc>
            </a:pPr>
            <a:r>
              <a:rPr dirty="0" sz="1600" spc="-10" b="1">
                <a:latin typeface="Calibri"/>
                <a:cs typeface="Calibri"/>
              </a:rPr>
              <a:t>Dodatkowym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motorem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popytu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na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prąd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będzie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nowa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rewolucja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technologiczna</a:t>
            </a:r>
            <a:endParaRPr sz="1600">
              <a:latin typeface="Calibri"/>
              <a:cs typeface="Calibri"/>
            </a:endParaRPr>
          </a:p>
          <a:p>
            <a:pPr algn="just" marL="56515" marR="42545" indent="-635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Rozwój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Internetu</a:t>
            </a:r>
            <a:r>
              <a:rPr dirty="0" sz="1200" spc="3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Rzeczy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(IoT),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Cloud</a:t>
            </a:r>
            <a:r>
              <a:rPr dirty="0" sz="1200" spc="3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Computing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czy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wreszcie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Sztucznej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Inteligencji</a:t>
            </a:r>
            <a:r>
              <a:rPr dirty="0" sz="1200" spc="3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generować</a:t>
            </a:r>
            <a:r>
              <a:rPr dirty="0" sz="1200" spc="33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będą </a:t>
            </a:r>
            <a:r>
              <a:rPr dirty="0" sz="1200">
                <a:latin typeface="Calibri"/>
                <a:cs typeface="Calibri"/>
              </a:rPr>
              <a:t>znacznie</a:t>
            </a:r>
            <a:r>
              <a:rPr dirty="0" sz="1200" spc="4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większe</a:t>
            </a:r>
            <a:r>
              <a:rPr dirty="0" sz="1200" spc="4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zapotrzebowanie</a:t>
            </a:r>
            <a:r>
              <a:rPr dirty="0" sz="1200" spc="4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4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prąd</a:t>
            </a:r>
            <a:r>
              <a:rPr dirty="0" sz="1200" spc="4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związane</a:t>
            </a:r>
            <a:r>
              <a:rPr dirty="0" sz="1200" spc="4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4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przetwarzaniem</a:t>
            </a:r>
            <a:r>
              <a:rPr dirty="0" sz="1200" spc="4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danych</a:t>
            </a:r>
            <a:r>
              <a:rPr dirty="0" sz="1200" spc="4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czy</a:t>
            </a:r>
            <a:r>
              <a:rPr dirty="0" sz="1200" spc="434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energochłonną </a:t>
            </a:r>
            <a:r>
              <a:rPr dirty="0" sz="1200">
                <a:latin typeface="Calibri"/>
                <a:cs typeface="Calibri"/>
              </a:rPr>
              <a:t>produkcją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półprzewodników.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mało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istotnych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(w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skali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globalnej)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źródeł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popytu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energię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elektryczną </a:t>
            </a:r>
            <a:r>
              <a:rPr dirty="0" sz="1200">
                <a:latin typeface="Calibri"/>
                <a:cs typeface="Calibri"/>
              </a:rPr>
              <a:t>mogą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stać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jednymi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ważniejszych.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Dlatego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też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najbliższa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przyszłość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może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być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złotą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erą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tylko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firm </a:t>
            </a:r>
            <a:r>
              <a:rPr dirty="0" sz="1200">
                <a:latin typeface="Calibri"/>
                <a:cs typeface="Calibri"/>
              </a:rPr>
              <a:t>rozwijających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przełomowe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technologie,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też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startupów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specjalizujących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obszarze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poprawy </a:t>
            </a:r>
            <a:r>
              <a:rPr dirty="0" sz="1200">
                <a:latin typeface="Calibri"/>
                <a:cs typeface="Calibri"/>
              </a:rPr>
              <a:t>efektywności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energetycznej.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Zmieniająca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rzeczywistość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generuje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większą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potrzebę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przyspieszenia </a:t>
            </a:r>
            <a:r>
              <a:rPr dirty="0" sz="1200">
                <a:latin typeface="Calibri"/>
                <a:cs typeface="Calibri"/>
              </a:rPr>
              <a:t>mocno</a:t>
            </a:r>
            <a:r>
              <a:rPr dirty="0" sz="1200" spc="24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opóźnionego</a:t>
            </a:r>
            <a:r>
              <a:rPr dirty="0" sz="1200" spc="24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procesu</a:t>
            </a:r>
            <a:r>
              <a:rPr dirty="0" sz="1200" spc="24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transformacji</a:t>
            </a:r>
            <a:r>
              <a:rPr dirty="0" sz="1200" spc="24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polskiego</a:t>
            </a:r>
            <a:r>
              <a:rPr dirty="0" sz="1200" spc="24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sektora</a:t>
            </a:r>
            <a:r>
              <a:rPr dirty="0" sz="1200" spc="24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elektroenergetycznego</a:t>
            </a:r>
            <a:r>
              <a:rPr dirty="0" sz="1200" spc="24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(nie</a:t>
            </a:r>
            <a:r>
              <a:rPr dirty="0" sz="1200" spc="235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tylko ponadprzeciętnie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emisyjnego,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trudem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zaspokajającego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bieżący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popyt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-10">
                <a:latin typeface="Calibri"/>
                <a:cs typeface="Calibri"/>
              </a:rPr>
              <a:t> prąd).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5508" y="5661659"/>
            <a:ext cx="8270748" cy="86563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054479" y="5573534"/>
            <a:ext cx="6682740" cy="82105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1600" spc="-10" b="1">
                <a:latin typeface="Calibri"/>
                <a:cs typeface="Calibri"/>
              </a:rPr>
              <a:t>Szacowany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łączny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wzrost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globalnej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produkcji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energii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elektrycznej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do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2050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roku</a:t>
            </a:r>
            <a:endParaRPr sz="1600">
              <a:latin typeface="Calibri"/>
              <a:cs typeface="Calibri"/>
            </a:endParaRPr>
          </a:p>
          <a:p>
            <a:pPr marL="18415" marR="5080" indent="-635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Instytucje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prognozujące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wolumeny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są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zgodne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tego,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że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im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bardziej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transformacyjny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scenariusz,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-10">
                <a:latin typeface="Calibri"/>
                <a:cs typeface="Calibri"/>
              </a:rPr>
              <a:t> większe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przyszłe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zapotrzebowanie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 prąd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przyszłości.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76071" y="5976315"/>
            <a:ext cx="70231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0" b="1">
                <a:solidFill>
                  <a:srgbClr val="538235"/>
                </a:solidFill>
                <a:latin typeface="Calibri"/>
                <a:cs typeface="Calibri"/>
              </a:rPr>
              <a:t>2-</a:t>
            </a:r>
            <a:r>
              <a:rPr dirty="0" sz="3200" spc="-25" b="1">
                <a:solidFill>
                  <a:srgbClr val="538235"/>
                </a:solidFill>
                <a:latin typeface="Calibri"/>
                <a:cs typeface="Calibri"/>
              </a:rPr>
              <a:t>3</a:t>
            </a:r>
            <a:r>
              <a:rPr dirty="0" sz="2400" spc="-25" b="1">
                <a:solidFill>
                  <a:srgbClr val="538235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894689" y="97535"/>
            <a:ext cx="8863965" cy="5955030"/>
            <a:chOff x="894689" y="97535"/>
            <a:chExt cx="8863965" cy="5955030"/>
          </a:xfrm>
        </p:grpSpPr>
        <p:sp>
          <p:nvSpPr>
            <p:cNvPr id="16" name="object 16" descr=""/>
            <p:cNvSpPr/>
            <p:nvPr/>
          </p:nvSpPr>
          <p:spPr>
            <a:xfrm>
              <a:off x="1118345" y="5673780"/>
              <a:ext cx="372110" cy="379095"/>
            </a:xfrm>
            <a:custGeom>
              <a:avLst/>
              <a:gdLst/>
              <a:ahLst/>
              <a:cxnLst/>
              <a:rect l="l" t="t" r="r" b="b"/>
              <a:pathLst>
                <a:path w="372109" h="379095">
                  <a:moveTo>
                    <a:pt x="281013" y="315449"/>
                  </a:moveTo>
                  <a:lnTo>
                    <a:pt x="266351" y="315449"/>
                  </a:lnTo>
                  <a:lnTo>
                    <a:pt x="295250" y="344418"/>
                  </a:lnTo>
                  <a:lnTo>
                    <a:pt x="270417" y="369311"/>
                  </a:lnTo>
                  <a:lnTo>
                    <a:pt x="268361" y="371303"/>
                  </a:lnTo>
                  <a:lnTo>
                    <a:pt x="268304" y="374584"/>
                  </a:lnTo>
                  <a:lnTo>
                    <a:pt x="272275" y="378707"/>
                  </a:lnTo>
                  <a:lnTo>
                    <a:pt x="275552" y="378763"/>
                  </a:lnTo>
                  <a:lnTo>
                    <a:pt x="277733" y="376645"/>
                  </a:lnTo>
                  <a:lnTo>
                    <a:pt x="302567" y="351752"/>
                  </a:lnTo>
                  <a:lnTo>
                    <a:pt x="317237" y="351752"/>
                  </a:lnTo>
                  <a:lnTo>
                    <a:pt x="281013" y="315449"/>
                  </a:lnTo>
                  <a:close/>
                </a:path>
                <a:path w="372109" h="379095">
                  <a:moveTo>
                    <a:pt x="317237" y="351752"/>
                  </a:moveTo>
                  <a:lnTo>
                    <a:pt x="302567" y="351752"/>
                  </a:lnTo>
                  <a:lnTo>
                    <a:pt x="322334" y="371576"/>
                  </a:lnTo>
                  <a:lnTo>
                    <a:pt x="337008" y="356864"/>
                  </a:lnTo>
                  <a:lnTo>
                    <a:pt x="322339" y="356864"/>
                  </a:lnTo>
                  <a:lnTo>
                    <a:pt x="317237" y="351752"/>
                  </a:lnTo>
                  <a:close/>
                </a:path>
                <a:path w="372109" h="379095">
                  <a:moveTo>
                    <a:pt x="341455" y="253661"/>
                  </a:moveTo>
                  <a:lnTo>
                    <a:pt x="313039" y="253661"/>
                  </a:lnTo>
                  <a:lnTo>
                    <a:pt x="317579" y="254305"/>
                  </a:lnTo>
                  <a:lnTo>
                    <a:pt x="321964" y="255571"/>
                  </a:lnTo>
                  <a:lnTo>
                    <a:pt x="328877" y="257775"/>
                  </a:lnTo>
                  <a:lnTo>
                    <a:pt x="335048" y="261630"/>
                  </a:lnTo>
                  <a:lnTo>
                    <a:pt x="340032" y="266851"/>
                  </a:lnTo>
                  <a:lnTo>
                    <a:pt x="343826" y="270667"/>
                  </a:lnTo>
                  <a:lnTo>
                    <a:pt x="349022" y="275676"/>
                  </a:lnTo>
                  <a:lnTo>
                    <a:pt x="352872" y="281921"/>
                  </a:lnTo>
                  <a:lnTo>
                    <a:pt x="355023" y="288818"/>
                  </a:lnTo>
                  <a:lnTo>
                    <a:pt x="356866" y="301586"/>
                  </a:lnTo>
                  <a:lnTo>
                    <a:pt x="356817" y="302151"/>
                  </a:lnTo>
                  <a:lnTo>
                    <a:pt x="355329" y="314321"/>
                  </a:lnTo>
                  <a:lnTo>
                    <a:pt x="350549" y="326144"/>
                  </a:lnTo>
                  <a:lnTo>
                    <a:pt x="342710" y="336466"/>
                  </a:lnTo>
                  <a:lnTo>
                    <a:pt x="322339" y="356864"/>
                  </a:lnTo>
                  <a:lnTo>
                    <a:pt x="337008" y="356864"/>
                  </a:lnTo>
                  <a:lnTo>
                    <a:pt x="350022" y="343817"/>
                  </a:lnTo>
                  <a:lnTo>
                    <a:pt x="359552" y="331299"/>
                  </a:lnTo>
                  <a:lnTo>
                    <a:pt x="365356" y="316953"/>
                  </a:lnTo>
                  <a:lnTo>
                    <a:pt x="367231" y="301586"/>
                  </a:lnTo>
                  <a:lnTo>
                    <a:pt x="364969" y="286005"/>
                  </a:lnTo>
                  <a:lnTo>
                    <a:pt x="362814" y="278848"/>
                  </a:lnTo>
                  <a:lnTo>
                    <a:pt x="359114" y="272257"/>
                  </a:lnTo>
                  <a:lnTo>
                    <a:pt x="354143" y="266691"/>
                  </a:lnTo>
                  <a:lnTo>
                    <a:pt x="356722" y="258709"/>
                  </a:lnTo>
                  <a:lnTo>
                    <a:pt x="346469" y="258709"/>
                  </a:lnTo>
                  <a:lnTo>
                    <a:pt x="341455" y="253661"/>
                  </a:lnTo>
                  <a:close/>
                </a:path>
                <a:path w="372109" h="379095">
                  <a:moveTo>
                    <a:pt x="199336" y="0"/>
                  </a:moveTo>
                  <a:lnTo>
                    <a:pt x="160942" y="1133"/>
                  </a:lnTo>
                  <a:lnTo>
                    <a:pt x="89651" y="26414"/>
                  </a:lnTo>
                  <a:lnTo>
                    <a:pt x="59079" y="49730"/>
                  </a:lnTo>
                  <a:lnTo>
                    <a:pt x="27414" y="88473"/>
                  </a:lnTo>
                  <a:lnTo>
                    <a:pt x="7691" y="132668"/>
                  </a:lnTo>
                  <a:lnTo>
                    <a:pt x="0" y="179799"/>
                  </a:lnTo>
                  <a:lnTo>
                    <a:pt x="4425" y="227349"/>
                  </a:lnTo>
                  <a:lnTo>
                    <a:pt x="21054" y="272804"/>
                  </a:lnTo>
                  <a:lnTo>
                    <a:pt x="49973" y="313647"/>
                  </a:lnTo>
                  <a:lnTo>
                    <a:pt x="85145" y="343139"/>
                  </a:lnTo>
                  <a:lnTo>
                    <a:pt x="111794" y="351069"/>
                  </a:lnTo>
                  <a:lnTo>
                    <a:pt x="129873" y="347622"/>
                  </a:lnTo>
                  <a:lnTo>
                    <a:pt x="141199" y="340611"/>
                  </a:lnTo>
                  <a:lnTo>
                    <a:pt x="109426" y="340611"/>
                  </a:lnTo>
                  <a:lnTo>
                    <a:pt x="99774" y="338750"/>
                  </a:lnTo>
                  <a:lnTo>
                    <a:pt x="54846" y="303731"/>
                  </a:lnTo>
                  <a:lnTo>
                    <a:pt x="29116" y="265961"/>
                  </a:lnTo>
                  <a:lnTo>
                    <a:pt x="14079" y="223438"/>
                  </a:lnTo>
                  <a:lnTo>
                    <a:pt x="10236" y="178488"/>
                  </a:lnTo>
                  <a:lnTo>
                    <a:pt x="18091" y="133434"/>
                  </a:lnTo>
                  <a:lnTo>
                    <a:pt x="38143" y="90601"/>
                  </a:lnTo>
                  <a:lnTo>
                    <a:pt x="68764" y="54592"/>
                  </a:lnTo>
                  <a:lnTo>
                    <a:pt x="106444" y="28801"/>
                  </a:lnTo>
                  <a:lnTo>
                    <a:pt x="148864" y="13730"/>
                  </a:lnTo>
                  <a:lnTo>
                    <a:pt x="193706" y="9880"/>
                  </a:lnTo>
                  <a:lnTo>
                    <a:pt x="246956" y="9880"/>
                  </a:lnTo>
                  <a:lnTo>
                    <a:pt x="233833" y="5733"/>
                  </a:lnTo>
                  <a:lnTo>
                    <a:pt x="216738" y="2055"/>
                  </a:lnTo>
                  <a:lnTo>
                    <a:pt x="199336" y="0"/>
                  </a:lnTo>
                  <a:close/>
                </a:path>
                <a:path w="372109" h="379095">
                  <a:moveTo>
                    <a:pt x="309257" y="243289"/>
                  </a:moveTo>
                  <a:lnTo>
                    <a:pt x="293878" y="245143"/>
                  </a:lnTo>
                  <a:lnTo>
                    <a:pt x="279515" y="250957"/>
                  </a:lnTo>
                  <a:lnTo>
                    <a:pt x="266977" y="260524"/>
                  </a:lnTo>
                  <a:lnTo>
                    <a:pt x="239289" y="288274"/>
                  </a:lnTo>
                  <a:lnTo>
                    <a:pt x="252642" y="301659"/>
                  </a:lnTo>
                  <a:lnTo>
                    <a:pt x="259035" y="308115"/>
                  </a:lnTo>
                  <a:lnTo>
                    <a:pt x="234202" y="333008"/>
                  </a:lnTo>
                  <a:lnTo>
                    <a:pt x="232145" y="335001"/>
                  </a:lnTo>
                  <a:lnTo>
                    <a:pt x="232089" y="338281"/>
                  </a:lnTo>
                  <a:lnTo>
                    <a:pt x="236060" y="342404"/>
                  </a:lnTo>
                  <a:lnTo>
                    <a:pt x="239337" y="342460"/>
                  </a:lnTo>
                  <a:lnTo>
                    <a:pt x="241518" y="340342"/>
                  </a:lnTo>
                  <a:lnTo>
                    <a:pt x="266351" y="315449"/>
                  </a:lnTo>
                  <a:lnTo>
                    <a:pt x="281013" y="315449"/>
                  </a:lnTo>
                  <a:lnTo>
                    <a:pt x="253913" y="288291"/>
                  </a:lnTo>
                  <a:lnTo>
                    <a:pt x="274280" y="267871"/>
                  </a:lnTo>
                  <a:lnTo>
                    <a:pt x="281636" y="261797"/>
                  </a:lnTo>
                  <a:lnTo>
                    <a:pt x="289959" y="257333"/>
                  </a:lnTo>
                  <a:lnTo>
                    <a:pt x="298992" y="254585"/>
                  </a:lnTo>
                  <a:lnTo>
                    <a:pt x="308478" y="253661"/>
                  </a:lnTo>
                  <a:lnTo>
                    <a:pt x="341455" y="253661"/>
                  </a:lnTo>
                  <a:lnTo>
                    <a:pt x="340438" y="252637"/>
                  </a:lnTo>
                  <a:lnTo>
                    <a:pt x="333009" y="248138"/>
                  </a:lnTo>
                  <a:lnTo>
                    <a:pt x="324844" y="245605"/>
                  </a:lnTo>
                  <a:lnTo>
                    <a:pt x="309257" y="243289"/>
                  </a:lnTo>
                  <a:close/>
                </a:path>
                <a:path w="372109" h="379095">
                  <a:moveTo>
                    <a:pt x="219177" y="65219"/>
                  </a:moveTo>
                  <a:lnTo>
                    <a:pt x="202521" y="83176"/>
                  </a:lnTo>
                  <a:lnTo>
                    <a:pt x="184538" y="99742"/>
                  </a:lnTo>
                  <a:lnTo>
                    <a:pt x="165316" y="114845"/>
                  </a:lnTo>
                  <a:lnTo>
                    <a:pt x="144939" y="128412"/>
                  </a:lnTo>
                  <a:lnTo>
                    <a:pt x="123019" y="148040"/>
                  </a:lnTo>
                  <a:lnTo>
                    <a:pt x="111818" y="172748"/>
                  </a:lnTo>
                  <a:lnTo>
                    <a:pt x="111262" y="199705"/>
                  </a:lnTo>
                  <a:lnTo>
                    <a:pt x="121279" y="226079"/>
                  </a:lnTo>
                  <a:lnTo>
                    <a:pt x="155205" y="253790"/>
                  </a:lnTo>
                  <a:lnTo>
                    <a:pt x="156981" y="254426"/>
                  </a:lnTo>
                  <a:lnTo>
                    <a:pt x="156813" y="256012"/>
                  </a:lnTo>
                  <a:lnTo>
                    <a:pt x="156606" y="257537"/>
                  </a:lnTo>
                  <a:lnTo>
                    <a:pt x="156154" y="261797"/>
                  </a:lnTo>
                  <a:lnTo>
                    <a:pt x="151062" y="305271"/>
                  </a:lnTo>
                  <a:lnTo>
                    <a:pt x="128712" y="336820"/>
                  </a:lnTo>
                  <a:lnTo>
                    <a:pt x="109426" y="340611"/>
                  </a:lnTo>
                  <a:lnTo>
                    <a:pt x="141199" y="340611"/>
                  </a:lnTo>
                  <a:lnTo>
                    <a:pt x="145058" y="338223"/>
                  </a:lnTo>
                  <a:lnTo>
                    <a:pt x="155998" y="324089"/>
                  </a:lnTo>
                  <a:lnTo>
                    <a:pt x="161340" y="306438"/>
                  </a:lnTo>
                  <a:lnTo>
                    <a:pt x="167031" y="257775"/>
                  </a:lnTo>
                  <a:lnTo>
                    <a:pt x="197971" y="257775"/>
                  </a:lnTo>
                  <a:lnTo>
                    <a:pt x="206078" y="255881"/>
                  </a:lnTo>
                  <a:lnTo>
                    <a:pt x="218216" y="249728"/>
                  </a:lnTo>
                  <a:lnTo>
                    <a:pt x="183612" y="249728"/>
                  </a:lnTo>
                  <a:lnTo>
                    <a:pt x="178400" y="249672"/>
                  </a:lnTo>
                  <a:lnTo>
                    <a:pt x="173218" y="248859"/>
                  </a:lnTo>
                  <a:lnTo>
                    <a:pt x="168238" y="247316"/>
                  </a:lnTo>
                  <a:lnTo>
                    <a:pt x="169029" y="243894"/>
                  </a:lnTo>
                  <a:lnTo>
                    <a:pt x="158279" y="243894"/>
                  </a:lnTo>
                  <a:lnTo>
                    <a:pt x="124617" y="209694"/>
                  </a:lnTo>
                  <a:lnTo>
                    <a:pt x="120623" y="185808"/>
                  </a:lnTo>
                  <a:lnTo>
                    <a:pt x="122244" y="173626"/>
                  </a:lnTo>
                  <a:lnTo>
                    <a:pt x="150182" y="137349"/>
                  </a:lnTo>
                  <a:lnTo>
                    <a:pt x="168382" y="125436"/>
                  </a:lnTo>
                  <a:lnTo>
                    <a:pt x="185711" y="112324"/>
                  </a:lnTo>
                  <a:lnTo>
                    <a:pt x="202110" y="98062"/>
                  </a:lnTo>
                  <a:lnTo>
                    <a:pt x="217521" y="82696"/>
                  </a:lnTo>
                  <a:lnTo>
                    <a:pt x="228818" y="82696"/>
                  </a:lnTo>
                  <a:lnTo>
                    <a:pt x="219177" y="65219"/>
                  </a:lnTo>
                  <a:close/>
                </a:path>
                <a:path w="372109" h="379095">
                  <a:moveTo>
                    <a:pt x="197971" y="257775"/>
                  </a:moveTo>
                  <a:lnTo>
                    <a:pt x="167031" y="257775"/>
                  </a:lnTo>
                  <a:lnTo>
                    <a:pt x="172424" y="259270"/>
                  </a:lnTo>
                  <a:lnTo>
                    <a:pt x="177995" y="260040"/>
                  </a:lnTo>
                  <a:lnTo>
                    <a:pt x="183586" y="260074"/>
                  </a:lnTo>
                  <a:lnTo>
                    <a:pt x="185561" y="260074"/>
                  </a:lnTo>
                  <a:lnTo>
                    <a:pt x="187536" y="259966"/>
                  </a:lnTo>
                  <a:lnTo>
                    <a:pt x="189497" y="259755"/>
                  </a:lnTo>
                  <a:lnTo>
                    <a:pt x="197971" y="257775"/>
                  </a:lnTo>
                  <a:close/>
                </a:path>
                <a:path w="372109" h="379095">
                  <a:moveTo>
                    <a:pt x="246956" y="9880"/>
                  </a:moveTo>
                  <a:lnTo>
                    <a:pt x="193706" y="9880"/>
                  </a:lnTo>
                  <a:lnTo>
                    <a:pt x="238653" y="17753"/>
                  </a:lnTo>
                  <a:lnTo>
                    <a:pt x="281385" y="37849"/>
                  </a:lnTo>
                  <a:lnTo>
                    <a:pt x="319723" y="71342"/>
                  </a:lnTo>
                  <a:lnTo>
                    <a:pt x="346260" y="113099"/>
                  </a:lnTo>
                  <a:lnTo>
                    <a:pt x="360136" y="160196"/>
                  </a:lnTo>
                  <a:lnTo>
                    <a:pt x="360492" y="209707"/>
                  </a:lnTo>
                  <a:lnTo>
                    <a:pt x="346469" y="258709"/>
                  </a:lnTo>
                  <a:lnTo>
                    <a:pt x="356722" y="258709"/>
                  </a:lnTo>
                  <a:lnTo>
                    <a:pt x="369522" y="219077"/>
                  </a:lnTo>
                  <a:lnTo>
                    <a:pt x="371801" y="170756"/>
                  </a:lnTo>
                  <a:lnTo>
                    <a:pt x="361819" y="124099"/>
                  </a:lnTo>
                  <a:lnTo>
                    <a:pt x="340409" y="81479"/>
                  </a:lnTo>
                  <a:lnTo>
                    <a:pt x="308407" y="45267"/>
                  </a:lnTo>
                  <a:lnTo>
                    <a:pt x="266649" y="17835"/>
                  </a:lnTo>
                  <a:lnTo>
                    <a:pt x="250507" y="11003"/>
                  </a:lnTo>
                  <a:lnTo>
                    <a:pt x="246956" y="9880"/>
                  </a:lnTo>
                  <a:close/>
                </a:path>
                <a:path w="372109" h="379095">
                  <a:moveTo>
                    <a:pt x="228818" y="82696"/>
                  </a:moveTo>
                  <a:lnTo>
                    <a:pt x="217521" y="82696"/>
                  </a:lnTo>
                  <a:lnTo>
                    <a:pt x="235696" y="118443"/>
                  </a:lnTo>
                  <a:lnTo>
                    <a:pt x="246101" y="151678"/>
                  </a:lnTo>
                  <a:lnTo>
                    <a:pt x="246944" y="178488"/>
                  </a:lnTo>
                  <a:lnTo>
                    <a:pt x="247046" y="183511"/>
                  </a:lnTo>
                  <a:lnTo>
                    <a:pt x="237043" y="214424"/>
                  </a:lnTo>
                  <a:lnTo>
                    <a:pt x="202561" y="246156"/>
                  </a:lnTo>
                  <a:lnTo>
                    <a:pt x="185216" y="249728"/>
                  </a:lnTo>
                  <a:lnTo>
                    <a:pt x="218216" y="249728"/>
                  </a:lnTo>
                  <a:lnTo>
                    <a:pt x="221063" y="248285"/>
                  </a:lnTo>
                  <a:lnTo>
                    <a:pt x="233846" y="237369"/>
                  </a:lnTo>
                  <a:lnTo>
                    <a:pt x="243820" y="223538"/>
                  </a:lnTo>
                  <a:lnTo>
                    <a:pt x="257537" y="183511"/>
                  </a:lnTo>
                  <a:lnTo>
                    <a:pt x="255215" y="144110"/>
                  </a:lnTo>
                  <a:lnTo>
                    <a:pt x="241034" y="104843"/>
                  </a:lnTo>
                  <a:lnTo>
                    <a:pt x="228818" y="82696"/>
                  </a:lnTo>
                  <a:close/>
                </a:path>
                <a:path w="372109" h="379095">
                  <a:moveTo>
                    <a:pt x="198594" y="154973"/>
                  </a:moveTo>
                  <a:lnTo>
                    <a:pt x="167201" y="206415"/>
                  </a:lnTo>
                  <a:lnTo>
                    <a:pt x="158279" y="243894"/>
                  </a:lnTo>
                  <a:lnTo>
                    <a:pt x="169029" y="243894"/>
                  </a:lnTo>
                  <a:lnTo>
                    <a:pt x="176602" y="211113"/>
                  </a:lnTo>
                  <a:lnTo>
                    <a:pt x="187457" y="185189"/>
                  </a:lnTo>
                  <a:lnTo>
                    <a:pt x="196909" y="169545"/>
                  </a:lnTo>
                  <a:lnTo>
                    <a:pt x="201060" y="164183"/>
                  </a:lnTo>
                  <a:lnTo>
                    <a:pt x="202975" y="162053"/>
                  </a:lnTo>
                  <a:lnTo>
                    <a:pt x="202802" y="158777"/>
                  </a:lnTo>
                  <a:lnTo>
                    <a:pt x="198594" y="154973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447" y="2462064"/>
              <a:ext cx="122285" cy="1225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6710" y="2462064"/>
              <a:ext cx="122285" cy="12258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894689" y="2117894"/>
              <a:ext cx="823594" cy="405765"/>
            </a:xfrm>
            <a:custGeom>
              <a:avLst/>
              <a:gdLst/>
              <a:ahLst/>
              <a:cxnLst/>
              <a:rect l="l" t="t" r="r" b="b"/>
              <a:pathLst>
                <a:path w="823594" h="405764">
                  <a:moveTo>
                    <a:pt x="821303" y="315598"/>
                  </a:moveTo>
                  <a:lnTo>
                    <a:pt x="285207" y="315598"/>
                  </a:lnTo>
                  <a:lnTo>
                    <a:pt x="319437" y="323143"/>
                  </a:lnTo>
                  <a:lnTo>
                    <a:pt x="347200" y="342545"/>
                  </a:lnTo>
                  <a:lnTo>
                    <a:pt x="365718" y="370940"/>
                  </a:lnTo>
                  <a:lnTo>
                    <a:pt x="372218" y="405459"/>
                  </a:lnTo>
                  <a:lnTo>
                    <a:pt x="577846" y="405459"/>
                  </a:lnTo>
                  <a:lnTo>
                    <a:pt x="584485" y="371090"/>
                  </a:lnTo>
                  <a:lnTo>
                    <a:pt x="603035" y="342849"/>
                  </a:lnTo>
                  <a:lnTo>
                    <a:pt x="630744" y="323566"/>
                  </a:lnTo>
                  <a:lnTo>
                    <a:pt x="664857" y="316070"/>
                  </a:lnTo>
                  <a:lnTo>
                    <a:pt x="821397" y="316070"/>
                  </a:lnTo>
                  <a:lnTo>
                    <a:pt x="821303" y="315598"/>
                  </a:lnTo>
                  <a:close/>
                </a:path>
                <a:path w="823594" h="405764">
                  <a:moveTo>
                    <a:pt x="821397" y="316070"/>
                  </a:moveTo>
                  <a:lnTo>
                    <a:pt x="664857" y="316070"/>
                  </a:lnTo>
                  <a:lnTo>
                    <a:pt x="698640" y="322792"/>
                  </a:lnTo>
                  <a:lnTo>
                    <a:pt x="726276" y="341334"/>
                  </a:lnTo>
                  <a:lnTo>
                    <a:pt x="744961" y="368908"/>
                  </a:lnTo>
                  <a:lnTo>
                    <a:pt x="751891" y="402725"/>
                  </a:lnTo>
                  <a:lnTo>
                    <a:pt x="751891" y="403291"/>
                  </a:lnTo>
                  <a:lnTo>
                    <a:pt x="791477" y="403291"/>
                  </a:lnTo>
                  <a:lnTo>
                    <a:pt x="803744" y="400778"/>
                  </a:lnTo>
                  <a:lnTo>
                    <a:pt x="813769" y="393985"/>
                  </a:lnTo>
                  <a:lnTo>
                    <a:pt x="820546" y="383925"/>
                  </a:lnTo>
                  <a:lnTo>
                    <a:pt x="823068" y="371608"/>
                  </a:lnTo>
                  <a:lnTo>
                    <a:pt x="823068" y="324462"/>
                  </a:lnTo>
                  <a:lnTo>
                    <a:pt x="821397" y="316070"/>
                  </a:lnTo>
                  <a:close/>
                </a:path>
                <a:path w="823594" h="405764">
                  <a:moveTo>
                    <a:pt x="103472" y="47146"/>
                  </a:moveTo>
                  <a:lnTo>
                    <a:pt x="0" y="47146"/>
                  </a:lnTo>
                  <a:lnTo>
                    <a:pt x="0" y="79488"/>
                  </a:lnTo>
                  <a:lnTo>
                    <a:pt x="2484" y="97101"/>
                  </a:lnTo>
                  <a:lnTo>
                    <a:pt x="10073" y="112730"/>
                  </a:lnTo>
                  <a:lnTo>
                    <a:pt x="22031" y="125316"/>
                  </a:lnTo>
                  <a:lnTo>
                    <a:pt x="37626" y="133801"/>
                  </a:lnTo>
                  <a:lnTo>
                    <a:pt x="37645" y="297117"/>
                  </a:lnTo>
                  <a:lnTo>
                    <a:pt x="63494" y="336097"/>
                  </a:lnTo>
                  <a:lnTo>
                    <a:pt x="126988" y="339454"/>
                  </a:lnTo>
                  <a:lnTo>
                    <a:pt x="132014" y="364110"/>
                  </a:lnTo>
                  <a:lnTo>
                    <a:pt x="145590" y="384240"/>
                  </a:lnTo>
                  <a:lnTo>
                    <a:pt x="165691" y="397819"/>
                  </a:lnTo>
                  <a:lnTo>
                    <a:pt x="190295" y="402819"/>
                  </a:lnTo>
                  <a:lnTo>
                    <a:pt x="198196" y="402819"/>
                  </a:lnTo>
                  <a:lnTo>
                    <a:pt x="204901" y="368958"/>
                  </a:lnTo>
                  <a:lnTo>
                    <a:pt x="223397" y="341263"/>
                  </a:lnTo>
                  <a:lnTo>
                    <a:pt x="250904" y="322541"/>
                  </a:lnTo>
                  <a:lnTo>
                    <a:pt x="284643" y="315598"/>
                  </a:lnTo>
                  <a:lnTo>
                    <a:pt x="821303" y="315598"/>
                  </a:lnTo>
                  <a:lnTo>
                    <a:pt x="820431" y="311221"/>
                  </a:lnTo>
                  <a:lnTo>
                    <a:pt x="72258" y="311221"/>
                  </a:lnTo>
                  <a:lnTo>
                    <a:pt x="65900" y="304927"/>
                  </a:lnTo>
                  <a:lnTo>
                    <a:pt x="65846" y="133801"/>
                  </a:lnTo>
                  <a:lnTo>
                    <a:pt x="81440" y="125316"/>
                  </a:lnTo>
                  <a:lnTo>
                    <a:pt x="93398" y="112730"/>
                  </a:lnTo>
                  <a:lnTo>
                    <a:pt x="100987" y="97101"/>
                  </a:lnTo>
                  <a:lnTo>
                    <a:pt x="103472" y="79488"/>
                  </a:lnTo>
                  <a:lnTo>
                    <a:pt x="103472" y="47146"/>
                  </a:lnTo>
                  <a:close/>
                </a:path>
                <a:path w="823594" h="405764">
                  <a:moveTo>
                    <a:pt x="511436" y="113151"/>
                  </a:moveTo>
                  <a:lnTo>
                    <a:pt x="279657" y="113151"/>
                  </a:lnTo>
                  <a:lnTo>
                    <a:pt x="244089" y="127209"/>
                  </a:lnTo>
                  <a:lnTo>
                    <a:pt x="136489" y="235732"/>
                  </a:lnTo>
                  <a:lnTo>
                    <a:pt x="130383" y="241774"/>
                  </a:lnTo>
                  <a:lnTo>
                    <a:pt x="126988" y="250049"/>
                  </a:lnTo>
                  <a:lnTo>
                    <a:pt x="127082" y="311166"/>
                  </a:lnTo>
                  <a:lnTo>
                    <a:pt x="72258" y="311221"/>
                  </a:lnTo>
                  <a:lnTo>
                    <a:pt x="820431" y="311221"/>
                  </a:lnTo>
                  <a:lnTo>
                    <a:pt x="816933" y="293655"/>
                  </a:lnTo>
                  <a:lnTo>
                    <a:pt x="800090" y="268469"/>
                  </a:lnTo>
                  <a:lnTo>
                    <a:pt x="775061" y="251455"/>
                  </a:lnTo>
                  <a:lnTo>
                    <a:pt x="745286" y="245350"/>
                  </a:lnTo>
                  <a:lnTo>
                    <a:pt x="669741" y="245350"/>
                  </a:lnTo>
                  <a:lnTo>
                    <a:pt x="669298" y="245161"/>
                  </a:lnTo>
                  <a:lnTo>
                    <a:pt x="172046" y="245161"/>
                  </a:lnTo>
                  <a:lnTo>
                    <a:pt x="257552" y="159072"/>
                  </a:lnTo>
                  <a:lnTo>
                    <a:pt x="263057" y="155314"/>
                  </a:lnTo>
                  <a:lnTo>
                    <a:pt x="269107" y="152657"/>
                  </a:lnTo>
                  <a:lnTo>
                    <a:pt x="275541" y="151157"/>
                  </a:lnTo>
                  <a:lnTo>
                    <a:pt x="282197" y="150868"/>
                  </a:lnTo>
                  <a:lnTo>
                    <a:pt x="512188" y="150868"/>
                  </a:lnTo>
                  <a:lnTo>
                    <a:pt x="520427" y="150216"/>
                  </a:lnTo>
                  <a:lnTo>
                    <a:pt x="570624" y="150216"/>
                  </a:lnTo>
                  <a:lnTo>
                    <a:pt x="556493" y="136064"/>
                  </a:lnTo>
                  <a:lnTo>
                    <a:pt x="547050" y="127131"/>
                  </a:lnTo>
                  <a:lnTo>
                    <a:pt x="536181" y="120226"/>
                  </a:lnTo>
                  <a:lnTo>
                    <a:pt x="524203" y="115513"/>
                  </a:lnTo>
                  <a:lnTo>
                    <a:pt x="511436" y="113151"/>
                  </a:lnTo>
                  <a:close/>
                </a:path>
                <a:path w="823594" h="405764">
                  <a:moveTo>
                    <a:pt x="744366" y="245161"/>
                  </a:moveTo>
                  <a:lnTo>
                    <a:pt x="678120" y="245161"/>
                  </a:lnTo>
                  <a:lnTo>
                    <a:pt x="669741" y="245350"/>
                  </a:lnTo>
                  <a:lnTo>
                    <a:pt x="745286" y="245350"/>
                  </a:lnTo>
                  <a:lnTo>
                    <a:pt x="744366" y="245161"/>
                  </a:lnTo>
                  <a:close/>
                </a:path>
                <a:path w="823594" h="405764">
                  <a:moveTo>
                    <a:pt x="404483" y="150868"/>
                  </a:moveTo>
                  <a:lnTo>
                    <a:pt x="376263" y="150868"/>
                  </a:lnTo>
                  <a:lnTo>
                    <a:pt x="376263" y="245161"/>
                  </a:lnTo>
                  <a:lnTo>
                    <a:pt x="404483" y="245161"/>
                  </a:lnTo>
                  <a:lnTo>
                    <a:pt x="404483" y="150868"/>
                  </a:lnTo>
                  <a:close/>
                </a:path>
                <a:path w="823594" h="405764">
                  <a:moveTo>
                    <a:pt x="570624" y="150216"/>
                  </a:moveTo>
                  <a:lnTo>
                    <a:pt x="520427" y="150216"/>
                  </a:lnTo>
                  <a:lnTo>
                    <a:pt x="528548" y="153210"/>
                  </a:lnTo>
                  <a:lnTo>
                    <a:pt x="619799" y="245161"/>
                  </a:lnTo>
                  <a:lnTo>
                    <a:pt x="669298" y="245161"/>
                  </a:lnTo>
                  <a:lnTo>
                    <a:pt x="661690" y="241916"/>
                  </a:lnTo>
                  <a:lnTo>
                    <a:pt x="656015" y="235732"/>
                  </a:lnTo>
                  <a:lnTo>
                    <a:pt x="570624" y="150216"/>
                  </a:lnTo>
                  <a:close/>
                </a:path>
                <a:path w="823594" h="405764">
                  <a:moveTo>
                    <a:pt x="33414" y="0"/>
                  </a:moveTo>
                  <a:lnTo>
                    <a:pt x="23024" y="0"/>
                  </a:lnTo>
                  <a:lnTo>
                    <a:pt x="18813" y="4227"/>
                  </a:lnTo>
                  <a:lnTo>
                    <a:pt x="18813" y="47146"/>
                  </a:lnTo>
                  <a:lnTo>
                    <a:pt x="37626" y="47146"/>
                  </a:lnTo>
                  <a:lnTo>
                    <a:pt x="37626" y="4227"/>
                  </a:lnTo>
                  <a:lnTo>
                    <a:pt x="33414" y="0"/>
                  </a:lnTo>
                  <a:close/>
                </a:path>
                <a:path w="823594" h="405764">
                  <a:moveTo>
                    <a:pt x="80449" y="0"/>
                  </a:moveTo>
                  <a:lnTo>
                    <a:pt x="70055" y="0"/>
                  </a:lnTo>
                  <a:lnTo>
                    <a:pt x="65846" y="4227"/>
                  </a:lnTo>
                  <a:lnTo>
                    <a:pt x="65846" y="47146"/>
                  </a:lnTo>
                  <a:lnTo>
                    <a:pt x="84659" y="47146"/>
                  </a:lnTo>
                  <a:lnTo>
                    <a:pt x="84659" y="4227"/>
                  </a:lnTo>
                  <a:lnTo>
                    <a:pt x="80449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818" y="4182873"/>
              <a:ext cx="234223" cy="234789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42136" y="3924503"/>
              <a:ext cx="753110" cy="706755"/>
            </a:xfrm>
            <a:custGeom>
              <a:avLst/>
              <a:gdLst/>
              <a:ahLst/>
              <a:cxnLst/>
              <a:rect l="l" t="t" r="r" b="b"/>
              <a:pathLst>
                <a:path w="753110" h="706754">
                  <a:moveTo>
                    <a:pt x="103466" y="371525"/>
                  </a:moveTo>
                  <a:lnTo>
                    <a:pt x="98767" y="367753"/>
                  </a:lnTo>
                  <a:lnTo>
                    <a:pt x="94056" y="367753"/>
                  </a:lnTo>
                  <a:lnTo>
                    <a:pt x="3759" y="367753"/>
                  </a:lnTo>
                  <a:lnTo>
                    <a:pt x="0" y="371525"/>
                  </a:lnTo>
                  <a:lnTo>
                    <a:pt x="0" y="382841"/>
                  </a:lnTo>
                  <a:lnTo>
                    <a:pt x="3759" y="386613"/>
                  </a:lnTo>
                  <a:lnTo>
                    <a:pt x="99707" y="386613"/>
                  </a:lnTo>
                  <a:lnTo>
                    <a:pt x="103466" y="382841"/>
                  </a:lnTo>
                  <a:lnTo>
                    <a:pt x="103466" y="371525"/>
                  </a:lnTo>
                  <a:close/>
                </a:path>
                <a:path w="753110" h="706754">
                  <a:moveTo>
                    <a:pt x="388480" y="3771"/>
                  </a:moveTo>
                  <a:lnTo>
                    <a:pt x="384721" y="0"/>
                  </a:lnTo>
                  <a:lnTo>
                    <a:pt x="373430" y="0"/>
                  </a:lnTo>
                  <a:lnTo>
                    <a:pt x="369671" y="3771"/>
                  </a:lnTo>
                  <a:lnTo>
                    <a:pt x="369671" y="99961"/>
                  </a:lnTo>
                  <a:lnTo>
                    <a:pt x="373430" y="103733"/>
                  </a:lnTo>
                  <a:lnTo>
                    <a:pt x="379082" y="103733"/>
                  </a:lnTo>
                  <a:lnTo>
                    <a:pt x="384721" y="103733"/>
                  </a:lnTo>
                  <a:lnTo>
                    <a:pt x="388480" y="99961"/>
                  </a:lnTo>
                  <a:lnTo>
                    <a:pt x="388480" y="3771"/>
                  </a:lnTo>
                  <a:close/>
                </a:path>
                <a:path w="753110" h="706754">
                  <a:moveTo>
                    <a:pt x="490080" y="691184"/>
                  </a:moveTo>
                  <a:lnTo>
                    <a:pt x="486321" y="687412"/>
                  </a:lnTo>
                  <a:lnTo>
                    <a:pt x="480669" y="687412"/>
                  </a:lnTo>
                  <a:lnTo>
                    <a:pt x="268084" y="687412"/>
                  </a:lnTo>
                  <a:lnTo>
                    <a:pt x="264325" y="691184"/>
                  </a:lnTo>
                  <a:lnTo>
                    <a:pt x="264325" y="702500"/>
                  </a:lnTo>
                  <a:lnTo>
                    <a:pt x="268084" y="706272"/>
                  </a:lnTo>
                  <a:lnTo>
                    <a:pt x="486321" y="706272"/>
                  </a:lnTo>
                  <a:lnTo>
                    <a:pt x="490080" y="702500"/>
                  </a:lnTo>
                  <a:lnTo>
                    <a:pt x="490080" y="691184"/>
                  </a:lnTo>
                  <a:close/>
                </a:path>
                <a:path w="753110" h="706754">
                  <a:moveTo>
                    <a:pt x="611416" y="373418"/>
                  </a:moveTo>
                  <a:lnTo>
                    <a:pt x="606640" y="325920"/>
                  </a:lnTo>
                  <a:lnTo>
                    <a:pt x="592937" y="281686"/>
                  </a:lnTo>
                  <a:lnTo>
                    <a:pt x="592607" y="281089"/>
                  </a:lnTo>
                  <a:lnTo>
                    <a:pt x="592607" y="381901"/>
                  </a:lnTo>
                  <a:lnTo>
                    <a:pt x="591185" y="400977"/>
                  </a:lnTo>
                  <a:lnTo>
                    <a:pt x="583742" y="438785"/>
                  </a:lnTo>
                  <a:lnTo>
                    <a:pt x="561568" y="489750"/>
                  </a:lnTo>
                  <a:lnTo>
                    <a:pt x="539927" y="518629"/>
                  </a:lnTo>
                  <a:lnTo>
                    <a:pt x="523024" y="540105"/>
                  </a:lnTo>
                  <a:lnTo>
                    <a:pt x="507009" y="565302"/>
                  </a:lnTo>
                  <a:lnTo>
                    <a:pt x="493102" y="590499"/>
                  </a:lnTo>
                  <a:lnTo>
                    <a:pt x="482549" y="611974"/>
                  </a:lnTo>
                  <a:lnTo>
                    <a:pt x="269963" y="611974"/>
                  </a:lnTo>
                  <a:lnTo>
                    <a:pt x="244805" y="565302"/>
                  </a:lnTo>
                  <a:lnTo>
                    <a:pt x="212585" y="518629"/>
                  </a:lnTo>
                  <a:lnTo>
                    <a:pt x="201282" y="504672"/>
                  </a:lnTo>
                  <a:lnTo>
                    <a:pt x="191300" y="489750"/>
                  </a:lnTo>
                  <a:lnTo>
                    <a:pt x="168770" y="439318"/>
                  </a:lnTo>
                  <a:lnTo>
                    <a:pt x="161328" y="401510"/>
                  </a:lnTo>
                  <a:lnTo>
                    <a:pt x="159905" y="381901"/>
                  </a:lnTo>
                  <a:lnTo>
                    <a:pt x="160020" y="373418"/>
                  </a:lnTo>
                  <a:lnTo>
                    <a:pt x="165620" y="324637"/>
                  </a:lnTo>
                  <a:lnTo>
                    <a:pt x="181902" y="278993"/>
                  </a:lnTo>
                  <a:lnTo>
                    <a:pt x="207441" y="238721"/>
                  </a:lnTo>
                  <a:lnTo>
                    <a:pt x="240957" y="205130"/>
                  </a:lnTo>
                  <a:lnTo>
                    <a:pt x="281127" y="179527"/>
                  </a:lnTo>
                  <a:lnTo>
                    <a:pt x="326656" y="163207"/>
                  </a:lnTo>
                  <a:lnTo>
                    <a:pt x="376262" y="157480"/>
                  </a:lnTo>
                  <a:lnTo>
                    <a:pt x="425856" y="163207"/>
                  </a:lnTo>
                  <a:lnTo>
                    <a:pt x="471398" y="179527"/>
                  </a:lnTo>
                  <a:lnTo>
                    <a:pt x="511568" y="205130"/>
                  </a:lnTo>
                  <a:lnTo>
                    <a:pt x="545071" y="238721"/>
                  </a:lnTo>
                  <a:lnTo>
                    <a:pt x="570611" y="278993"/>
                  </a:lnTo>
                  <a:lnTo>
                    <a:pt x="586892" y="324637"/>
                  </a:lnTo>
                  <a:lnTo>
                    <a:pt x="592505" y="373418"/>
                  </a:lnTo>
                  <a:lnTo>
                    <a:pt x="592607" y="381901"/>
                  </a:lnTo>
                  <a:lnTo>
                    <a:pt x="592607" y="281089"/>
                  </a:lnTo>
                  <a:lnTo>
                    <a:pt x="571246" y="241642"/>
                  </a:lnTo>
                  <a:lnTo>
                    <a:pt x="542518" y="206756"/>
                  </a:lnTo>
                  <a:lnTo>
                    <a:pt x="507707" y="177952"/>
                  </a:lnTo>
                  <a:lnTo>
                    <a:pt x="470090" y="157480"/>
                  </a:lnTo>
                  <a:lnTo>
                    <a:pt x="467766" y="156210"/>
                  </a:lnTo>
                  <a:lnTo>
                    <a:pt x="423633" y="142468"/>
                  </a:lnTo>
                  <a:lnTo>
                    <a:pt x="376262" y="137680"/>
                  </a:lnTo>
                  <a:lnTo>
                    <a:pt x="328879" y="142468"/>
                  </a:lnTo>
                  <a:lnTo>
                    <a:pt x="284746" y="156210"/>
                  </a:lnTo>
                  <a:lnTo>
                    <a:pt x="244805" y="177952"/>
                  </a:lnTo>
                  <a:lnTo>
                    <a:pt x="209994" y="206756"/>
                  </a:lnTo>
                  <a:lnTo>
                    <a:pt x="181267" y="241642"/>
                  </a:lnTo>
                  <a:lnTo>
                    <a:pt x="159588" y="281686"/>
                  </a:lnTo>
                  <a:lnTo>
                    <a:pt x="145872" y="325920"/>
                  </a:lnTo>
                  <a:lnTo>
                    <a:pt x="141097" y="373418"/>
                  </a:lnTo>
                  <a:lnTo>
                    <a:pt x="141097" y="381901"/>
                  </a:lnTo>
                  <a:lnTo>
                    <a:pt x="145910" y="423621"/>
                  </a:lnTo>
                  <a:lnTo>
                    <a:pt x="157086" y="463931"/>
                  </a:lnTo>
                  <a:lnTo>
                    <a:pt x="174485" y="499173"/>
                  </a:lnTo>
                  <a:lnTo>
                    <a:pt x="197535" y="530885"/>
                  </a:lnTo>
                  <a:lnTo>
                    <a:pt x="213880" y="551903"/>
                  </a:lnTo>
                  <a:lnTo>
                    <a:pt x="229514" y="576732"/>
                  </a:lnTo>
                  <a:lnTo>
                    <a:pt x="243039" y="601027"/>
                  </a:lnTo>
                  <a:lnTo>
                    <a:pt x="253034" y="620458"/>
                  </a:lnTo>
                  <a:lnTo>
                    <a:pt x="255854" y="626122"/>
                  </a:lnTo>
                  <a:lnTo>
                    <a:pt x="262432" y="630834"/>
                  </a:lnTo>
                  <a:lnTo>
                    <a:pt x="489140" y="630834"/>
                  </a:lnTo>
                  <a:lnTo>
                    <a:pt x="495719" y="627062"/>
                  </a:lnTo>
                  <a:lnTo>
                    <a:pt x="498538" y="620458"/>
                  </a:lnTo>
                  <a:lnTo>
                    <a:pt x="502907" y="611974"/>
                  </a:lnTo>
                  <a:lnTo>
                    <a:pt x="521944" y="576732"/>
                  </a:lnTo>
                  <a:lnTo>
                    <a:pt x="553097" y="530885"/>
                  </a:lnTo>
                  <a:lnTo>
                    <a:pt x="565632" y="515518"/>
                  </a:lnTo>
                  <a:lnTo>
                    <a:pt x="576503" y="499173"/>
                  </a:lnTo>
                  <a:lnTo>
                    <a:pt x="593547" y="463931"/>
                  </a:lnTo>
                  <a:lnTo>
                    <a:pt x="606361" y="423265"/>
                  </a:lnTo>
                  <a:lnTo>
                    <a:pt x="611416" y="381901"/>
                  </a:lnTo>
                  <a:lnTo>
                    <a:pt x="611416" y="373418"/>
                  </a:lnTo>
                  <a:close/>
                </a:path>
                <a:path w="753110" h="706754">
                  <a:moveTo>
                    <a:pt x="752513" y="371525"/>
                  </a:moveTo>
                  <a:lnTo>
                    <a:pt x="747814" y="367753"/>
                  </a:lnTo>
                  <a:lnTo>
                    <a:pt x="743102" y="367753"/>
                  </a:lnTo>
                  <a:lnTo>
                    <a:pt x="652805" y="367753"/>
                  </a:lnTo>
                  <a:lnTo>
                    <a:pt x="649046" y="371525"/>
                  </a:lnTo>
                  <a:lnTo>
                    <a:pt x="649046" y="382841"/>
                  </a:lnTo>
                  <a:lnTo>
                    <a:pt x="652805" y="386613"/>
                  </a:lnTo>
                  <a:lnTo>
                    <a:pt x="748753" y="386613"/>
                  </a:lnTo>
                  <a:lnTo>
                    <a:pt x="752513" y="382841"/>
                  </a:lnTo>
                  <a:lnTo>
                    <a:pt x="752513" y="371525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431" y="4031061"/>
              <a:ext cx="80896" cy="8109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7473" y="4491210"/>
              <a:ext cx="80896" cy="8109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7473" y="4030118"/>
              <a:ext cx="80896" cy="8109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431" y="4491210"/>
              <a:ext cx="80896" cy="8109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263842" y="4684511"/>
              <a:ext cx="109220" cy="60960"/>
            </a:xfrm>
            <a:custGeom>
              <a:avLst/>
              <a:gdLst/>
              <a:ahLst/>
              <a:cxnLst/>
              <a:rect l="l" t="t" r="r" b="b"/>
              <a:pathLst>
                <a:path w="109219" h="60960">
                  <a:moveTo>
                    <a:pt x="105353" y="0"/>
                  </a:moveTo>
                  <a:lnTo>
                    <a:pt x="8465" y="0"/>
                  </a:lnTo>
                  <a:lnTo>
                    <a:pt x="3762" y="942"/>
                  </a:lnTo>
                  <a:lnTo>
                    <a:pt x="0" y="4714"/>
                  </a:lnTo>
                  <a:lnTo>
                    <a:pt x="0" y="10372"/>
                  </a:lnTo>
                  <a:lnTo>
                    <a:pt x="5746" y="30116"/>
                  </a:lnTo>
                  <a:lnTo>
                    <a:pt x="17754" y="45970"/>
                  </a:lnTo>
                  <a:lnTo>
                    <a:pt x="34525" y="56519"/>
                  </a:lnTo>
                  <a:lnTo>
                    <a:pt x="54558" y="60350"/>
                  </a:lnTo>
                  <a:lnTo>
                    <a:pt x="74591" y="56519"/>
                  </a:lnTo>
                  <a:lnTo>
                    <a:pt x="91361" y="45970"/>
                  </a:lnTo>
                  <a:lnTo>
                    <a:pt x="94619" y="41668"/>
                  </a:lnTo>
                  <a:lnTo>
                    <a:pt x="54043" y="41668"/>
                  </a:lnTo>
                  <a:lnTo>
                    <a:pt x="40801" y="38427"/>
                  </a:lnTo>
                  <a:lnTo>
                    <a:pt x="29498" y="30588"/>
                  </a:lnTo>
                  <a:lnTo>
                    <a:pt x="21635" y="18858"/>
                  </a:lnTo>
                  <a:lnTo>
                    <a:pt x="106646" y="18858"/>
                  </a:lnTo>
                  <a:lnTo>
                    <a:pt x="109116" y="10372"/>
                  </a:lnTo>
                  <a:lnTo>
                    <a:pt x="109116" y="3771"/>
                  </a:lnTo>
                  <a:lnTo>
                    <a:pt x="105353" y="0"/>
                  </a:lnTo>
                  <a:close/>
                </a:path>
                <a:path w="109219" h="60960">
                  <a:moveTo>
                    <a:pt x="106646" y="18858"/>
                  </a:moveTo>
                  <a:lnTo>
                    <a:pt x="88421" y="18858"/>
                  </a:lnTo>
                  <a:lnTo>
                    <a:pt x="84923" y="25547"/>
                  </a:lnTo>
                  <a:lnTo>
                    <a:pt x="80191" y="31353"/>
                  </a:lnTo>
                  <a:lnTo>
                    <a:pt x="74400" y="36099"/>
                  </a:lnTo>
                  <a:lnTo>
                    <a:pt x="67727" y="39606"/>
                  </a:lnTo>
                  <a:lnTo>
                    <a:pt x="54043" y="41668"/>
                  </a:lnTo>
                  <a:lnTo>
                    <a:pt x="94619" y="41668"/>
                  </a:lnTo>
                  <a:lnTo>
                    <a:pt x="103369" y="30116"/>
                  </a:lnTo>
                  <a:lnTo>
                    <a:pt x="106646" y="1885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2519" y="97535"/>
              <a:ext cx="1025651" cy="15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08647" y="1175003"/>
            <a:ext cx="5003800" cy="2443480"/>
          </a:xfrm>
          <a:custGeom>
            <a:avLst/>
            <a:gdLst/>
            <a:ahLst/>
            <a:cxnLst/>
            <a:rect l="l" t="t" r="r" b="b"/>
            <a:pathLst>
              <a:path w="5003800" h="2443479">
                <a:moveTo>
                  <a:pt x="0" y="2442972"/>
                </a:moveTo>
                <a:lnTo>
                  <a:pt x="5003292" y="2442972"/>
                </a:lnTo>
                <a:lnTo>
                  <a:pt x="5003292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708647" y="3829811"/>
            <a:ext cx="5003800" cy="2441575"/>
          </a:xfrm>
          <a:custGeom>
            <a:avLst/>
            <a:gdLst/>
            <a:ahLst/>
            <a:cxnLst/>
            <a:rect l="l" t="t" r="r" b="b"/>
            <a:pathLst>
              <a:path w="5003800" h="2441575">
                <a:moveTo>
                  <a:pt x="0" y="2441448"/>
                </a:moveTo>
                <a:lnTo>
                  <a:pt x="5003292" y="2441448"/>
                </a:lnTo>
                <a:lnTo>
                  <a:pt x="5003292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52118" y="382650"/>
            <a:ext cx="18745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538235"/>
                </a:solidFill>
                <a:latin typeface="Tahoma"/>
                <a:cs typeface="Tahoma"/>
              </a:rPr>
              <a:t>„Elektryfikacja”</a:t>
            </a:r>
            <a:r>
              <a:rPr dirty="0" sz="1600" spc="-114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538235"/>
                </a:solidFill>
                <a:latin typeface="Tahoma"/>
                <a:cs typeface="Tahoma"/>
              </a:rPr>
              <a:t>życia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2118" y="626490"/>
            <a:ext cx="70465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Zielona</a:t>
            </a:r>
            <a:r>
              <a:rPr dirty="0" sz="1400" spc="1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transformacja</a:t>
            </a:r>
            <a:r>
              <a:rPr dirty="0" sz="1400" spc="114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wymaga</a:t>
            </a:r>
            <a:r>
              <a:rPr dirty="0" sz="1400" spc="17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dostępności</a:t>
            </a:r>
            <a:r>
              <a:rPr dirty="0" sz="1400" spc="8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znacznie</a:t>
            </a:r>
            <a:r>
              <a:rPr dirty="0" sz="1400" spc="8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większej</a:t>
            </a:r>
            <a:r>
              <a:rPr dirty="0" sz="1400" spc="1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ilości</a:t>
            </a:r>
            <a:r>
              <a:rPr dirty="0" sz="1400" spc="1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energii</a:t>
            </a:r>
            <a:r>
              <a:rPr dirty="0" sz="1400" spc="114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elektrycznej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9973" y="6480149"/>
            <a:ext cx="757110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Podane</a:t>
            </a:r>
            <a:r>
              <a:rPr dirty="0" sz="750" spc="-10">
                <a:latin typeface="Calibri"/>
                <a:cs typeface="Calibri"/>
              </a:rPr>
              <a:t> scenariusze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różnych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wariantach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tempa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transformacji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energetycznej.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Objaśnienie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skrótów: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–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scenariusz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bazowy,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–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scenariusz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przyspieszonego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wzrostu,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NZ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–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scenariusz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„Net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zero”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Resources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for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the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Future,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IAEA,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55202" y="6480149"/>
            <a:ext cx="58166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ExxonMobil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3450" y="1246073"/>
            <a:ext cx="5285740" cy="27247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Gospodarka</a:t>
            </a:r>
            <a:r>
              <a:rPr dirty="0" sz="1100" spc="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zeroemisyjna</a:t>
            </a:r>
            <a:r>
              <a:rPr dirty="0" sz="1100" spc="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to</a:t>
            </a:r>
            <a:r>
              <a:rPr dirty="0" sz="1100" spc="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de</a:t>
            </a:r>
            <a:r>
              <a:rPr dirty="0" sz="1100" spc="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facto</a:t>
            </a:r>
            <a:r>
              <a:rPr dirty="0" sz="1100" spc="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gospodarka</a:t>
            </a:r>
            <a:r>
              <a:rPr dirty="0" sz="1100" spc="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oparta</a:t>
            </a:r>
            <a:r>
              <a:rPr dirty="0" sz="1100" spc="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100" spc="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znacznie</a:t>
            </a:r>
            <a:r>
              <a:rPr dirty="0" sz="1100" spc="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większym</a:t>
            </a:r>
            <a:r>
              <a:rPr dirty="0" sz="1100" spc="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stopniu</a:t>
            </a:r>
            <a:r>
              <a:rPr dirty="0" sz="1100" spc="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endParaRPr sz="11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energii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elektrycznej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0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Często pomijanym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aspektem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„zielonej”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transformacji</a:t>
            </a:r>
            <a:r>
              <a:rPr dirty="0" sz="1000">
                <a:latin typeface="Calibri"/>
                <a:cs typeface="Calibri"/>
              </a:rPr>
              <a:t> jest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iż dążenie do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zeroemisyjności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wiąże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zwiększonym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zużyciem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elektrycznej.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Dzieje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pomimo,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iż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ograniczanie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emisji </a:t>
            </a:r>
            <a:r>
              <a:rPr dirty="0" sz="1000">
                <a:latin typeface="Calibri"/>
                <a:cs typeface="Calibri"/>
              </a:rPr>
              <a:t>gazów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cieplarnianych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odbywa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poprzez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poprawę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efektywności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energetycznej,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więc </a:t>
            </a:r>
            <a:r>
              <a:rPr dirty="0" sz="1000">
                <a:latin typeface="Calibri"/>
                <a:cs typeface="Calibri"/>
              </a:rPr>
              <a:t>działania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ograniczające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pewnych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obszarach)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zapotrzebowanie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energię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cieplną. </a:t>
            </a:r>
            <a:r>
              <a:rPr dirty="0" sz="1000">
                <a:latin typeface="Calibri"/>
                <a:cs typeface="Calibri"/>
              </a:rPr>
              <a:t>Dlaczego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zatem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osiągnięcie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neutralności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klimatycznej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wymaga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wyższego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udziału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OZE</a:t>
            </a:r>
            <a:r>
              <a:rPr dirty="0" sz="1000">
                <a:latin typeface="Calibri"/>
                <a:cs typeface="Calibri"/>
              </a:rPr>
              <a:t> 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miksie</a:t>
            </a:r>
            <a:r>
              <a:rPr dirty="0" sz="1000" spc="-10">
                <a:latin typeface="Calibri"/>
                <a:cs typeface="Calibri"/>
              </a:rPr>
              <a:t> energetycznym,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produkcji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ilościach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dotychczas?</a:t>
            </a:r>
            <a:endParaRPr sz="1000">
              <a:latin typeface="Calibri"/>
              <a:cs typeface="Calibri"/>
            </a:endParaRPr>
          </a:p>
          <a:p>
            <a:pPr algn="just" lvl="1" marL="368935" marR="5080" indent="-179070">
              <a:lnSpc>
                <a:spcPct val="100000"/>
              </a:lnSpc>
              <a:spcBef>
                <a:spcPts val="600"/>
              </a:spcBef>
              <a:buClr>
                <a:srgbClr val="538235"/>
              </a:buClr>
              <a:buFont typeface="Courier New"/>
              <a:buChar char="o"/>
              <a:tabLst>
                <a:tab pos="370205" algn="l"/>
              </a:tabLst>
            </a:pP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pierwsze,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część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działań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umożliwiających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zeroemisyjność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polega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wprost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elektryfikacji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niektórych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kluczowych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procesów.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Najlepszym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przykładem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elektromobilności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	transporcie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(zastąpienie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pojazdów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napędem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spalinowym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elektrycznymi),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niezbędna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pełnej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dekarbonizacji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elektryfikacja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procesu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wytwarzania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ciepła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(zwłaszcza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przemyśle),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dotąd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opartego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spalaniu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paliw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kopalnych.</a:t>
            </a:r>
            <a:endParaRPr sz="1000">
              <a:latin typeface="Calibri"/>
              <a:cs typeface="Calibri"/>
            </a:endParaRPr>
          </a:p>
          <a:p>
            <a:pPr algn="just" lvl="1" marL="368935" marR="5080" indent="-179070">
              <a:lnSpc>
                <a:spcPct val="100000"/>
              </a:lnSpc>
              <a:spcBef>
                <a:spcPts val="605"/>
              </a:spcBef>
              <a:buClr>
                <a:srgbClr val="538235"/>
              </a:buClr>
              <a:buFont typeface="Courier New"/>
              <a:buChar char="o"/>
              <a:tabLst>
                <a:tab pos="370205" algn="l"/>
              </a:tabLst>
            </a:pP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drugie,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niektóre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ważne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przyszłościowe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ograniczające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emisyjność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(de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facto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domykające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cały proces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dekarbonizacji)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 np.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elektroliza 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 </a:t>
            </a:r>
            <a:r>
              <a:rPr dirty="0" sz="1000" spc="-10">
                <a:latin typeface="Calibri"/>
                <a:cs typeface="Calibri"/>
              </a:rPr>
              <a:t>zielonego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wodoru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-10">
                <a:latin typeface="Calibri"/>
                <a:cs typeface="Calibri"/>
              </a:rPr>
              <a:t> wychwytywanie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składowanie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dwutlenku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węgla, są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wysoce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energochłonne.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3450" y="4021073"/>
            <a:ext cx="49726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Długoterminowe</a:t>
            </a:r>
            <a:r>
              <a:rPr dirty="0" sz="11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prognozy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wskazują</a:t>
            </a:r>
            <a:r>
              <a:rPr dirty="0" sz="1100" spc="-6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wciąż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silny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wzrost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globalnego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popytu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prąd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3450" y="4266438"/>
            <a:ext cx="5287645" cy="1892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6350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Większość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instytucji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śledzących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rynek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elektrycznej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zgodna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tego,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iż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światowe </a:t>
            </a:r>
            <a:r>
              <a:rPr dirty="0" sz="1000">
                <a:latin typeface="Calibri"/>
                <a:cs typeface="Calibri"/>
              </a:rPr>
              <a:t>zużycie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wciąż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dynamicznie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rosnąć.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prognozy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wskazują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dwu-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niektórych </a:t>
            </a:r>
            <a:r>
              <a:rPr dirty="0" sz="1000">
                <a:latin typeface="Calibri"/>
                <a:cs typeface="Calibri"/>
              </a:rPr>
              <a:t>scenariuszach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trzykrotny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2050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(2-</a:t>
            </a:r>
            <a:r>
              <a:rPr dirty="0" sz="1000">
                <a:latin typeface="Calibri"/>
                <a:cs typeface="Calibri"/>
              </a:rPr>
              <a:t>4%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rocznie).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Międzynarodowa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Agencja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Elektrycznej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(IAEA)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zakłada,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iż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konsumpcji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finalnej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2050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punktów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procentowych,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20%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30%.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silny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roli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elektryczności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globalnej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strukturze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założony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został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dość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ostrożnym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scenariuszu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przyszłego </a:t>
            </a:r>
            <a:r>
              <a:rPr dirty="0" sz="1000">
                <a:latin typeface="Calibri"/>
                <a:cs typeface="Calibri"/>
              </a:rPr>
              <a:t>zużycia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(rosnącego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średniorocznym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jedynie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nieznacznie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przekraczającym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2%).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300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Oczywiście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wyższy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energię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elektryczną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wpływać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czynniki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wzrost </a:t>
            </a:r>
            <a:r>
              <a:rPr dirty="0" sz="1000">
                <a:latin typeface="Calibri"/>
                <a:cs typeface="Calibri"/>
              </a:rPr>
              <a:t>ludności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postęp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technologiczny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różnych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dziedzinach).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Charakterystyczne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to,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że</a:t>
            </a:r>
            <a:r>
              <a:rPr dirty="0" sz="1000">
                <a:latin typeface="Calibri"/>
                <a:cs typeface="Calibri"/>
              </a:rPr>
              <a:t> w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skrajnie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optymistycznych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scenariuszach,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zakładających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osiągnięcie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pełnej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neutralności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klima- </a:t>
            </a:r>
            <a:r>
              <a:rPr dirty="0" sz="1000">
                <a:latin typeface="Calibri"/>
                <a:cs typeface="Calibri"/>
              </a:rPr>
              <a:t>tycznej,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oczekiwany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znacznie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silniejszy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prądu,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potwierdza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wysoką</a:t>
            </a:r>
            <a:endParaRPr sz="1000">
              <a:latin typeface="Calibri"/>
              <a:cs typeface="Calibri"/>
            </a:endParaRPr>
          </a:p>
          <a:p>
            <a:pPr algn="just" marL="184785">
              <a:lnSpc>
                <a:spcPct val="100000"/>
              </a:lnSpc>
            </a:pPr>
            <a:r>
              <a:rPr dirty="0" sz="1000" spc="-10">
                <a:latin typeface="Calibri"/>
                <a:cs typeface="Calibri"/>
              </a:rPr>
              <a:t>„elektrochłonność”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zielonej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transformacji.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871716" y="1661160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887591" y="3950970"/>
            <a:ext cx="41535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Prognoza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IAEA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globalnej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konsumpcji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energii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elektrycznej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jej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udziału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finalnej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konsumpcji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energii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(do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2050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roku)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871716" y="4337303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6955535" y="260146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179831" y="0"/>
                </a:moveTo>
                <a:lnTo>
                  <a:pt x="0" y="0"/>
                </a:lnTo>
                <a:lnTo>
                  <a:pt x="0" y="179832"/>
                </a:lnTo>
                <a:lnTo>
                  <a:pt x="179831" y="179832"/>
                </a:lnTo>
                <a:lnTo>
                  <a:pt x="17983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7569707" y="2468879"/>
            <a:ext cx="180340" cy="312420"/>
          </a:xfrm>
          <a:custGeom>
            <a:avLst/>
            <a:gdLst/>
            <a:ahLst/>
            <a:cxnLst/>
            <a:rect l="l" t="t" r="r" b="b"/>
            <a:pathLst>
              <a:path w="180340" h="312419">
                <a:moveTo>
                  <a:pt x="179831" y="0"/>
                </a:moveTo>
                <a:lnTo>
                  <a:pt x="0" y="0"/>
                </a:lnTo>
                <a:lnTo>
                  <a:pt x="0" y="312420"/>
                </a:lnTo>
                <a:lnTo>
                  <a:pt x="179831" y="312420"/>
                </a:lnTo>
                <a:lnTo>
                  <a:pt x="179831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7876031" y="2237232"/>
            <a:ext cx="181610" cy="544195"/>
          </a:xfrm>
          <a:custGeom>
            <a:avLst/>
            <a:gdLst/>
            <a:ahLst/>
            <a:cxnLst/>
            <a:rect l="l" t="t" r="r" b="b"/>
            <a:pathLst>
              <a:path w="181609" h="544194">
                <a:moveTo>
                  <a:pt x="181355" y="0"/>
                </a:moveTo>
                <a:lnTo>
                  <a:pt x="0" y="0"/>
                </a:lnTo>
                <a:lnTo>
                  <a:pt x="0" y="544068"/>
                </a:lnTo>
                <a:lnTo>
                  <a:pt x="181355" y="544068"/>
                </a:lnTo>
                <a:lnTo>
                  <a:pt x="18135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8183880" y="2446020"/>
            <a:ext cx="180340" cy="335280"/>
          </a:xfrm>
          <a:custGeom>
            <a:avLst/>
            <a:gdLst/>
            <a:ahLst/>
            <a:cxnLst/>
            <a:rect l="l" t="t" r="r" b="b"/>
            <a:pathLst>
              <a:path w="180340" h="335280">
                <a:moveTo>
                  <a:pt x="179831" y="0"/>
                </a:moveTo>
                <a:lnTo>
                  <a:pt x="0" y="0"/>
                </a:lnTo>
                <a:lnTo>
                  <a:pt x="0" y="335279"/>
                </a:lnTo>
                <a:lnTo>
                  <a:pt x="179831" y="335279"/>
                </a:lnTo>
                <a:lnTo>
                  <a:pt x="179831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8490204" y="2368295"/>
            <a:ext cx="181610" cy="413384"/>
          </a:xfrm>
          <a:custGeom>
            <a:avLst/>
            <a:gdLst/>
            <a:ahLst/>
            <a:cxnLst/>
            <a:rect l="l" t="t" r="r" b="b"/>
            <a:pathLst>
              <a:path w="181609" h="413385">
                <a:moveTo>
                  <a:pt x="181355" y="0"/>
                </a:moveTo>
                <a:lnTo>
                  <a:pt x="0" y="0"/>
                </a:lnTo>
                <a:lnTo>
                  <a:pt x="0" y="413003"/>
                </a:lnTo>
                <a:lnTo>
                  <a:pt x="181355" y="413003"/>
                </a:lnTo>
                <a:lnTo>
                  <a:pt x="181355" y="0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8798052" y="2287523"/>
            <a:ext cx="181610" cy="494030"/>
          </a:xfrm>
          <a:custGeom>
            <a:avLst/>
            <a:gdLst/>
            <a:ahLst/>
            <a:cxnLst/>
            <a:rect l="l" t="t" r="r" b="b"/>
            <a:pathLst>
              <a:path w="181609" h="494030">
                <a:moveTo>
                  <a:pt x="181355" y="0"/>
                </a:moveTo>
                <a:lnTo>
                  <a:pt x="0" y="0"/>
                </a:lnTo>
                <a:lnTo>
                  <a:pt x="0" y="493775"/>
                </a:lnTo>
                <a:lnTo>
                  <a:pt x="181355" y="493775"/>
                </a:lnTo>
                <a:lnTo>
                  <a:pt x="181355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9105900" y="2444495"/>
            <a:ext cx="180340" cy="337185"/>
          </a:xfrm>
          <a:custGeom>
            <a:avLst/>
            <a:gdLst/>
            <a:ahLst/>
            <a:cxnLst/>
            <a:rect l="l" t="t" r="r" b="b"/>
            <a:pathLst>
              <a:path w="180340" h="337185">
                <a:moveTo>
                  <a:pt x="179831" y="0"/>
                </a:moveTo>
                <a:lnTo>
                  <a:pt x="0" y="0"/>
                </a:lnTo>
                <a:lnTo>
                  <a:pt x="0" y="336803"/>
                </a:lnTo>
                <a:lnTo>
                  <a:pt x="179831" y="336803"/>
                </a:lnTo>
                <a:lnTo>
                  <a:pt x="179831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9412223" y="2397251"/>
            <a:ext cx="181610" cy="384175"/>
          </a:xfrm>
          <a:custGeom>
            <a:avLst/>
            <a:gdLst/>
            <a:ahLst/>
            <a:cxnLst/>
            <a:rect l="l" t="t" r="r" b="b"/>
            <a:pathLst>
              <a:path w="181609" h="384175">
                <a:moveTo>
                  <a:pt x="181355" y="0"/>
                </a:moveTo>
                <a:lnTo>
                  <a:pt x="0" y="0"/>
                </a:lnTo>
                <a:lnTo>
                  <a:pt x="0" y="384048"/>
                </a:lnTo>
                <a:lnTo>
                  <a:pt x="181355" y="384048"/>
                </a:lnTo>
                <a:lnTo>
                  <a:pt x="181355" y="0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9720071" y="2368295"/>
            <a:ext cx="180340" cy="413384"/>
          </a:xfrm>
          <a:custGeom>
            <a:avLst/>
            <a:gdLst/>
            <a:ahLst/>
            <a:cxnLst/>
            <a:rect l="l" t="t" r="r" b="b"/>
            <a:pathLst>
              <a:path w="180340" h="413385">
                <a:moveTo>
                  <a:pt x="179831" y="0"/>
                </a:moveTo>
                <a:lnTo>
                  <a:pt x="0" y="0"/>
                </a:lnTo>
                <a:lnTo>
                  <a:pt x="0" y="413003"/>
                </a:lnTo>
                <a:lnTo>
                  <a:pt x="179831" y="413003"/>
                </a:lnTo>
                <a:lnTo>
                  <a:pt x="17983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0026395" y="2471927"/>
            <a:ext cx="181610" cy="309880"/>
          </a:xfrm>
          <a:custGeom>
            <a:avLst/>
            <a:gdLst/>
            <a:ahLst/>
            <a:cxnLst/>
            <a:rect l="l" t="t" r="r" b="b"/>
            <a:pathLst>
              <a:path w="181609" h="309880">
                <a:moveTo>
                  <a:pt x="181355" y="0"/>
                </a:moveTo>
                <a:lnTo>
                  <a:pt x="0" y="0"/>
                </a:lnTo>
                <a:lnTo>
                  <a:pt x="0" y="309372"/>
                </a:lnTo>
                <a:lnTo>
                  <a:pt x="181355" y="309372"/>
                </a:lnTo>
                <a:lnTo>
                  <a:pt x="181355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0334243" y="2438400"/>
            <a:ext cx="180340" cy="342900"/>
          </a:xfrm>
          <a:custGeom>
            <a:avLst/>
            <a:gdLst/>
            <a:ahLst/>
            <a:cxnLst/>
            <a:rect l="l" t="t" r="r" b="b"/>
            <a:pathLst>
              <a:path w="180340" h="342900">
                <a:moveTo>
                  <a:pt x="179831" y="0"/>
                </a:moveTo>
                <a:lnTo>
                  <a:pt x="0" y="0"/>
                </a:lnTo>
                <a:lnTo>
                  <a:pt x="0" y="342900"/>
                </a:lnTo>
                <a:lnTo>
                  <a:pt x="179831" y="342900"/>
                </a:lnTo>
                <a:lnTo>
                  <a:pt x="179831" y="0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0640568" y="2478023"/>
            <a:ext cx="181610" cy="303530"/>
          </a:xfrm>
          <a:custGeom>
            <a:avLst/>
            <a:gdLst/>
            <a:ahLst/>
            <a:cxnLst/>
            <a:rect l="l" t="t" r="r" b="b"/>
            <a:pathLst>
              <a:path w="181609" h="303530">
                <a:moveTo>
                  <a:pt x="181355" y="0"/>
                </a:moveTo>
                <a:lnTo>
                  <a:pt x="0" y="0"/>
                </a:lnTo>
                <a:lnTo>
                  <a:pt x="0" y="303275"/>
                </a:lnTo>
                <a:lnTo>
                  <a:pt x="181355" y="303275"/>
                </a:lnTo>
                <a:lnTo>
                  <a:pt x="181355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0948416" y="2441448"/>
            <a:ext cx="180340" cy="340360"/>
          </a:xfrm>
          <a:custGeom>
            <a:avLst/>
            <a:gdLst/>
            <a:ahLst/>
            <a:cxnLst/>
            <a:rect l="l" t="t" r="r" b="b"/>
            <a:pathLst>
              <a:path w="180340" h="340360">
                <a:moveTo>
                  <a:pt x="179831" y="0"/>
                </a:moveTo>
                <a:lnTo>
                  <a:pt x="0" y="0"/>
                </a:lnTo>
                <a:lnTo>
                  <a:pt x="0" y="339851"/>
                </a:lnTo>
                <a:lnTo>
                  <a:pt x="179831" y="339851"/>
                </a:lnTo>
                <a:lnTo>
                  <a:pt x="17983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1254740" y="2452116"/>
            <a:ext cx="181610" cy="329565"/>
          </a:xfrm>
          <a:custGeom>
            <a:avLst/>
            <a:gdLst/>
            <a:ahLst/>
            <a:cxnLst/>
            <a:rect l="l" t="t" r="r" b="b"/>
            <a:pathLst>
              <a:path w="181609" h="329564">
                <a:moveTo>
                  <a:pt x="181355" y="0"/>
                </a:moveTo>
                <a:lnTo>
                  <a:pt x="0" y="0"/>
                </a:lnTo>
                <a:lnTo>
                  <a:pt x="0" y="329184"/>
                </a:lnTo>
                <a:lnTo>
                  <a:pt x="181355" y="329184"/>
                </a:lnTo>
                <a:lnTo>
                  <a:pt x="181355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6849491" y="1249806"/>
            <a:ext cx="394525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Prognozy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różnych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instytucji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dotyczące</a:t>
            </a:r>
            <a:r>
              <a:rPr dirty="0" sz="1000" spc="-5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wzrostu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globalnej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produkcji</a:t>
            </a:r>
            <a:r>
              <a:rPr dirty="0" sz="1000" spc="-5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energii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elektrycznej</a:t>
            </a:r>
            <a:r>
              <a:rPr dirty="0" sz="1000" spc="-5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(w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PWh)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2050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roku</a:t>
            </a:r>
            <a:r>
              <a:rPr dirty="0" baseline="25641" sz="975" spc="-15" b="1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baseline="25641" sz="975">
              <a:latin typeface="Calibri"/>
              <a:cs typeface="Calibri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7563611" y="3087623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 h="0">
                <a:moveTo>
                  <a:pt x="0" y="0"/>
                </a:moveTo>
                <a:lnTo>
                  <a:pt x="50876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9098280" y="3087623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 h="0">
                <a:moveTo>
                  <a:pt x="0" y="0"/>
                </a:moveTo>
                <a:lnTo>
                  <a:pt x="79590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0625328" y="3087623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 h="0">
                <a:moveTo>
                  <a:pt x="0" y="0"/>
                </a:moveTo>
                <a:lnTo>
                  <a:pt x="50876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11259311" y="3087623"/>
            <a:ext cx="181610" cy="0"/>
          </a:xfrm>
          <a:custGeom>
            <a:avLst/>
            <a:gdLst/>
            <a:ahLst/>
            <a:cxnLst/>
            <a:rect l="l" t="t" r="r" b="b"/>
            <a:pathLst>
              <a:path w="181609" h="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8180831" y="3087623"/>
            <a:ext cx="796290" cy="0"/>
          </a:xfrm>
          <a:custGeom>
            <a:avLst/>
            <a:gdLst/>
            <a:ahLst/>
            <a:cxnLst/>
            <a:rect l="l" t="t" r="r" b="b"/>
            <a:pathLst>
              <a:path w="796290" h="0">
                <a:moveTo>
                  <a:pt x="0" y="0"/>
                </a:moveTo>
                <a:lnTo>
                  <a:pt x="79590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10011156" y="3087623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 h="0">
                <a:moveTo>
                  <a:pt x="0" y="0"/>
                </a:moveTo>
                <a:lnTo>
                  <a:pt x="50876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8344661" y="3335782"/>
            <a:ext cx="20478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 i="1">
                <a:solidFill>
                  <a:srgbClr val="001F5F"/>
                </a:solidFill>
                <a:latin typeface="Calibri"/>
                <a:cs typeface="Calibri"/>
              </a:rPr>
              <a:t>Prognozowana</a:t>
            </a:r>
            <a:r>
              <a:rPr dirty="0" sz="1000" spc="-3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001F5F"/>
                </a:solidFill>
                <a:latin typeface="Calibri"/>
                <a:cs typeface="Calibri"/>
              </a:rPr>
              <a:t>produkcja</a:t>
            </a:r>
            <a:r>
              <a:rPr dirty="0" sz="1000" spc="-5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001F5F"/>
                </a:solidFill>
                <a:latin typeface="Calibri"/>
                <a:cs typeface="Calibri"/>
              </a:rPr>
              <a:t>w</a:t>
            </a:r>
            <a:r>
              <a:rPr dirty="0" sz="1000" spc="-2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001F5F"/>
                </a:solidFill>
                <a:latin typeface="Calibri"/>
                <a:cs typeface="Calibri"/>
              </a:rPr>
              <a:t>2050 </a:t>
            </a:r>
            <a:r>
              <a:rPr dirty="0" sz="1000" spc="-20" b="1" i="1">
                <a:solidFill>
                  <a:srgbClr val="001F5F"/>
                </a:solidFill>
                <a:latin typeface="Calibri"/>
                <a:cs typeface="Calibri"/>
              </a:rPr>
              <a:t>roku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43" name="object 43" descr=""/>
          <p:cNvGraphicFramePr>
            <a:graphicFrameLocks noGrp="1"/>
          </p:cNvGraphicFramePr>
          <p:nvPr/>
        </p:nvGraphicFramePr>
        <p:xfrm>
          <a:off x="6871716" y="1764792"/>
          <a:ext cx="4715510" cy="1510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155"/>
                <a:gridCol w="641350"/>
                <a:gridCol w="310515"/>
                <a:gridCol w="307340"/>
                <a:gridCol w="303530"/>
                <a:gridCol w="311150"/>
                <a:gridCol w="307339"/>
                <a:gridCol w="306069"/>
                <a:gridCol w="601979"/>
                <a:gridCol w="623570"/>
                <a:gridCol w="320039"/>
              </a:tblGrid>
              <a:tr h="156845">
                <a:tc>
                  <a:txBody>
                    <a:bodyPr/>
                    <a:lstStyle/>
                    <a:p>
                      <a:pPr marL="42545">
                        <a:lnSpc>
                          <a:spcPts val="1135"/>
                        </a:lnSpc>
                      </a:pPr>
                      <a:r>
                        <a:rPr dirty="0" sz="1000" i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∆</a:t>
                      </a:r>
                      <a:r>
                        <a:rPr dirty="0" sz="1000" spc="-10" i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i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vs</a:t>
                      </a:r>
                      <a:r>
                        <a:rPr dirty="0" sz="1000" spc="-20" i="1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 2020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2545">
                        <a:lnSpc>
                          <a:spcPts val="1135"/>
                        </a:lnSpc>
                      </a:pPr>
                      <a:r>
                        <a:rPr dirty="0" sz="100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x1,7</a:t>
                      </a:r>
                      <a:r>
                        <a:rPr dirty="0" sz="1000" spc="47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i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x3,0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0D0D0D"/>
                      </a:solidFill>
                      <a:prstDash val="sysDash"/>
                    </a:lnR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ts val="1135"/>
                        </a:lnSpc>
                      </a:pPr>
                      <a:r>
                        <a:rPr dirty="0" sz="1000" spc="-2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x1,9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ts val="1135"/>
                        </a:lnSpc>
                      </a:pPr>
                      <a:r>
                        <a:rPr dirty="0" sz="1000" spc="-20" i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x2,3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ts val="1135"/>
                        </a:lnSpc>
                      </a:pPr>
                      <a:r>
                        <a:rPr dirty="0" sz="1000" spc="-20" i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x2,7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0D0D0D"/>
                      </a:solidFill>
                      <a:prstDash val="sysDash"/>
                    </a:lnR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ts val="1135"/>
                        </a:lnSpc>
                      </a:pPr>
                      <a:r>
                        <a:rPr dirty="0" sz="1000" spc="-2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x1,9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1135"/>
                        </a:lnSpc>
                      </a:pPr>
                      <a:r>
                        <a:rPr dirty="0" sz="1000" spc="-20" i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x2,1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ts val="1135"/>
                        </a:lnSpc>
                      </a:pPr>
                      <a:r>
                        <a:rPr dirty="0" sz="1000" spc="-20" i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x2,3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6350">
                      <a:solidFill>
                        <a:srgbClr val="0D0D0D"/>
                      </a:solidFill>
                      <a:prstDash val="sysDash"/>
                    </a:lnR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ts val="1135"/>
                        </a:lnSpc>
                      </a:pPr>
                      <a:r>
                        <a:rPr dirty="0" sz="100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x1,7</a:t>
                      </a:r>
                      <a:r>
                        <a:rPr dirty="0" sz="1000" spc="47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x1,9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lnR w="6350">
                      <a:solidFill>
                        <a:srgbClr val="0D0D0D"/>
                      </a:solidFill>
                      <a:prstDash val="sysDash"/>
                    </a:lnR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ts val="1135"/>
                        </a:lnSpc>
                      </a:pPr>
                      <a:r>
                        <a:rPr dirty="0" sz="100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x1,7</a:t>
                      </a:r>
                      <a:r>
                        <a:rPr dirty="0" sz="1000" spc="47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x1,9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lnR w="6350">
                      <a:solidFill>
                        <a:srgbClr val="0D0D0D"/>
                      </a:solidFill>
                      <a:prstDash val="sysDash"/>
                    </a:lnR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ts val="1135"/>
                        </a:lnSpc>
                      </a:pPr>
                      <a:r>
                        <a:rPr dirty="0" sz="1000" spc="-20" i="1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x1,8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solidFill>
                      <a:srgbClr val="E1EFD9"/>
                    </a:solidFill>
                  </a:tcPr>
                </a:tc>
              </a:tr>
              <a:tr h="859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26.7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90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80.8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46.4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97155">
                    <a:lnR w="6350">
                      <a:solidFill>
                        <a:srgbClr val="0D0D0D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49.8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61.3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8255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73.2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R w="6350">
                      <a:solidFill>
                        <a:srgbClr val="0D0D0D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50.0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57.0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1112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61.4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81280">
                    <a:lnR w="6350">
                      <a:solidFill>
                        <a:srgbClr val="0D0D0D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40640">
                        <a:lnSpc>
                          <a:spcPct val="100000"/>
                        </a:lnSpc>
                      </a:pPr>
                      <a:r>
                        <a:rPr dirty="0" baseline="-13888" sz="1500">
                          <a:latin typeface="Calibri"/>
                          <a:cs typeface="Calibri"/>
                        </a:rPr>
                        <a:t>45.8</a:t>
                      </a:r>
                      <a:r>
                        <a:rPr dirty="0" baseline="-13888" sz="1500" spc="56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50.8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lnR w="6350">
                      <a:solidFill>
                        <a:srgbClr val="0D0D0D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dirty="0" baseline="-16666" sz="1500">
                          <a:latin typeface="Calibri"/>
                          <a:cs typeface="Calibri"/>
                        </a:rPr>
                        <a:t>45.1</a:t>
                      </a:r>
                      <a:r>
                        <a:rPr dirty="0" baseline="-16666" sz="1500" spc="577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50.5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lnR w="6350">
                      <a:solidFill>
                        <a:srgbClr val="0D0D0D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48.8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705"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000" spc="-20">
                          <a:latin typeface="Calibri"/>
                          <a:cs typeface="Calibri"/>
                        </a:rPr>
                        <a:t>2020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429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69850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341630" algn="l"/>
                        </a:tabLst>
                      </a:pP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00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000" spc="-25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NZ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R w="6350">
                      <a:solidFill>
                        <a:srgbClr val="0D0D0D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L w="6350">
                      <a:solidFill>
                        <a:srgbClr val="0D0D0D"/>
                      </a:solidFill>
                      <a:prstDash val="sysDash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25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NZ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R w="6350">
                      <a:solidFill>
                        <a:srgbClr val="0D0D0D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L w="6350">
                      <a:solidFill>
                        <a:srgbClr val="0D0D0D"/>
                      </a:solidFill>
                      <a:prstDash val="sysDash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25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NZ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R w="6350">
                      <a:solidFill>
                        <a:srgbClr val="0D0D0D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316865" algn="l"/>
                        </a:tabLst>
                      </a:pP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00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L w="6350">
                      <a:solidFill>
                        <a:srgbClr val="0D0D0D"/>
                      </a:solidFill>
                      <a:prstDash val="sysDash"/>
                    </a:lnL>
                    <a:lnR w="6350">
                      <a:solidFill>
                        <a:srgbClr val="0D0D0D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80"/>
                        </a:spcBef>
                        <a:tabLst>
                          <a:tab pos="320675" algn="l"/>
                        </a:tabLst>
                      </a:pP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00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L w="6350">
                      <a:solidFill>
                        <a:srgbClr val="0D0D0D"/>
                      </a:solidFill>
                      <a:prstDash val="sysDash"/>
                    </a:lnL>
                    <a:lnR w="6350">
                      <a:solidFill>
                        <a:srgbClr val="0D0D0D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5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73660">
                    <a:lnL w="6350">
                      <a:solidFill>
                        <a:srgbClr val="0D0D0D"/>
                      </a:solidFill>
                      <a:prstDash val="sysDash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ts val="1050"/>
                        </a:lnSpc>
                        <a:spcBef>
                          <a:spcPts val="330"/>
                        </a:spcBef>
                      </a:pPr>
                      <a:r>
                        <a:rPr dirty="0" sz="1000" spc="-2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BNEF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R w="6350">
                      <a:solidFill>
                        <a:srgbClr val="0D0D0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ts val="1050"/>
                        </a:lnSpc>
                        <a:spcBef>
                          <a:spcPts val="330"/>
                        </a:spcBef>
                      </a:pPr>
                      <a:r>
                        <a:rPr dirty="0" sz="1000" spc="-25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IEA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19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D0D0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D0D0D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 algn="ctr" marR="17145">
                        <a:lnSpc>
                          <a:spcPts val="1050"/>
                        </a:lnSpc>
                        <a:spcBef>
                          <a:spcPts val="330"/>
                        </a:spcBef>
                      </a:pPr>
                      <a:r>
                        <a:rPr dirty="0" sz="1000" spc="-25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19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D0D0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 marR="36195">
                        <a:lnSpc>
                          <a:spcPts val="1050"/>
                        </a:lnSpc>
                        <a:spcBef>
                          <a:spcPts val="330"/>
                        </a:spcBef>
                      </a:pPr>
                      <a:r>
                        <a:rPr dirty="0" sz="1000" spc="-2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IEJJ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6350">
                      <a:solidFill>
                        <a:srgbClr val="0D0D0D"/>
                      </a:solidFill>
                      <a:prstDash val="sysDash"/>
                    </a:lnL>
                    <a:lnR w="6350">
                      <a:solidFill>
                        <a:srgbClr val="0D0D0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  <a:spcBef>
                          <a:spcPts val="330"/>
                        </a:spcBef>
                      </a:pPr>
                      <a:r>
                        <a:rPr dirty="0" sz="1000" spc="-10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Equinor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6350">
                      <a:solidFill>
                        <a:srgbClr val="0D0D0D"/>
                      </a:solidFill>
                      <a:prstDash val="sysDash"/>
                    </a:lnL>
                    <a:lnR w="6350">
                      <a:solidFill>
                        <a:srgbClr val="0D0D0D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 marL="24765">
                        <a:lnSpc>
                          <a:spcPts val="1050"/>
                        </a:lnSpc>
                        <a:spcBef>
                          <a:spcPts val="330"/>
                        </a:spcBef>
                      </a:pPr>
                      <a:r>
                        <a:rPr dirty="0" sz="1000" spc="-25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EM</a:t>
                      </a:r>
                      <a:r>
                        <a:rPr dirty="0" baseline="25641" sz="975" spc="-37" i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baseline="25641" sz="975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6350">
                      <a:solidFill>
                        <a:srgbClr val="0D0D0D"/>
                      </a:solidFill>
                      <a:prstDash val="sysDash"/>
                    </a:lnL>
                  </a:tcPr>
                </a:tc>
              </a:tr>
            </a:tbl>
          </a:graphicData>
        </a:graphic>
      </p:graphicFrame>
      <p:sp>
        <p:nvSpPr>
          <p:cNvPr id="44" name="object 44" descr=""/>
          <p:cNvSpPr/>
          <p:nvPr/>
        </p:nvSpPr>
        <p:spPr>
          <a:xfrm>
            <a:off x="11245595" y="1327403"/>
            <a:ext cx="277495" cy="279400"/>
          </a:xfrm>
          <a:custGeom>
            <a:avLst/>
            <a:gdLst/>
            <a:ahLst/>
            <a:cxnLst/>
            <a:rect l="l" t="t" r="r" b="b"/>
            <a:pathLst>
              <a:path w="277495" h="279400">
                <a:moveTo>
                  <a:pt x="138810" y="0"/>
                </a:moveTo>
                <a:lnTo>
                  <a:pt x="84581" y="11303"/>
                </a:lnTo>
                <a:lnTo>
                  <a:pt x="40767" y="40894"/>
                </a:lnTo>
                <a:lnTo>
                  <a:pt x="10922" y="85217"/>
                </a:lnTo>
                <a:lnTo>
                  <a:pt x="0" y="139826"/>
                </a:lnTo>
                <a:lnTo>
                  <a:pt x="1015" y="158496"/>
                </a:lnTo>
                <a:lnTo>
                  <a:pt x="18669" y="209676"/>
                </a:lnTo>
                <a:lnTo>
                  <a:pt x="53975" y="249936"/>
                </a:lnTo>
                <a:lnTo>
                  <a:pt x="101853" y="274066"/>
                </a:lnTo>
                <a:lnTo>
                  <a:pt x="138810" y="278892"/>
                </a:lnTo>
                <a:lnTo>
                  <a:pt x="157479" y="277495"/>
                </a:lnTo>
                <a:lnTo>
                  <a:pt x="175895" y="274066"/>
                </a:lnTo>
                <a:lnTo>
                  <a:pt x="193167" y="268350"/>
                </a:lnTo>
                <a:lnTo>
                  <a:pt x="198583" y="265557"/>
                </a:lnTo>
                <a:lnTo>
                  <a:pt x="132714" y="265557"/>
                </a:lnTo>
                <a:lnTo>
                  <a:pt x="124205" y="262890"/>
                </a:lnTo>
                <a:lnTo>
                  <a:pt x="120502" y="260476"/>
                </a:lnTo>
                <a:lnTo>
                  <a:pt x="101473" y="260476"/>
                </a:lnTo>
                <a:lnTo>
                  <a:pt x="85598" y="254381"/>
                </a:lnTo>
                <a:lnTo>
                  <a:pt x="70993" y="246507"/>
                </a:lnTo>
                <a:lnTo>
                  <a:pt x="57403" y="235966"/>
                </a:lnTo>
                <a:lnTo>
                  <a:pt x="67182" y="228726"/>
                </a:lnTo>
                <a:lnTo>
                  <a:pt x="69045" y="227711"/>
                </a:lnTo>
                <a:lnTo>
                  <a:pt x="48259" y="227711"/>
                </a:lnTo>
                <a:lnTo>
                  <a:pt x="20065" y="182118"/>
                </a:lnTo>
                <a:lnTo>
                  <a:pt x="12953" y="145923"/>
                </a:lnTo>
                <a:lnTo>
                  <a:pt x="277160" y="145923"/>
                </a:lnTo>
                <a:lnTo>
                  <a:pt x="277368" y="139826"/>
                </a:lnTo>
                <a:lnTo>
                  <a:pt x="277156" y="133350"/>
                </a:lnTo>
                <a:lnTo>
                  <a:pt x="12953" y="133350"/>
                </a:lnTo>
                <a:lnTo>
                  <a:pt x="15239" y="114554"/>
                </a:lnTo>
                <a:lnTo>
                  <a:pt x="20065" y="96774"/>
                </a:lnTo>
                <a:lnTo>
                  <a:pt x="27177" y="80518"/>
                </a:lnTo>
                <a:lnTo>
                  <a:pt x="36702" y="65150"/>
                </a:lnTo>
                <a:lnTo>
                  <a:pt x="48259" y="51816"/>
                </a:lnTo>
                <a:lnTo>
                  <a:pt x="69691" y="51816"/>
                </a:lnTo>
                <a:lnTo>
                  <a:pt x="67182" y="50419"/>
                </a:lnTo>
                <a:lnTo>
                  <a:pt x="57403" y="42925"/>
                </a:lnTo>
                <a:lnTo>
                  <a:pt x="70993" y="33020"/>
                </a:lnTo>
                <a:lnTo>
                  <a:pt x="85598" y="24511"/>
                </a:lnTo>
                <a:lnTo>
                  <a:pt x="101473" y="18796"/>
                </a:lnTo>
                <a:lnTo>
                  <a:pt x="120224" y="18796"/>
                </a:lnTo>
                <a:lnTo>
                  <a:pt x="124205" y="16383"/>
                </a:lnTo>
                <a:lnTo>
                  <a:pt x="132714" y="13335"/>
                </a:lnTo>
                <a:lnTo>
                  <a:pt x="197364" y="13335"/>
                </a:lnTo>
                <a:lnTo>
                  <a:pt x="193167" y="11303"/>
                </a:lnTo>
                <a:lnTo>
                  <a:pt x="175895" y="5461"/>
                </a:lnTo>
                <a:lnTo>
                  <a:pt x="157479" y="1397"/>
                </a:lnTo>
                <a:lnTo>
                  <a:pt x="138810" y="0"/>
                </a:lnTo>
                <a:close/>
              </a:path>
              <a:path w="277495" h="279400">
                <a:moveTo>
                  <a:pt x="144906" y="209676"/>
                </a:moveTo>
                <a:lnTo>
                  <a:pt x="132714" y="209676"/>
                </a:lnTo>
                <a:lnTo>
                  <a:pt x="132714" y="265557"/>
                </a:lnTo>
                <a:lnTo>
                  <a:pt x="144906" y="265557"/>
                </a:lnTo>
                <a:lnTo>
                  <a:pt x="144906" y="209676"/>
                </a:lnTo>
                <a:close/>
              </a:path>
              <a:path w="277495" h="279400">
                <a:moveTo>
                  <a:pt x="204007" y="209676"/>
                </a:moveTo>
                <a:lnTo>
                  <a:pt x="144906" y="209676"/>
                </a:lnTo>
                <a:lnTo>
                  <a:pt x="160274" y="211074"/>
                </a:lnTo>
                <a:lnTo>
                  <a:pt x="174878" y="213741"/>
                </a:lnTo>
                <a:lnTo>
                  <a:pt x="188086" y="217805"/>
                </a:lnTo>
                <a:lnTo>
                  <a:pt x="182625" y="230124"/>
                </a:lnTo>
                <a:lnTo>
                  <a:pt x="176529" y="241426"/>
                </a:lnTo>
                <a:lnTo>
                  <a:pt x="169418" y="250190"/>
                </a:lnTo>
                <a:lnTo>
                  <a:pt x="161925" y="257429"/>
                </a:lnTo>
                <a:lnTo>
                  <a:pt x="153415" y="262890"/>
                </a:lnTo>
                <a:lnTo>
                  <a:pt x="144906" y="265557"/>
                </a:lnTo>
                <a:lnTo>
                  <a:pt x="198583" y="265557"/>
                </a:lnTo>
                <a:lnTo>
                  <a:pt x="208430" y="260476"/>
                </a:lnTo>
                <a:lnTo>
                  <a:pt x="176149" y="260476"/>
                </a:lnTo>
                <a:lnTo>
                  <a:pt x="184023" y="251333"/>
                </a:lnTo>
                <a:lnTo>
                  <a:pt x="184657" y="250190"/>
                </a:lnTo>
                <a:lnTo>
                  <a:pt x="191770" y="238633"/>
                </a:lnTo>
                <a:lnTo>
                  <a:pt x="198247" y="225679"/>
                </a:lnTo>
                <a:lnTo>
                  <a:pt x="198881" y="224282"/>
                </a:lnTo>
                <a:lnTo>
                  <a:pt x="199262" y="222631"/>
                </a:lnTo>
                <a:lnTo>
                  <a:pt x="222927" y="222631"/>
                </a:lnTo>
                <a:lnTo>
                  <a:pt x="217677" y="218567"/>
                </a:lnTo>
                <a:lnTo>
                  <a:pt x="203707" y="211074"/>
                </a:lnTo>
                <a:lnTo>
                  <a:pt x="204007" y="209676"/>
                </a:lnTo>
                <a:close/>
              </a:path>
              <a:path w="277495" h="279400">
                <a:moveTo>
                  <a:pt x="91652" y="222631"/>
                </a:moveTo>
                <a:lnTo>
                  <a:pt x="78358" y="222631"/>
                </a:lnTo>
                <a:lnTo>
                  <a:pt x="78739" y="224282"/>
                </a:lnTo>
                <a:lnTo>
                  <a:pt x="79121" y="225679"/>
                </a:lnTo>
                <a:lnTo>
                  <a:pt x="85851" y="238633"/>
                </a:lnTo>
                <a:lnTo>
                  <a:pt x="92963" y="250190"/>
                </a:lnTo>
                <a:lnTo>
                  <a:pt x="93345" y="251333"/>
                </a:lnTo>
                <a:lnTo>
                  <a:pt x="101473" y="260476"/>
                </a:lnTo>
                <a:lnTo>
                  <a:pt x="120502" y="260476"/>
                </a:lnTo>
                <a:lnTo>
                  <a:pt x="115824" y="257429"/>
                </a:lnTo>
                <a:lnTo>
                  <a:pt x="108330" y="250190"/>
                </a:lnTo>
                <a:lnTo>
                  <a:pt x="101219" y="241426"/>
                </a:lnTo>
                <a:lnTo>
                  <a:pt x="94742" y="230124"/>
                </a:lnTo>
                <a:lnTo>
                  <a:pt x="91652" y="222631"/>
                </a:lnTo>
                <a:close/>
              </a:path>
              <a:path w="277495" h="279400">
                <a:moveTo>
                  <a:pt x="222927" y="222631"/>
                </a:moveTo>
                <a:lnTo>
                  <a:pt x="199262" y="222631"/>
                </a:lnTo>
                <a:lnTo>
                  <a:pt x="210438" y="228726"/>
                </a:lnTo>
                <a:lnTo>
                  <a:pt x="219963" y="235966"/>
                </a:lnTo>
                <a:lnTo>
                  <a:pt x="206755" y="246507"/>
                </a:lnTo>
                <a:lnTo>
                  <a:pt x="192150" y="254381"/>
                </a:lnTo>
                <a:lnTo>
                  <a:pt x="176149" y="260476"/>
                </a:lnTo>
                <a:lnTo>
                  <a:pt x="208430" y="260476"/>
                </a:lnTo>
                <a:lnTo>
                  <a:pt x="209169" y="260096"/>
                </a:lnTo>
                <a:lnTo>
                  <a:pt x="223774" y="249936"/>
                </a:lnTo>
                <a:lnTo>
                  <a:pt x="236981" y="238379"/>
                </a:lnTo>
                <a:lnTo>
                  <a:pt x="246227" y="227711"/>
                </a:lnTo>
                <a:lnTo>
                  <a:pt x="229488" y="227711"/>
                </a:lnTo>
                <a:lnTo>
                  <a:pt x="222927" y="222631"/>
                </a:lnTo>
                <a:close/>
              </a:path>
              <a:path w="277495" h="279400">
                <a:moveTo>
                  <a:pt x="75692" y="145923"/>
                </a:moveTo>
                <a:lnTo>
                  <a:pt x="63119" y="145923"/>
                </a:lnTo>
                <a:lnTo>
                  <a:pt x="63880" y="156463"/>
                </a:lnTo>
                <a:lnTo>
                  <a:pt x="64134" y="161544"/>
                </a:lnTo>
                <a:lnTo>
                  <a:pt x="65531" y="174625"/>
                </a:lnTo>
                <a:lnTo>
                  <a:pt x="65912" y="178688"/>
                </a:lnTo>
                <a:lnTo>
                  <a:pt x="68960" y="194691"/>
                </a:lnTo>
                <a:lnTo>
                  <a:pt x="73278" y="209296"/>
                </a:lnTo>
                <a:lnTo>
                  <a:pt x="74040" y="211074"/>
                </a:lnTo>
                <a:lnTo>
                  <a:pt x="60071" y="218567"/>
                </a:lnTo>
                <a:lnTo>
                  <a:pt x="48259" y="227711"/>
                </a:lnTo>
                <a:lnTo>
                  <a:pt x="69045" y="227711"/>
                </a:lnTo>
                <a:lnTo>
                  <a:pt x="78358" y="222631"/>
                </a:lnTo>
                <a:lnTo>
                  <a:pt x="91652" y="222631"/>
                </a:lnTo>
                <a:lnTo>
                  <a:pt x="89661" y="217805"/>
                </a:lnTo>
                <a:lnTo>
                  <a:pt x="102870" y="213741"/>
                </a:lnTo>
                <a:lnTo>
                  <a:pt x="117475" y="211074"/>
                </a:lnTo>
                <a:lnTo>
                  <a:pt x="132714" y="209676"/>
                </a:lnTo>
                <a:lnTo>
                  <a:pt x="204007" y="209676"/>
                </a:lnTo>
                <a:lnTo>
                  <a:pt x="204088" y="209296"/>
                </a:lnTo>
                <a:lnTo>
                  <a:pt x="204990" y="206248"/>
                </a:lnTo>
                <a:lnTo>
                  <a:pt x="84835" y="206248"/>
                </a:lnTo>
                <a:lnTo>
                  <a:pt x="80518" y="187579"/>
                </a:lnTo>
                <a:lnTo>
                  <a:pt x="77343" y="167386"/>
                </a:lnTo>
                <a:lnTo>
                  <a:pt x="75692" y="145923"/>
                </a:lnTo>
                <a:close/>
              </a:path>
              <a:path w="277495" h="279400">
                <a:moveTo>
                  <a:pt x="277160" y="145923"/>
                </a:moveTo>
                <a:lnTo>
                  <a:pt x="264413" y="145923"/>
                </a:lnTo>
                <a:lnTo>
                  <a:pt x="262381" y="164719"/>
                </a:lnTo>
                <a:lnTo>
                  <a:pt x="257301" y="182118"/>
                </a:lnTo>
                <a:lnTo>
                  <a:pt x="250189" y="198374"/>
                </a:lnTo>
                <a:lnTo>
                  <a:pt x="241046" y="213741"/>
                </a:lnTo>
                <a:lnTo>
                  <a:pt x="229488" y="227711"/>
                </a:lnTo>
                <a:lnTo>
                  <a:pt x="246227" y="227711"/>
                </a:lnTo>
                <a:lnTo>
                  <a:pt x="266826" y="193675"/>
                </a:lnTo>
                <a:lnTo>
                  <a:pt x="276732" y="158496"/>
                </a:lnTo>
                <a:lnTo>
                  <a:pt x="277160" y="145923"/>
                </a:lnTo>
                <a:close/>
              </a:path>
              <a:path w="277495" h="279400">
                <a:moveTo>
                  <a:pt x="144906" y="145923"/>
                </a:moveTo>
                <a:lnTo>
                  <a:pt x="132714" y="145923"/>
                </a:lnTo>
                <a:lnTo>
                  <a:pt x="132714" y="196723"/>
                </a:lnTo>
                <a:lnTo>
                  <a:pt x="115824" y="198374"/>
                </a:lnTo>
                <a:lnTo>
                  <a:pt x="100202" y="201168"/>
                </a:lnTo>
                <a:lnTo>
                  <a:pt x="84835" y="206248"/>
                </a:lnTo>
                <a:lnTo>
                  <a:pt x="192531" y="206248"/>
                </a:lnTo>
                <a:lnTo>
                  <a:pt x="177546" y="201168"/>
                </a:lnTo>
                <a:lnTo>
                  <a:pt x="161925" y="198374"/>
                </a:lnTo>
                <a:lnTo>
                  <a:pt x="144906" y="196723"/>
                </a:lnTo>
                <a:lnTo>
                  <a:pt x="144906" y="145923"/>
                </a:lnTo>
                <a:close/>
              </a:path>
              <a:path w="277495" h="279400">
                <a:moveTo>
                  <a:pt x="214249" y="145923"/>
                </a:moveTo>
                <a:lnTo>
                  <a:pt x="202056" y="145923"/>
                </a:lnTo>
                <a:lnTo>
                  <a:pt x="200278" y="167386"/>
                </a:lnTo>
                <a:lnTo>
                  <a:pt x="196850" y="187579"/>
                </a:lnTo>
                <a:lnTo>
                  <a:pt x="192531" y="206248"/>
                </a:lnTo>
                <a:lnTo>
                  <a:pt x="204990" y="206248"/>
                </a:lnTo>
                <a:lnTo>
                  <a:pt x="208406" y="194691"/>
                </a:lnTo>
                <a:lnTo>
                  <a:pt x="211835" y="178688"/>
                </a:lnTo>
                <a:lnTo>
                  <a:pt x="213486" y="161544"/>
                </a:lnTo>
                <a:lnTo>
                  <a:pt x="213868" y="156463"/>
                </a:lnTo>
                <a:lnTo>
                  <a:pt x="214249" y="145923"/>
                </a:lnTo>
                <a:close/>
              </a:path>
              <a:path w="277495" h="279400">
                <a:moveTo>
                  <a:pt x="69691" y="51816"/>
                </a:moveTo>
                <a:lnTo>
                  <a:pt x="48259" y="51816"/>
                </a:lnTo>
                <a:lnTo>
                  <a:pt x="60071" y="60706"/>
                </a:lnTo>
                <a:lnTo>
                  <a:pt x="74040" y="68199"/>
                </a:lnTo>
                <a:lnTo>
                  <a:pt x="73278" y="69850"/>
                </a:lnTo>
                <a:lnTo>
                  <a:pt x="68960" y="84836"/>
                </a:lnTo>
                <a:lnTo>
                  <a:pt x="65912" y="100965"/>
                </a:lnTo>
                <a:lnTo>
                  <a:pt x="65531" y="105029"/>
                </a:lnTo>
                <a:lnTo>
                  <a:pt x="64134" y="117221"/>
                </a:lnTo>
                <a:lnTo>
                  <a:pt x="63880" y="122428"/>
                </a:lnTo>
                <a:lnTo>
                  <a:pt x="63119" y="133350"/>
                </a:lnTo>
                <a:lnTo>
                  <a:pt x="75692" y="133350"/>
                </a:lnTo>
                <a:lnTo>
                  <a:pt x="77343" y="112141"/>
                </a:lnTo>
                <a:lnTo>
                  <a:pt x="80518" y="91312"/>
                </a:lnTo>
                <a:lnTo>
                  <a:pt x="84835" y="73279"/>
                </a:lnTo>
                <a:lnTo>
                  <a:pt x="205077" y="73279"/>
                </a:lnTo>
                <a:lnTo>
                  <a:pt x="204088" y="69850"/>
                </a:lnTo>
                <a:lnTo>
                  <a:pt x="204030" y="69596"/>
                </a:lnTo>
                <a:lnTo>
                  <a:pt x="132714" y="69596"/>
                </a:lnTo>
                <a:lnTo>
                  <a:pt x="117475" y="68199"/>
                </a:lnTo>
                <a:lnTo>
                  <a:pt x="102870" y="65405"/>
                </a:lnTo>
                <a:lnTo>
                  <a:pt x="89661" y="61087"/>
                </a:lnTo>
                <a:lnTo>
                  <a:pt x="91494" y="56642"/>
                </a:lnTo>
                <a:lnTo>
                  <a:pt x="78358" y="56642"/>
                </a:lnTo>
                <a:lnTo>
                  <a:pt x="69691" y="51816"/>
                </a:lnTo>
                <a:close/>
              </a:path>
              <a:path w="277495" h="279400">
                <a:moveTo>
                  <a:pt x="192531" y="73279"/>
                </a:moveTo>
                <a:lnTo>
                  <a:pt x="84835" y="73279"/>
                </a:lnTo>
                <a:lnTo>
                  <a:pt x="100202" y="77724"/>
                </a:lnTo>
                <a:lnTo>
                  <a:pt x="115824" y="80772"/>
                </a:lnTo>
                <a:lnTo>
                  <a:pt x="132714" y="82169"/>
                </a:lnTo>
                <a:lnTo>
                  <a:pt x="132714" y="133350"/>
                </a:lnTo>
                <a:lnTo>
                  <a:pt x="144906" y="133350"/>
                </a:lnTo>
                <a:lnTo>
                  <a:pt x="144906" y="82169"/>
                </a:lnTo>
                <a:lnTo>
                  <a:pt x="161925" y="80772"/>
                </a:lnTo>
                <a:lnTo>
                  <a:pt x="177546" y="77724"/>
                </a:lnTo>
                <a:lnTo>
                  <a:pt x="192531" y="73279"/>
                </a:lnTo>
                <a:close/>
              </a:path>
              <a:path w="277495" h="279400">
                <a:moveTo>
                  <a:pt x="205077" y="73279"/>
                </a:moveTo>
                <a:lnTo>
                  <a:pt x="192531" y="73279"/>
                </a:lnTo>
                <a:lnTo>
                  <a:pt x="196850" y="91312"/>
                </a:lnTo>
                <a:lnTo>
                  <a:pt x="200278" y="112141"/>
                </a:lnTo>
                <a:lnTo>
                  <a:pt x="202056" y="133350"/>
                </a:lnTo>
                <a:lnTo>
                  <a:pt x="214249" y="133350"/>
                </a:lnTo>
                <a:lnTo>
                  <a:pt x="213868" y="122428"/>
                </a:lnTo>
                <a:lnTo>
                  <a:pt x="213486" y="117221"/>
                </a:lnTo>
                <a:lnTo>
                  <a:pt x="212217" y="105029"/>
                </a:lnTo>
                <a:lnTo>
                  <a:pt x="211835" y="100965"/>
                </a:lnTo>
                <a:lnTo>
                  <a:pt x="208406" y="84836"/>
                </a:lnTo>
                <a:lnTo>
                  <a:pt x="205077" y="73279"/>
                </a:lnTo>
                <a:close/>
              </a:path>
              <a:path w="277495" h="279400">
                <a:moveTo>
                  <a:pt x="246184" y="51816"/>
                </a:moveTo>
                <a:lnTo>
                  <a:pt x="229488" y="51816"/>
                </a:lnTo>
                <a:lnTo>
                  <a:pt x="241046" y="65150"/>
                </a:lnTo>
                <a:lnTo>
                  <a:pt x="250189" y="80518"/>
                </a:lnTo>
                <a:lnTo>
                  <a:pt x="257301" y="96774"/>
                </a:lnTo>
                <a:lnTo>
                  <a:pt x="262381" y="114554"/>
                </a:lnTo>
                <a:lnTo>
                  <a:pt x="264413" y="133350"/>
                </a:lnTo>
                <a:lnTo>
                  <a:pt x="277156" y="133350"/>
                </a:lnTo>
                <a:lnTo>
                  <a:pt x="266826" y="85217"/>
                </a:lnTo>
                <a:lnTo>
                  <a:pt x="248538" y="54610"/>
                </a:lnTo>
                <a:lnTo>
                  <a:pt x="246184" y="51816"/>
                </a:lnTo>
                <a:close/>
              </a:path>
              <a:path w="277495" h="279400">
                <a:moveTo>
                  <a:pt x="144906" y="13335"/>
                </a:moveTo>
                <a:lnTo>
                  <a:pt x="132714" y="13335"/>
                </a:lnTo>
                <a:lnTo>
                  <a:pt x="132714" y="69596"/>
                </a:lnTo>
                <a:lnTo>
                  <a:pt x="144906" y="69596"/>
                </a:lnTo>
                <a:lnTo>
                  <a:pt x="144906" y="13335"/>
                </a:lnTo>
                <a:close/>
              </a:path>
              <a:path w="277495" h="279400">
                <a:moveTo>
                  <a:pt x="197364" y="13335"/>
                </a:moveTo>
                <a:lnTo>
                  <a:pt x="144906" y="13335"/>
                </a:lnTo>
                <a:lnTo>
                  <a:pt x="153415" y="16383"/>
                </a:lnTo>
                <a:lnTo>
                  <a:pt x="161925" y="21462"/>
                </a:lnTo>
                <a:lnTo>
                  <a:pt x="169418" y="28956"/>
                </a:lnTo>
                <a:lnTo>
                  <a:pt x="176529" y="37846"/>
                </a:lnTo>
                <a:lnTo>
                  <a:pt x="182625" y="48768"/>
                </a:lnTo>
                <a:lnTo>
                  <a:pt x="188086" y="61087"/>
                </a:lnTo>
                <a:lnTo>
                  <a:pt x="174878" y="65405"/>
                </a:lnTo>
                <a:lnTo>
                  <a:pt x="160274" y="68199"/>
                </a:lnTo>
                <a:lnTo>
                  <a:pt x="144906" y="69596"/>
                </a:lnTo>
                <a:lnTo>
                  <a:pt x="204030" y="69596"/>
                </a:lnTo>
                <a:lnTo>
                  <a:pt x="203707" y="68199"/>
                </a:lnTo>
                <a:lnTo>
                  <a:pt x="217677" y="60706"/>
                </a:lnTo>
                <a:lnTo>
                  <a:pt x="223077" y="56642"/>
                </a:lnTo>
                <a:lnTo>
                  <a:pt x="199262" y="56642"/>
                </a:lnTo>
                <a:lnTo>
                  <a:pt x="198881" y="54863"/>
                </a:lnTo>
                <a:lnTo>
                  <a:pt x="198247" y="53212"/>
                </a:lnTo>
                <a:lnTo>
                  <a:pt x="191770" y="40259"/>
                </a:lnTo>
                <a:lnTo>
                  <a:pt x="184023" y="27940"/>
                </a:lnTo>
                <a:lnTo>
                  <a:pt x="176149" y="18796"/>
                </a:lnTo>
                <a:lnTo>
                  <a:pt x="208644" y="18796"/>
                </a:lnTo>
                <a:lnTo>
                  <a:pt x="197364" y="13335"/>
                </a:lnTo>
                <a:close/>
              </a:path>
              <a:path w="277495" h="279400">
                <a:moveTo>
                  <a:pt x="120224" y="18796"/>
                </a:moveTo>
                <a:lnTo>
                  <a:pt x="101473" y="18796"/>
                </a:lnTo>
                <a:lnTo>
                  <a:pt x="93345" y="27940"/>
                </a:lnTo>
                <a:lnTo>
                  <a:pt x="92963" y="28956"/>
                </a:lnTo>
                <a:lnTo>
                  <a:pt x="85851" y="40259"/>
                </a:lnTo>
                <a:lnTo>
                  <a:pt x="79121" y="53212"/>
                </a:lnTo>
                <a:lnTo>
                  <a:pt x="78739" y="54863"/>
                </a:lnTo>
                <a:lnTo>
                  <a:pt x="78358" y="56642"/>
                </a:lnTo>
                <a:lnTo>
                  <a:pt x="91494" y="56642"/>
                </a:lnTo>
                <a:lnTo>
                  <a:pt x="94742" y="48768"/>
                </a:lnTo>
                <a:lnTo>
                  <a:pt x="101219" y="37846"/>
                </a:lnTo>
                <a:lnTo>
                  <a:pt x="108330" y="28956"/>
                </a:lnTo>
                <a:lnTo>
                  <a:pt x="115824" y="21462"/>
                </a:lnTo>
                <a:lnTo>
                  <a:pt x="120224" y="18796"/>
                </a:lnTo>
                <a:close/>
              </a:path>
              <a:path w="277495" h="279400">
                <a:moveTo>
                  <a:pt x="208644" y="18796"/>
                </a:moveTo>
                <a:lnTo>
                  <a:pt x="176149" y="18796"/>
                </a:lnTo>
                <a:lnTo>
                  <a:pt x="192150" y="24511"/>
                </a:lnTo>
                <a:lnTo>
                  <a:pt x="206755" y="33020"/>
                </a:lnTo>
                <a:lnTo>
                  <a:pt x="219963" y="42925"/>
                </a:lnTo>
                <a:lnTo>
                  <a:pt x="210438" y="50419"/>
                </a:lnTo>
                <a:lnTo>
                  <a:pt x="199262" y="56642"/>
                </a:lnTo>
                <a:lnTo>
                  <a:pt x="223077" y="56642"/>
                </a:lnTo>
                <a:lnTo>
                  <a:pt x="229488" y="51816"/>
                </a:lnTo>
                <a:lnTo>
                  <a:pt x="246184" y="51816"/>
                </a:lnTo>
                <a:lnTo>
                  <a:pt x="236981" y="40894"/>
                </a:lnTo>
                <a:lnTo>
                  <a:pt x="223774" y="29337"/>
                </a:lnTo>
                <a:lnTo>
                  <a:pt x="209169" y="19050"/>
                </a:lnTo>
                <a:lnTo>
                  <a:pt x="208644" y="187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11245595" y="3989832"/>
            <a:ext cx="277495" cy="279400"/>
          </a:xfrm>
          <a:custGeom>
            <a:avLst/>
            <a:gdLst/>
            <a:ahLst/>
            <a:cxnLst/>
            <a:rect l="l" t="t" r="r" b="b"/>
            <a:pathLst>
              <a:path w="277495" h="279400">
                <a:moveTo>
                  <a:pt x="138810" y="0"/>
                </a:moveTo>
                <a:lnTo>
                  <a:pt x="84581" y="11303"/>
                </a:lnTo>
                <a:lnTo>
                  <a:pt x="40767" y="40894"/>
                </a:lnTo>
                <a:lnTo>
                  <a:pt x="10922" y="85217"/>
                </a:lnTo>
                <a:lnTo>
                  <a:pt x="0" y="139827"/>
                </a:lnTo>
                <a:lnTo>
                  <a:pt x="1015" y="158496"/>
                </a:lnTo>
                <a:lnTo>
                  <a:pt x="18669" y="209677"/>
                </a:lnTo>
                <a:lnTo>
                  <a:pt x="53975" y="249936"/>
                </a:lnTo>
                <a:lnTo>
                  <a:pt x="101853" y="274066"/>
                </a:lnTo>
                <a:lnTo>
                  <a:pt x="138810" y="278892"/>
                </a:lnTo>
                <a:lnTo>
                  <a:pt x="157479" y="277495"/>
                </a:lnTo>
                <a:lnTo>
                  <a:pt x="175895" y="274066"/>
                </a:lnTo>
                <a:lnTo>
                  <a:pt x="193167" y="268351"/>
                </a:lnTo>
                <a:lnTo>
                  <a:pt x="198583" y="265557"/>
                </a:lnTo>
                <a:lnTo>
                  <a:pt x="132714" y="265557"/>
                </a:lnTo>
                <a:lnTo>
                  <a:pt x="124205" y="262890"/>
                </a:lnTo>
                <a:lnTo>
                  <a:pt x="120502" y="260477"/>
                </a:lnTo>
                <a:lnTo>
                  <a:pt x="101473" y="260477"/>
                </a:lnTo>
                <a:lnTo>
                  <a:pt x="85598" y="254381"/>
                </a:lnTo>
                <a:lnTo>
                  <a:pt x="70993" y="246507"/>
                </a:lnTo>
                <a:lnTo>
                  <a:pt x="57403" y="235966"/>
                </a:lnTo>
                <a:lnTo>
                  <a:pt x="67182" y="228727"/>
                </a:lnTo>
                <a:lnTo>
                  <a:pt x="69045" y="227711"/>
                </a:lnTo>
                <a:lnTo>
                  <a:pt x="48259" y="227711"/>
                </a:lnTo>
                <a:lnTo>
                  <a:pt x="20065" y="182118"/>
                </a:lnTo>
                <a:lnTo>
                  <a:pt x="12953" y="145923"/>
                </a:lnTo>
                <a:lnTo>
                  <a:pt x="277160" y="145923"/>
                </a:lnTo>
                <a:lnTo>
                  <a:pt x="277368" y="139827"/>
                </a:lnTo>
                <a:lnTo>
                  <a:pt x="277156" y="133350"/>
                </a:lnTo>
                <a:lnTo>
                  <a:pt x="12953" y="133350"/>
                </a:lnTo>
                <a:lnTo>
                  <a:pt x="15239" y="114554"/>
                </a:lnTo>
                <a:lnTo>
                  <a:pt x="20065" y="96774"/>
                </a:lnTo>
                <a:lnTo>
                  <a:pt x="27177" y="80518"/>
                </a:lnTo>
                <a:lnTo>
                  <a:pt x="36702" y="65151"/>
                </a:lnTo>
                <a:lnTo>
                  <a:pt x="48259" y="51816"/>
                </a:lnTo>
                <a:lnTo>
                  <a:pt x="69691" y="51816"/>
                </a:lnTo>
                <a:lnTo>
                  <a:pt x="67182" y="50419"/>
                </a:lnTo>
                <a:lnTo>
                  <a:pt x="57403" y="42926"/>
                </a:lnTo>
                <a:lnTo>
                  <a:pt x="70993" y="33020"/>
                </a:lnTo>
                <a:lnTo>
                  <a:pt x="85598" y="24511"/>
                </a:lnTo>
                <a:lnTo>
                  <a:pt x="101473" y="18796"/>
                </a:lnTo>
                <a:lnTo>
                  <a:pt x="120224" y="18796"/>
                </a:lnTo>
                <a:lnTo>
                  <a:pt x="124205" y="16383"/>
                </a:lnTo>
                <a:lnTo>
                  <a:pt x="132714" y="13335"/>
                </a:lnTo>
                <a:lnTo>
                  <a:pt x="197364" y="13335"/>
                </a:lnTo>
                <a:lnTo>
                  <a:pt x="193167" y="11303"/>
                </a:lnTo>
                <a:lnTo>
                  <a:pt x="175895" y="5461"/>
                </a:lnTo>
                <a:lnTo>
                  <a:pt x="157479" y="1397"/>
                </a:lnTo>
                <a:lnTo>
                  <a:pt x="138810" y="0"/>
                </a:lnTo>
                <a:close/>
              </a:path>
              <a:path w="277495" h="279400">
                <a:moveTo>
                  <a:pt x="144906" y="209677"/>
                </a:moveTo>
                <a:lnTo>
                  <a:pt x="132714" y="209677"/>
                </a:lnTo>
                <a:lnTo>
                  <a:pt x="132714" y="265557"/>
                </a:lnTo>
                <a:lnTo>
                  <a:pt x="144906" y="265557"/>
                </a:lnTo>
                <a:lnTo>
                  <a:pt x="144906" y="209677"/>
                </a:lnTo>
                <a:close/>
              </a:path>
              <a:path w="277495" h="279400">
                <a:moveTo>
                  <a:pt x="204007" y="209677"/>
                </a:moveTo>
                <a:lnTo>
                  <a:pt x="144906" y="209677"/>
                </a:lnTo>
                <a:lnTo>
                  <a:pt x="160274" y="211074"/>
                </a:lnTo>
                <a:lnTo>
                  <a:pt x="174878" y="213741"/>
                </a:lnTo>
                <a:lnTo>
                  <a:pt x="188086" y="217805"/>
                </a:lnTo>
                <a:lnTo>
                  <a:pt x="182625" y="230124"/>
                </a:lnTo>
                <a:lnTo>
                  <a:pt x="176529" y="241427"/>
                </a:lnTo>
                <a:lnTo>
                  <a:pt x="169418" y="250190"/>
                </a:lnTo>
                <a:lnTo>
                  <a:pt x="161925" y="257429"/>
                </a:lnTo>
                <a:lnTo>
                  <a:pt x="153415" y="262890"/>
                </a:lnTo>
                <a:lnTo>
                  <a:pt x="144906" y="265557"/>
                </a:lnTo>
                <a:lnTo>
                  <a:pt x="198583" y="265557"/>
                </a:lnTo>
                <a:lnTo>
                  <a:pt x="208430" y="260477"/>
                </a:lnTo>
                <a:lnTo>
                  <a:pt x="176149" y="260477"/>
                </a:lnTo>
                <a:lnTo>
                  <a:pt x="184023" y="251333"/>
                </a:lnTo>
                <a:lnTo>
                  <a:pt x="184657" y="250190"/>
                </a:lnTo>
                <a:lnTo>
                  <a:pt x="191770" y="238633"/>
                </a:lnTo>
                <a:lnTo>
                  <a:pt x="198247" y="225679"/>
                </a:lnTo>
                <a:lnTo>
                  <a:pt x="198881" y="224282"/>
                </a:lnTo>
                <a:lnTo>
                  <a:pt x="199262" y="222631"/>
                </a:lnTo>
                <a:lnTo>
                  <a:pt x="222927" y="222631"/>
                </a:lnTo>
                <a:lnTo>
                  <a:pt x="217677" y="218567"/>
                </a:lnTo>
                <a:lnTo>
                  <a:pt x="203707" y="211074"/>
                </a:lnTo>
                <a:lnTo>
                  <a:pt x="204007" y="209677"/>
                </a:lnTo>
                <a:close/>
              </a:path>
              <a:path w="277495" h="279400">
                <a:moveTo>
                  <a:pt x="91652" y="222631"/>
                </a:moveTo>
                <a:lnTo>
                  <a:pt x="78358" y="222631"/>
                </a:lnTo>
                <a:lnTo>
                  <a:pt x="78739" y="224282"/>
                </a:lnTo>
                <a:lnTo>
                  <a:pt x="79121" y="225679"/>
                </a:lnTo>
                <a:lnTo>
                  <a:pt x="85851" y="238633"/>
                </a:lnTo>
                <a:lnTo>
                  <a:pt x="92963" y="250190"/>
                </a:lnTo>
                <a:lnTo>
                  <a:pt x="93345" y="251333"/>
                </a:lnTo>
                <a:lnTo>
                  <a:pt x="101473" y="260477"/>
                </a:lnTo>
                <a:lnTo>
                  <a:pt x="120502" y="260477"/>
                </a:lnTo>
                <a:lnTo>
                  <a:pt x="115824" y="257429"/>
                </a:lnTo>
                <a:lnTo>
                  <a:pt x="108330" y="250190"/>
                </a:lnTo>
                <a:lnTo>
                  <a:pt x="101219" y="241427"/>
                </a:lnTo>
                <a:lnTo>
                  <a:pt x="94742" y="230124"/>
                </a:lnTo>
                <a:lnTo>
                  <a:pt x="91652" y="222631"/>
                </a:lnTo>
                <a:close/>
              </a:path>
              <a:path w="277495" h="279400">
                <a:moveTo>
                  <a:pt x="222927" y="222631"/>
                </a:moveTo>
                <a:lnTo>
                  <a:pt x="199262" y="222631"/>
                </a:lnTo>
                <a:lnTo>
                  <a:pt x="210438" y="228727"/>
                </a:lnTo>
                <a:lnTo>
                  <a:pt x="219963" y="235966"/>
                </a:lnTo>
                <a:lnTo>
                  <a:pt x="206755" y="246507"/>
                </a:lnTo>
                <a:lnTo>
                  <a:pt x="192150" y="254381"/>
                </a:lnTo>
                <a:lnTo>
                  <a:pt x="176149" y="260477"/>
                </a:lnTo>
                <a:lnTo>
                  <a:pt x="208430" y="260477"/>
                </a:lnTo>
                <a:lnTo>
                  <a:pt x="209169" y="260096"/>
                </a:lnTo>
                <a:lnTo>
                  <a:pt x="223774" y="249936"/>
                </a:lnTo>
                <a:lnTo>
                  <a:pt x="236981" y="238379"/>
                </a:lnTo>
                <a:lnTo>
                  <a:pt x="246227" y="227711"/>
                </a:lnTo>
                <a:lnTo>
                  <a:pt x="229488" y="227711"/>
                </a:lnTo>
                <a:lnTo>
                  <a:pt x="222927" y="222631"/>
                </a:lnTo>
                <a:close/>
              </a:path>
              <a:path w="277495" h="279400">
                <a:moveTo>
                  <a:pt x="75692" y="145923"/>
                </a:moveTo>
                <a:lnTo>
                  <a:pt x="63119" y="145923"/>
                </a:lnTo>
                <a:lnTo>
                  <a:pt x="63880" y="156464"/>
                </a:lnTo>
                <a:lnTo>
                  <a:pt x="64134" y="161544"/>
                </a:lnTo>
                <a:lnTo>
                  <a:pt x="65531" y="174625"/>
                </a:lnTo>
                <a:lnTo>
                  <a:pt x="65912" y="178689"/>
                </a:lnTo>
                <a:lnTo>
                  <a:pt x="68960" y="194691"/>
                </a:lnTo>
                <a:lnTo>
                  <a:pt x="73278" y="209296"/>
                </a:lnTo>
                <a:lnTo>
                  <a:pt x="74040" y="211074"/>
                </a:lnTo>
                <a:lnTo>
                  <a:pt x="60071" y="218567"/>
                </a:lnTo>
                <a:lnTo>
                  <a:pt x="48259" y="227711"/>
                </a:lnTo>
                <a:lnTo>
                  <a:pt x="69045" y="227711"/>
                </a:lnTo>
                <a:lnTo>
                  <a:pt x="78358" y="222631"/>
                </a:lnTo>
                <a:lnTo>
                  <a:pt x="91652" y="222631"/>
                </a:lnTo>
                <a:lnTo>
                  <a:pt x="89661" y="217805"/>
                </a:lnTo>
                <a:lnTo>
                  <a:pt x="102870" y="213741"/>
                </a:lnTo>
                <a:lnTo>
                  <a:pt x="117475" y="211074"/>
                </a:lnTo>
                <a:lnTo>
                  <a:pt x="132714" y="209677"/>
                </a:lnTo>
                <a:lnTo>
                  <a:pt x="204007" y="209677"/>
                </a:lnTo>
                <a:lnTo>
                  <a:pt x="204088" y="209296"/>
                </a:lnTo>
                <a:lnTo>
                  <a:pt x="204990" y="206248"/>
                </a:lnTo>
                <a:lnTo>
                  <a:pt x="84835" y="206248"/>
                </a:lnTo>
                <a:lnTo>
                  <a:pt x="80518" y="187579"/>
                </a:lnTo>
                <a:lnTo>
                  <a:pt x="77343" y="167386"/>
                </a:lnTo>
                <a:lnTo>
                  <a:pt x="75692" y="145923"/>
                </a:lnTo>
                <a:close/>
              </a:path>
              <a:path w="277495" h="279400">
                <a:moveTo>
                  <a:pt x="277160" y="145923"/>
                </a:moveTo>
                <a:lnTo>
                  <a:pt x="264413" y="145923"/>
                </a:lnTo>
                <a:lnTo>
                  <a:pt x="262381" y="164719"/>
                </a:lnTo>
                <a:lnTo>
                  <a:pt x="257301" y="182118"/>
                </a:lnTo>
                <a:lnTo>
                  <a:pt x="250189" y="198374"/>
                </a:lnTo>
                <a:lnTo>
                  <a:pt x="241046" y="213741"/>
                </a:lnTo>
                <a:lnTo>
                  <a:pt x="229488" y="227711"/>
                </a:lnTo>
                <a:lnTo>
                  <a:pt x="246227" y="227711"/>
                </a:lnTo>
                <a:lnTo>
                  <a:pt x="266826" y="193675"/>
                </a:lnTo>
                <a:lnTo>
                  <a:pt x="276732" y="158496"/>
                </a:lnTo>
                <a:lnTo>
                  <a:pt x="277160" y="145923"/>
                </a:lnTo>
                <a:close/>
              </a:path>
              <a:path w="277495" h="279400">
                <a:moveTo>
                  <a:pt x="144906" y="145923"/>
                </a:moveTo>
                <a:lnTo>
                  <a:pt x="132714" y="145923"/>
                </a:lnTo>
                <a:lnTo>
                  <a:pt x="132714" y="196723"/>
                </a:lnTo>
                <a:lnTo>
                  <a:pt x="115824" y="198374"/>
                </a:lnTo>
                <a:lnTo>
                  <a:pt x="100202" y="201168"/>
                </a:lnTo>
                <a:lnTo>
                  <a:pt x="84835" y="206248"/>
                </a:lnTo>
                <a:lnTo>
                  <a:pt x="192531" y="206248"/>
                </a:lnTo>
                <a:lnTo>
                  <a:pt x="177546" y="201168"/>
                </a:lnTo>
                <a:lnTo>
                  <a:pt x="161925" y="198374"/>
                </a:lnTo>
                <a:lnTo>
                  <a:pt x="144906" y="196723"/>
                </a:lnTo>
                <a:lnTo>
                  <a:pt x="144906" y="145923"/>
                </a:lnTo>
                <a:close/>
              </a:path>
              <a:path w="277495" h="279400">
                <a:moveTo>
                  <a:pt x="214249" y="145923"/>
                </a:moveTo>
                <a:lnTo>
                  <a:pt x="202056" y="145923"/>
                </a:lnTo>
                <a:lnTo>
                  <a:pt x="200278" y="167386"/>
                </a:lnTo>
                <a:lnTo>
                  <a:pt x="196850" y="187579"/>
                </a:lnTo>
                <a:lnTo>
                  <a:pt x="192531" y="206248"/>
                </a:lnTo>
                <a:lnTo>
                  <a:pt x="204990" y="206248"/>
                </a:lnTo>
                <a:lnTo>
                  <a:pt x="208406" y="194691"/>
                </a:lnTo>
                <a:lnTo>
                  <a:pt x="211835" y="178689"/>
                </a:lnTo>
                <a:lnTo>
                  <a:pt x="213486" y="161544"/>
                </a:lnTo>
                <a:lnTo>
                  <a:pt x="213868" y="156464"/>
                </a:lnTo>
                <a:lnTo>
                  <a:pt x="214249" y="145923"/>
                </a:lnTo>
                <a:close/>
              </a:path>
              <a:path w="277495" h="279400">
                <a:moveTo>
                  <a:pt x="69691" y="51816"/>
                </a:moveTo>
                <a:lnTo>
                  <a:pt x="48259" y="51816"/>
                </a:lnTo>
                <a:lnTo>
                  <a:pt x="60071" y="60706"/>
                </a:lnTo>
                <a:lnTo>
                  <a:pt x="74040" y="68199"/>
                </a:lnTo>
                <a:lnTo>
                  <a:pt x="73278" y="69850"/>
                </a:lnTo>
                <a:lnTo>
                  <a:pt x="68960" y="84836"/>
                </a:lnTo>
                <a:lnTo>
                  <a:pt x="65912" y="100965"/>
                </a:lnTo>
                <a:lnTo>
                  <a:pt x="65531" y="105029"/>
                </a:lnTo>
                <a:lnTo>
                  <a:pt x="64134" y="117221"/>
                </a:lnTo>
                <a:lnTo>
                  <a:pt x="63880" y="122428"/>
                </a:lnTo>
                <a:lnTo>
                  <a:pt x="63119" y="133350"/>
                </a:lnTo>
                <a:lnTo>
                  <a:pt x="75692" y="133350"/>
                </a:lnTo>
                <a:lnTo>
                  <a:pt x="77343" y="112141"/>
                </a:lnTo>
                <a:lnTo>
                  <a:pt x="80518" y="91313"/>
                </a:lnTo>
                <a:lnTo>
                  <a:pt x="84835" y="73279"/>
                </a:lnTo>
                <a:lnTo>
                  <a:pt x="205077" y="73279"/>
                </a:lnTo>
                <a:lnTo>
                  <a:pt x="204088" y="69850"/>
                </a:lnTo>
                <a:lnTo>
                  <a:pt x="204030" y="69596"/>
                </a:lnTo>
                <a:lnTo>
                  <a:pt x="132714" y="69596"/>
                </a:lnTo>
                <a:lnTo>
                  <a:pt x="117475" y="68199"/>
                </a:lnTo>
                <a:lnTo>
                  <a:pt x="102870" y="65405"/>
                </a:lnTo>
                <a:lnTo>
                  <a:pt x="89661" y="61087"/>
                </a:lnTo>
                <a:lnTo>
                  <a:pt x="91494" y="56642"/>
                </a:lnTo>
                <a:lnTo>
                  <a:pt x="78358" y="56642"/>
                </a:lnTo>
                <a:lnTo>
                  <a:pt x="69691" y="51816"/>
                </a:lnTo>
                <a:close/>
              </a:path>
              <a:path w="277495" h="279400">
                <a:moveTo>
                  <a:pt x="192531" y="73279"/>
                </a:moveTo>
                <a:lnTo>
                  <a:pt x="84835" y="73279"/>
                </a:lnTo>
                <a:lnTo>
                  <a:pt x="100202" y="77724"/>
                </a:lnTo>
                <a:lnTo>
                  <a:pt x="115824" y="80772"/>
                </a:lnTo>
                <a:lnTo>
                  <a:pt x="132714" y="82169"/>
                </a:lnTo>
                <a:lnTo>
                  <a:pt x="132714" y="133350"/>
                </a:lnTo>
                <a:lnTo>
                  <a:pt x="144906" y="133350"/>
                </a:lnTo>
                <a:lnTo>
                  <a:pt x="144906" y="82169"/>
                </a:lnTo>
                <a:lnTo>
                  <a:pt x="161925" y="80772"/>
                </a:lnTo>
                <a:lnTo>
                  <a:pt x="177546" y="77724"/>
                </a:lnTo>
                <a:lnTo>
                  <a:pt x="192531" y="73279"/>
                </a:lnTo>
                <a:close/>
              </a:path>
              <a:path w="277495" h="279400">
                <a:moveTo>
                  <a:pt x="205077" y="73279"/>
                </a:moveTo>
                <a:lnTo>
                  <a:pt x="192531" y="73279"/>
                </a:lnTo>
                <a:lnTo>
                  <a:pt x="196850" y="91313"/>
                </a:lnTo>
                <a:lnTo>
                  <a:pt x="200278" y="112141"/>
                </a:lnTo>
                <a:lnTo>
                  <a:pt x="202056" y="133350"/>
                </a:lnTo>
                <a:lnTo>
                  <a:pt x="214249" y="133350"/>
                </a:lnTo>
                <a:lnTo>
                  <a:pt x="213868" y="122428"/>
                </a:lnTo>
                <a:lnTo>
                  <a:pt x="213486" y="117221"/>
                </a:lnTo>
                <a:lnTo>
                  <a:pt x="212217" y="105029"/>
                </a:lnTo>
                <a:lnTo>
                  <a:pt x="211835" y="100965"/>
                </a:lnTo>
                <a:lnTo>
                  <a:pt x="208406" y="84836"/>
                </a:lnTo>
                <a:lnTo>
                  <a:pt x="205077" y="73279"/>
                </a:lnTo>
                <a:close/>
              </a:path>
              <a:path w="277495" h="279400">
                <a:moveTo>
                  <a:pt x="246184" y="51816"/>
                </a:moveTo>
                <a:lnTo>
                  <a:pt x="229488" y="51816"/>
                </a:lnTo>
                <a:lnTo>
                  <a:pt x="241046" y="65151"/>
                </a:lnTo>
                <a:lnTo>
                  <a:pt x="250189" y="80518"/>
                </a:lnTo>
                <a:lnTo>
                  <a:pt x="257301" y="96774"/>
                </a:lnTo>
                <a:lnTo>
                  <a:pt x="262381" y="114554"/>
                </a:lnTo>
                <a:lnTo>
                  <a:pt x="264413" y="133350"/>
                </a:lnTo>
                <a:lnTo>
                  <a:pt x="277156" y="133350"/>
                </a:lnTo>
                <a:lnTo>
                  <a:pt x="266826" y="85217"/>
                </a:lnTo>
                <a:lnTo>
                  <a:pt x="248538" y="54610"/>
                </a:lnTo>
                <a:lnTo>
                  <a:pt x="246184" y="51816"/>
                </a:lnTo>
                <a:close/>
              </a:path>
              <a:path w="277495" h="279400">
                <a:moveTo>
                  <a:pt x="144906" y="13335"/>
                </a:moveTo>
                <a:lnTo>
                  <a:pt x="132714" y="13335"/>
                </a:lnTo>
                <a:lnTo>
                  <a:pt x="132714" y="69596"/>
                </a:lnTo>
                <a:lnTo>
                  <a:pt x="144906" y="69596"/>
                </a:lnTo>
                <a:lnTo>
                  <a:pt x="144906" y="13335"/>
                </a:lnTo>
                <a:close/>
              </a:path>
              <a:path w="277495" h="279400">
                <a:moveTo>
                  <a:pt x="197364" y="13335"/>
                </a:moveTo>
                <a:lnTo>
                  <a:pt x="144906" y="13335"/>
                </a:lnTo>
                <a:lnTo>
                  <a:pt x="153415" y="16383"/>
                </a:lnTo>
                <a:lnTo>
                  <a:pt x="161925" y="21463"/>
                </a:lnTo>
                <a:lnTo>
                  <a:pt x="169418" y="28956"/>
                </a:lnTo>
                <a:lnTo>
                  <a:pt x="176529" y="37846"/>
                </a:lnTo>
                <a:lnTo>
                  <a:pt x="182625" y="48768"/>
                </a:lnTo>
                <a:lnTo>
                  <a:pt x="188086" y="61087"/>
                </a:lnTo>
                <a:lnTo>
                  <a:pt x="174878" y="65405"/>
                </a:lnTo>
                <a:lnTo>
                  <a:pt x="160274" y="68199"/>
                </a:lnTo>
                <a:lnTo>
                  <a:pt x="144906" y="69596"/>
                </a:lnTo>
                <a:lnTo>
                  <a:pt x="204030" y="69596"/>
                </a:lnTo>
                <a:lnTo>
                  <a:pt x="203707" y="68199"/>
                </a:lnTo>
                <a:lnTo>
                  <a:pt x="217677" y="60706"/>
                </a:lnTo>
                <a:lnTo>
                  <a:pt x="223077" y="56642"/>
                </a:lnTo>
                <a:lnTo>
                  <a:pt x="199262" y="56642"/>
                </a:lnTo>
                <a:lnTo>
                  <a:pt x="198881" y="54864"/>
                </a:lnTo>
                <a:lnTo>
                  <a:pt x="198247" y="53213"/>
                </a:lnTo>
                <a:lnTo>
                  <a:pt x="191770" y="40259"/>
                </a:lnTo>
                <a:lnTo>
                  <a:pt x="184023" y="27940"/>
                </a:lnTo>
                <a:lnTo>
                  <a:pt x="176149" y="18796"/>
                </a:lnTo>
                <a:lnTo>
                  <a:pt x="208644" y="18796"/>
                </a:lnTo>
                <a:lnTo>
                  <a:pt x="197364" y="13335"/>
                </a:lnTo>
                <a:close/>
              </a:path>
              <a:path w="277495" h="279400">
                <a:moveTo>
                  <a:pt x="120224" y="18796"/>
                </a:moveTo>
                <a:lnTo>
                  <a:pt x="101473" y="18796"/>
                </a:lnTo>
                <a:lnTo>
                  <a:pt x="93345" y="27940"/>
                </a:lnTo>
                <a:lnTo>
                  <a:pt x="92963" y="28956"/>
                </a:lnTo>
                <a:lnTo>
                  <a:pt x="85851" y="40259"/>
                </a:lnTo>
                <a:lnTo>
                  <a:pt x="79121" y="53213"/>
                </a:lnTo>
                <a:lnTo>
                  <a:pt x="78739" y="54864"/>
                </a:lnTo>
                <a:lnTo>
                  <a:pt x="78358" y="56642"/>
                </a:lnTo>
                <a:lnTo>
                  <a:pt x="91494" y="56642"/>
                </a:lnTo>
                <a:lnTo>
                  <a:pt x="94742" y="48768"/>
                </a:lnTo>
                <a:lnTo>
                  <a:pt x="101219" y="37846"/>
                </a:lnTo>
                <a:lnTo>
                  <a:pt x="108330" y="28956"/>
                </a:lnTo>
                <a:lnTo>
                  <a:pt x="115824" y="21463"/>
                </a:lnTo>
                <a:lnTo>
                  <a:pt x="120224" y="18796"/>
                </a:lnTo>
                <a:close/>
              </a:path>
              <a:path w="277495" h="279400">
                <a:moveTo>
                  <a:pt x="208644" y="18796"/>
                </a:moveTo>
                <a:lnTo>
                  <a:pt x="176149" y="18796"/>
                </a:lnTo>
                <a:lnTo>
                  <a:pt x="192150" y="24511"/>
                </a:lnTo>
                <a:lnTo>
                  <a:pt x="206755" y="33020"/>
                </a:lnTo>
                <a:lnTo>
                  <a:pt x="219963" y="42926"/>
                </a:lnTo>
                <a:lnTo>
                  <a:pt x="210438" y="50419"/>
                </a:lnTo>
                <a:lnTo>
                  <a:pt x="199262" y="56642"/>
                </a:lnTo>
                <a:lnTo>
                  <a:pt x="223077" y="56642"/>
                </a:lnTo>
                <a:lnTo>
                  <a:pt x="229488" y="51816"/>
                </a:lnTo>
                <a:lnTo>
                  <a:pt x="246184" y="51816"/>
                </a:lnTo>
                <a:lnTo>
                  <a:pt x="236981" y="40894"/>
                </a:lnTo>
                <a:lnTo>
                  <a:pt x="223774" y="29337"/>
                </a:lnTo>
                <a:lnTo>
                  <a:pt x="209169" y="19050"/>
                </a:lnTo>
                <a:lnTo>
                  <a:pt x="208644" y="187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6871716" y="4475988"/>
            <a:ext cx="2269490" cy="247015"/>
          </a:xfrm>
          <a:prstGeom prst="rect">
            <a:avLst/>
          </a:prstGeom>
          <a:solidFill>
            <a:srgbClr val="DEEBF7"/>
          </a:solidFill>
        </p:spPr>
        <p:txBody>
          <a:bodyPr wrap="square" lIns="0" tIns="38735" rIns="0" bIns="0" rtlCol="0" vert="horz">
            <a:spAutoFit/>
          </a:bodyPr>
          <a:lstStyle/>
          <a:p>
            <a:pPr marL="130810">
              <a:lnSpc>
                <a:spcPct val="100000"/>
              </a:lnSpc>
              <a:spcBef>
                <a:spcPts val="305"/>
              </a:spcBef>
            </a:pP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Konsumpcja</a:t>
            </a:r>
            <a:r>
              <a:rPr dirty="0" sz="10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finalna</a:t>
            </a:r>
            <a:r>
              <a:rPr dirty="0" sz="10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energii</a:t>
            </a:r>
            <a:r>
              <a:rPr dirty="0" sz="10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elektr.</a:t>
            </a:r>
            <a:r>
              <a:rPr dirty="0" sz="10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001F5F"/>
                </a:solidFill>
                <a:latin typeface="Calibri"/>
                <a:cs typeface="Calibri"/>
              </a:rPr>
              <a:t>(EJ)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249156" y="4475988"/>
            <a:ext cx="2268220" cy="24701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38735" rIns="0" bIns="0" rtlCol="0" vert="horz">
            <a:spAutoFit/>
          </a:bodyPr>
          <a:lstStyle/>
          <a:p>
            <a:pPr marL="183515">
              <a:lnSpc>
                <a:spcPct val="100000"/>
              </a:lnSpc>
              <a:spcBef>
                <a:spcPts val="305"/>
              </a:spcBef>
            </a:pP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Udział</a:t>
            </a:r>
            <a:r>
              <a:rPr dirty="0" sz="1000" spc="-3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w</a:t>
            </a:r>
            <a:r>
              <a:rPr dirty="0" sz="1000" spc="-2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konsumpcji</a:t>
            </a:r>
            <a:r>
              <a:rPr dirty="0" sz="1000" spc="-6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finalnej</a:t>
            </a:r>
            <a:r>
              <a:rPr dirty="0" sz="1000" spc="-3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Calibri"/>
                <a:cs typeface="Calibri"/>
              </a:rPr>
              <a:t>energii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892861" y="5181600"/>
            <a:ext cx="2218055" cy="750570"/>
            <a:chOff x="6892861" y="5181600"/>
            <a:chExt cx="2218055" cy="750570"/>
          </a:xfrm>
        </p:grpSpPr>
        <p:sp>
          <p:nvSpPr>
            <p:cNvPr id="49" name="object 49" descr=""/>
            <p:cNvSpPr/>
            <p:nvPr/>
          </p:nvSpPr>
          <p:spPr>
            <a:xfrm>
              <a:off x="7563612" y="5309628"/>
              <a:ext cx="876300" cy="617220"/>
            </a:xfrm>
            <a:custGeom>
              <a:avLst/>
              <a:gdLst/>
              <a:ahLst/>
              <a:cxnLst/>
              <a:rect l="l" t="t" r="r" b="b"/>
              <a:pathLst>
                <a:path w="876300" h="617220">
                  <a:moveTo>
                    <a:pt x="324599" y="124968"/>
                  </a:moveTo>
                  <a:lnTo>
                    <a:pt x="0" y="124968"/>
                  </a:lnTo>
                  <a:lnTo>
                    <a:pt x="0" y="617207"/>
                  </a:lnTo>
                  <a:lnTo>
                    <a:pt x="324599" y="617207"/>
                  </a:lnTo>
                  <a:lnTo>
                    <a:pt x="324599" y="124968"/>
                  </a:lnTo>
                  <a:close/>
                </a:path>
                <a:path w="876300" h="617220">
                  <a:moveTo>
                    <a:pt x="876300" y="0"/>
                  </a:moveTo>
                  <a:lnTo>
                    <a:pt x="551688" y="0"/>
                  </a:lnTo>
                  <a:lnTo>
                    <a:pt x="551688" y="617207"/>
                  </a:lnTo>
                  <a:lnTo>
                    <a:pt x="876300" y="617207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666988" y="5181600"/>
              <a:ext cx="326390" cy="745490"/>
            </a:xfrm>
            <a:custGeom>
              <a:avLst/>
              <a:gdLst/>
              <a:ahLst/>
              <a:cxnLst/>
              <a:rect l="l" t="t" r="r" b="b"/>
              <a:pathLst>
                <a:path w="326390" h="745489">
                  <a:moveTo>
                    <a:pt x="326135" y="0"/>
                  </a:moveTo>
                  <a:lnTo>
                    <a:pt x="0" y="0"/>
                  </a:lnTo>
                  <a:lnTo>
                    <a:pt x="0" y="745236"/>
                  </a:lnTo>
                  <a:lnTo>
                    <a:pt x="326135" y="745236"/>
                  </a:lnTo>
                  <a:lnTo>
                    <a:pt x="3261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010399" y="5519927"/>
              <a:ext cx="325120" cy="407034"/>
            </a:xfrm>
            <a:custGeom>
              <a:avLst/>
              <a:gdLst/>
              <a:ahLst/>
              <a:cxnLst/>
              <a:rect l="l" t="t" r="r" b="b"/>
              <a:pathLst>
                <a:path w="325120" h="407035">
                  <a:moveTo>
                    <a:pt x="324611" y="0"/>
                  </a:moveTo>
                  <a:lnTo>
                    <a:pt x="0" y="0"/>
                  </a:lnTo>
                  <a:lnTo>
                    <a:pt x="0" y="406908"/>
                  </a:lnTo>
                  <a:lnTo>
                    <a:pt x="324611" y="406908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897623" y="5926836"/>
              <a:ext cx="2208530" cy="0"/>
            </a:xfrm>
            <a:custGeom>
              <a:avLst/>
              <a:gdLst/>
              <a:ahLst/>
              <a:cxnLst/>
              <a:rect l="l" t="t" r="r" b="b"/>
              <a:pathLst>
                <a:path w="2208529" h="0">
                  <a:moveTo>
                    <a:pt x="0" y="0"/>
                  </a:moveTo>
                  <a:lnTo>
                    <a:pt x="220827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7061581" y="5290184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87.1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581900" y="5204586"/>
            <a:ext cx="3016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105.5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7045197" y="598942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597393" y="598942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2030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150097" y="598942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702293" y="598942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7155560" y="4839842"/>
            <a:ext cx="1706245" cy="353060"/>
          </a:xfrm>
          <a:custGeom>
            <a:avLst/>
            <a:gdLst/>
            <a:ahLst/>
            <a:cxnLst/>
            <a:rect l="l" t="t" r="r" b="b"/>
            <a:pathLst>
              <a:path w="1706245" h="353060">
                <a:moveTo>
                  <a:pt x="49911" y="330834"/>
                </a:moveTo>
                <a:lnTo>
                  <a:pt x="0" y="340359"/>
                </a:lnTo>
                <a:lnTo>
                  <a:pt x="2286" y="352805"/>
                </a:lnTo>
                <a:lnTo>
                  <a:pt x="52197" y="343280"/>
                </a:lnTo>
                <a:lnTo>
                  <a:pt x="49911" y="330834"/>
                </a:lnTo>
                <a:close/>
              </a:path>
              <a:path w="1706245" h="353060">
                <a:moveTo>
                  <a:pt x="137160" y="314324"/>
                </a:moveTo>
                <a:lnTo>
                  <a:pt x="87249" y="323722"/>
                </a:lnTo>
                <a:lnTo>
                  <a:pt x="89662" y="336168"/>
                </a:lnTo>
                <a:lnTo>
                  <a:pt x="139573" y="326770"/>
                </a:lnTo>
                <a:lnTo>
                  <a:pt x="137160" y="314324"/>
                </a:lnTo>
                <a:close/>
              </a:path>
              <a:path w="1706245" h="353060">
                <a:moveTo>
                  <a:pt x="224536" y="297687"/>
                </a:moveTo>
                <a:lnTo>
                  <a:pt x="174625" y="307212"/>
                </a:lnTo>
                <a:lnTo>
                  <a:pt x="177038" y="319658"/>
                </a:lnTo>
                <a:lnTo>
                  <a:pt x="226949" y="310133"/>
                </a:lnTo>
                <a:lnTo>
                  <a:pt x="224536" y="297687"/>
                </a:lnTo>
                <a:close/>
              </a:path>
              <a:path w="1706245" h="353060">
                <a:moveTo>
                  <a:pt x="311912" y="281177"/>
                </a:moveTo>
                <a:lnTo>
                  <a:pt x="262000" y="290575"/>
                </a:lnTo>
                <a:lnTo>
                  <a:pt x="264287" y="303148"/>
                </a:lnTo>
                <a:lnTo>
                  <a:pt x="314198" y="293623"/>
                </a:lnTo>
                <a:lnTo>
                  <a:pt x="311912" y="281177"/>
                </a:lnTo>
                <a:close/>
              </a:path>
              <a:path w="1706245" h="353060">
                <a:moveTo>
                  <a:pt x="399288" y="264540"/>
                </a:moveTo>
                <a:lnTo>
                  <a:pt x="349377" y="274065"/>
                </a:lnTo>
                <a:lnTo>
                  <a:pt x="351663" y="286511"/>
                </a:lnTo>
                <a:lnTo>
                  <a:pt x="401574" y="277113"/>
                </a:lnTo>
                <a:lnTo>
                  <a:pt x="399288" y="264540"/>
                </a:lnTo>
                <a:close/>
              </a:path>
              <a:path w="1706245" h="353060">
                <a:moveTo>
                  <a:pt x="486537" y="248030"/>
                </a:moveTo>
                <a:lnTo>
                  <a:pt x="436625" y="257428"/>
                </a:lnTo>
                <a:lnTo>
                  <a:pt x="439039" y="270001"/>
                </a:lnTo>
                <a:lnTo>
                  <a:pt x="488950" y="260476"/>
                </a:lnTo>
                <a:lnTo>
                  <a:pt x="486537" y="248030"/>
                </a:lnTo>
                <a:close/>
              </a:path>
              <a:path w="1706245" h="353060">
                <a:moveTo>
                  <a:pt x="573913" y="231393"/>
                </a:moveTo>
                <a:lnTo>
                  <a:pt x="524002" y="240918"/>
                </a:lnTo>
                <a:lnTo>
                  <a:pt x="526415" y="253364"/>
                </a:lnTo>
                <a:lnTo>
                  <a:pt x="576326" y="243966"/>
                </a:lnTo>
                <a:lnTo>
                  <a:pt x="573913" y="231393"/>
                </a:lnTo>
                <a:close/>
              </a:path>
              <a:path w="1706245" h="353060">
                <a:moveTo>
                  <a:pt x="661289" y="214883"/>
                </a:moveTo>
                <a:lnTo>
                  <a:pt x="611378" y="224408"/>
                </a:lnTo>
                <a:lnTo>
                  <a:pt x="613664" y="236854"/>
                </a:lnTo>
                <a:lnTo>
                  <a:pt x="663575" y="227329"/>
                </a:lnTo>
                <a:lnTo>
                  <a:pt x="661289" y="214883"/>
                </a:lnTo>
                <a:close/>
              </a:path>
              <a:path w="1706245" h="353060">
                <a:moveTo>
                  <a:pt x="748665" y="198373"/>
                </a:moveTo>
                <a:lnTo>
                  <a:pt x="698754" y="207771"/>
                </a:lnTo>
                <a:lnTo>
                  <a:pt x="701040" y="220217"/>
                </a:lnTo>
                <a:lnTo>
                  <a:pt x="750951" y="210819"/>
                </a:lnTo>
                <a:lnTo>
                  <a:pt x="748665" y="198373"/>
                </a:lnTo>
                <a:close/>
              </a:path>
              <a:path w="1706245" h="353060">
                <a:moveTo>
                  <a:pt x="835914" y="181736"/>
                </a:moveTo>
                <a:lnTo>
                  <a:pt x="786003" y="191261"/>
                </a:lnTo>
                <a:lnTo>
                  <a:pt x="788416" y="203707"/>
                </a:lnTo>
                <a:lnTo>
                  <a:pt x="838327" y="194182"/>
                </a:lnTo>
                <a:lnTo>
                  <a:pt x="835914" y="181736"/>
                </a:lnTo>
                <a:close/>
              </a:path>
              <a:path w="1706245" h="353060">
                <a:moveTo>
                  <a:pt x="923290" y="165226"/>
                </a:moveTo>
                <a:lnTo>
                  <a:pt x="873379" y="174624"/>
                </a:lnTo>
                <a:lnTo>
                  <a:pt x="875792" y="187070"/>
                </a:lnTo>
                <a:lnTo>
                  <a:pt x="925703" y="177672"/>
                </a:lnTo>
                <a:lnTo>
                  <a:pt x="923290" y="165226"/>
                </a:lnTo>
                <a:close/>
              </a:path>
              <a:path w="1706245" h="353060">
                <a:moveTo>
                  <a:pt x="1010666" y="148589"/>
                </a:moveTo>
                <a:lnTo>
                  <a:pt x="960755" y="158114"/>
                </a:lnTo>
                <a:lnTo>
                  <a:pt x="963041" y="170560"/>
                </a:lnTo>
                <a:lnTo>
                  <a:pt x="1012952" y="161035"/>
                </a:lnTo>
                <a:lnTo>
                  <a:pt x="1010666" y="148589"/>
                </a:lnTo>
                <a:close/>
              </a:path>
              <a:path w="1706245" h="353060">
                <a:moveTo>
                  <a:pt x="1097915" y="132079"/>
                </a:moveTo>
                <a:lnTo>
                  <a:pt x="1048004" y="141477"/>
                </a:lnTo>
                <a:lnTo>
                  <a:pt x="1050417" y="154050"/>
                </a:lnTo>
                <a:lnTo>
                  <a:pt x="1100328" y="144525"/>
                </a:lnTo>
                <a:lnTo>
                  <a:pt x="1097915" y="132079"/>
                </a:lnTo>
                <a:close/>
              </a:path>
              <a:path w="1706245" h="353060">
                <a:moveTo>
                  <a:pt x="1185291" y="115442"/>
                </a:moveTo>
                <a:lnTo>
                  <a:pt x="1135380" y="124967"/>
                </a:lnTo>
                <a:lnTo>
                  <a:pt x="1137793" y="137413"/>
                </a:lnTo>
                <a:lnTo>
                  <a:pt x="1187704" y="128015"/>
                </a:lnTo>
                <a:lnTo>
                  <a:pt x="1185291" y="115442"/>
                </a:lnTo>
                <a:close/>
              </a:path>
              <a:path w="1706245" h="353060">
                <a:moveTo>
                  <a:pt x="1272667" y="98932"/>
                </a:moveTo>
                <a:lnTo>
                  <a:pt x="1222756" y="108330"/>
                </a:lnTo>
                <a:lnTo>
                  <a:pt x="1225169" y="120903"/>
                </a:lnTo>
                <a:lnTo>
                  <a:pt x="1275080" y="111378"/>
                </a:lnTo>
                <a:lnTo>
                  <a:pt x="1272667" y="98932"/>
                </a:lnTo>
                <a:close/>
              </a:path>
              <a:path w="1706245" h="353060">
                <a:moveTo>
                  <a:pt x="1360043" y="82295"/>
                </a:moveTo>
                <a:lnTo>
                  <a:pt x="1310132" y="91820"/>
                </a:lnTo>
                <a:lnTo>
                  <a:pt x="1312418" y="104266"/>
                </a:lnTo>
                <a:lnTo>
                  <a:pt x="1362329" y="94868"/>
                </a:lnTo>
                <a:lnTo>
                  <a:pt x="1360043" y="82295"/>
                </a:lnTo>
                <a:close/>
              </a:path>
              <a:path w="1706245" h="353060">
                <a:moveTo>
                  <a:pt x="1447292" y="65785"/>
                </a:moveTo>
                <a:lnTo>
                  <a:pt x="1397381" y="75310"/>
                </a:lnTo>
                <a:lnTo>
                  <a:pt x="1399794" y="87756"/>
                </a:lnTo>
                <a:lnTo>
                  <a:pt x="1449705" y="78231"/>
                </a:lnTo>
                <a:lnTo>
                  <a:pt x="1447292" y="65785"/>
                </a:lnTo>
                <a:close/>
              </a:path>
              <a:path w="1706245" h="353060">
                <a:moveTo>
                  <a:pt x="1534668" y="49275"/>
                </a:moveTo>
                <a:lnTo>
                  <a:pt x="1484757" y="58673"/>
                </a:lnTo>
                <a:lnTo>
                  <a:pt x="1487170" y="71119"/>
                </a:lnTo>
                <a:lnTo>
                  <a:pt x="1537081" y="61721"/>
                </a:lnTo>
                <a:lnTo>
                  <a:pt x="1534668" y="49275"/>
                </a:lnTo>
                <a:close/>
              </a:path>
              <a:path w="1706245" h="353060">
                <a:moveTo>
                  <a:pt x="1623695" y="0"/>
                </a:moveTo>
                <a:lnTo>
                  <a:pt x="1637919" y="74929"/>
                </a:lnTo>
                <a:lnTo>
                  <a:pt x="1705737" y="23240"/>
                </a:lnTo>
                <a:lnTo>
                  <a:pt x="1623695" y="0"/>
                </a:lnTo>
                <a:close/>
              </a:path>
              <a:path w="1706245" h="353060">
                <a:moveTo>
                  <a:pt x="1622044" y="32638"/>
                </a:moveTo>
                <a:lnTo>
                  <a:pt x="1572133" y="42163"/>
                </a:lnTo>
                <a:lnTo>
                  <a:pt x="1574546" y="54609"/>
                </a:lnTo>
                <a:lnTo>
                  <a:pt x="1624457" y="45084"/>
                </a:lnTo>
                <a:lnTo>
                  <a:pt x="1622044" y="3263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7451725" y="4784216"/>
            <a:ext cx="6578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solidFill>
                  <a:srgbClr val="00AF50"/>
                </a:solidFill>
                <a:latin typeface="Calibri"/>
                <a:cs typeface="Calibri"/>
              </a:rPr>
              <a:t>CAGR</a:t>
            </a:r>
            <a:r>
              <a:rPr dirty="0" sz="900" spc="25" i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100" spc="-10" b="1" i="1">
                <a:solidFill>
                  <a:srgbClr val="00AF50"/>
                </a:solidFill>
                <a:latin typeface="Calibri"/>
                <a:cs typeface="Calibri"/>
              </a:rPr>
              <a:t>+2,2%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9285541" y="5187696"/>
            <a:ext cx="2219325" cy="744220"/>
            <a:chOff x="9285541" y="5187696"/>
            <a:chExt cx="2219325" cy="744220"/>
          </a:xfrm>
        </p:grpSpPr>
        <p:sp>
          <p:nvSpPr>
            <p:cNvPr id="62" name="object 62" descr=""/>
            <p:cNvSpPr/>
            <p:nvPr/>
          </p:nvSpPr>
          <p:spPr>
            <a:xfrm>
              <a:off x="9404604" y="5548884"/>
              <a:ext cx="325120" cy="378460"/>
            </a:xfrm>
            <a:custGeom>
              <a:avLst/>
              <a:gdLst/>
              <a:ahLst/>
              <a:cxnLst/>
              <a:rect l="l" t="t" r="r" b="b"/>
              <a:pathLst>
                <a:path w="325120" h="378460">
                  <a:moveTo>
                    <a:pt x="324611" y="0"/>
                  </a:moveTo>
                  <a:lnTo>
                    <a:pt x="0" y="0"/>
                  </a:lnTo>
                  <a:lnTo>
                    <a:pt x="0" y="377951"/>
                  </a:lnTo>
                  <a:lnTo>
                    <a:pt x="324611" y="377951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956292" y="5311152"/>
              <a:ext cx="878205" cy="615950"/>
            </a:xfrm>
            <a:custGeom>
              <a:avLst/>
              <a:gdLst/>
              <a:ahLst/>
              <a:cxnLst/>
              <a:rect l="l" t="t" r="r" b="b"/>
              <a:pathLst>
                <a:path w="878204" h="615950">
                  <a:moveTo>
                    <a:pt x="326136" y="152400"/>
                  </a:moveTo>
                  <a:lnTo>
                    <a:pt x="0" y="152400"/>
                  </a:lnTo>
                  <a:lnTo>
                    <a:pt x="0" y="615683"/>
                  </a:lnTo>
                  <a:lnTo>
                    <a:pt x="326136" y="615683"/>
                  </a:lnTo>
                  <a:lnTo>
                    <a:pt x="326136" y="152400"/>
                  </a:lnTo>
                  <a:close/>
                </a:path>
                <a:path w="878204" h="615950">
                  <a:moveTo>
                    <a:pt x="877811" y="0"/>
                  </a:moveTo>
                  <a:lnTo>
                    <a:pt x="553212" y="0"/>
                  </a:lnTo>
                  <a:lnTo>
                    <a:pt x="553212" y="615683"/>
                  </a:lnTo>
                  <a:lnTo>
                    <a:pt x="877811" y="615683"/>
                  </a:lnTo>
                  <a:lnTo>
                    <a:pt x="87781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1061192" y="5187696"/>
              <a:ext cx="325120" cy="739140"/>
            </a:xfrm>
            <a:custGeom>
              <a:avLst/>
              <a:gdLst/>
              <a:ahLst/>
              <a:cxnLst/>
              <a:rect l="l" t="t" r="r" b="b"/>
              <a:pathLst>
                <a:path w="325120" h="739139">
                  <a:moveTo>
                    <a:pt x="324611" y="0"/>
                  </a:moveTo>
                  <a:lnTo>
                    <a:pt x="0" y="0"/>
                  </a:lnTo>
                  <a:lnTo>
                    <a:pt x="0" y="739139"/>
                  </a:lnTo>
                  <a:lnTo>
                    <a:pt x="324611" y="739139"/>
                  </a:lnTo>
                  <a:lnTo>
                    <a:pt x="32461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9290304" y="5926836"/>
              <a:ext cx="2209800" cy="0"/>
            </a:xfrm>
            <a:custGeom>
              <a:avLst/>
              <a:gdLst/>
              <a:ahLst/>
              <a:cxnLst/>
              <a:rect l="l" t="t" r="r" b="b"/>
              <a:pathLst>
                <a:path w="2209800" h="0">
                  <a:moveTo>
                    <a:pt x="0" y="0"/>
                  </a:moveTo>
                  <a:lnTo>
                    <a:pt x="2209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9410065" y="5319776"/>
            <a:ext cx="3276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20.1%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962388" y="5233796"/>
            <a:ext cx="3276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22.4%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9439402" y="598942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9991979" y="598942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2030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0544302" y="598942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1096497" y="598942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9550654" y="5006340"/>
            <a:ext cx="1452880" cy="251460"/>
          </a:xfrm>
          <a:custGeom>
            <a:avLst/>
            <a:gdLst/>
            <a:ahLst/>
            <a:cxnLst/>
            <a:rect l="l" t="t" r="r" b="b"/>
            <a:pathLst>
              <a:path w="1452879" h="251460">
                <a:moveTo>
                  <a:pt x="12700" y="200660"/>
                </a:moveTo>
                <a:lnTo>
                  <a:pt x="0" y="200660"/>
                </a:lnTo>
                <a:lnTo>
                  <a:pt x="0" y="251460"/>
                </a:lnTo>
                <a:lnTo>
                  <a:pt x="12700" y="251460"/>
                </a:lnTo>
                <a:lnTo>
                  <a:pt x="12700" y="200660"/>
                </a:lnTo>
                <a:close/>
              </a:path>
              <a:path w="1452879" h="251460">
                <a:moveTo>
                  <a:pt x="12700" y="111760"/>
                </a:moveTo>
                <a:lnTo>
                  <a:pt x="0" y="111760"/>
                </a:lnTo>
                <a:lnTo>
                  <a:pt x="0" y="162560"/>
                </a:lnTo>
                <a:lnTo>
                  <a:pt x="12700" y="162560"/>
                </a:lnTo>
                <a:lnTo>
                  <a:pt x="12700" y="111760"/>
                </a:lnTo>
                <a:close/>
              </a:path>
              <a:path w="1452879" h="251460">
                <a:moveTo>
                  <a:pt x="21590" y="31750"/>
                </a:moveTo>
                <a:lnTo>
                  <a:pt x="0" y="31750"/>
                </a:lnTo>
                <a:lnTo>
                  <a:pt x="0" y="73660"/>
                </a:lnTo>
                <a:lnTo>
                  <a:pt x="12700" y="73660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21590" y="38100"/>
                </a:lnTo>
                <a:lnTo>
                  <a:pt x="21590" y="31750"/>
                </a:lnTo>
                <a:close/>
              </a:path>
              <a:path w="1452879" h="251460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1452879" h="251460">
                <a:moveTo>
                  <a:pt x="21590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21590" y="44450"/>
                </a:lnTo>
                <a:lnTo>
                  <a:pt x="21590" y="38100"/>
                </a:lnTo>
                <a:close/>
              </a:path>
              <a:path w="1452879" h="251460">
                <a:moveTo>
                  <a:pt x="110490" y="31750"/>
                </a:moveTo>
                <a:lnTo>
                  <a:pt x="59690" y="31750"/>
                </a:lnTo>
                <a:lnTo>
                  <a:pt x="59690" y="44450"/>
                </a:lnTo>
                <a:lnTo>
                  <a:pt x="110490" y="44450"/>
                </a:lnTo>
                <a:lnTo>
                  <a:pt x="110490" y="31750"/>
                </a:lnTo>
                <a:close/>
              </a:path>
              <a:path w="1452879" h="251460">
                <a:moveTo>
                  <a:pt x="199390" y="31750"/>
                </a:moveTo>
                <a:lnTo>
                  <a:pt x="148590" y="31750"/>
                </a:lnTo>
                <a:lnTo>
                  <a:pt x="148590" y="44450"/>
                </a:lnTo>
                <a:lnTo>
                  <a:pt x="199390" y="44450"/>
                </a:lnTo>
                <a:lnTo>
                  <a:pt x="199390" y="31750"/>
                </a:lnTo>
                <a:close/>
              </a:path>
              <a:path w="1452879" h="251460">
                <a:moveTo>
                  <a:pt x="288290" y="31750"/>
                </a:moveTo>
                <a:lnTo>
                  <a:pt x="237490" y="31750"/>
                </a:lnTo>
                <a:lnTo>
                  <a:pt x="237490" y="44450"/>
                </a:lnTo>
                <a:lnTo>
                  <a:pt x="288290" y="44450"/>
                </a:lnTo>
                <a:lnTo>
                  <a:pt x="288290" y="31750"/>
                </a:lnTo>
                <a:close/>
              </a:path>
              <a:path w="1452879" h="251460">
                <a:moveTo>
                  <a:pt x="377190" y="31750"/>
                </a:moveTo>
                <a:lnTo>
                  <a:pt x="326390" y="31750"/>
                </a:lnTo>
                <a:lnTo>
                  <a:pt x="326390" y="44450"/>
                </a:lnTo>
                <a:lnTo>
                  <a:pt x="377190" y="44450"/>
                </a:lnTo>
                <a:lnTo>
                  <a:pt x="377190" y="31750"/>
                </a:lnTo>
                <a:close/>
              </a:path>
              <a:path w="1452879" h="251460">
                <a:moveTo>
                  <a:pt x="466090" y="31750"/>
                </a:moveTo>
                <a:lnTo>
                  <a:pt x="415290" y="31750"/>
                </a:lnTo>
                <a:lnTo>
                  <a:pt x="415290" y="44450"/>
                </a:lnTo>
                <a:lnTo>
                  <a:pt x="466090" y="44450"/>
                </a:lnTo>
                <a:lnTo>
                  <a:pt x="466090" y="31750"/>
                </a:lnTo>
                <a:close/>
              </a:path>
              <a:path w="1452879" h="251460">
                <a:moveTo>
                  <a:pt x="554990" y="31750"/>
                </a:moveTo>
                <a:lnTo>
                  <a:pt x="504190" y="31750"/>
                </a:lnTo>
                <a:lnTo>
                  <a:pt x="504190" y="44450"/>
                </a:lnTo>
                <a:lnTo>
                  <a:pt x="554990" y="44450"/>
                </a:lnTo>
                <a:lnTo>
                  <a:pt x="554990" y="31750"/>
                </a:lnTo>
                <a:close/>
              </a:path>
              <a:path w="1452879" h="251460">
                <a:moveTo>
                  <a:pt x="643890" y="31750"/>
                </a:moveTo>
                <a:lnTo>
                  <a:pt x="593090" y="31750"/>
                </a:lnTo>
                <a:lnTo>
                  <a:pt x="593090" y="44450"/>
                </a:lnTo>
                <a:lnTo>
                  <a:pt x="643890" y="44450"/>
                </a:lnTo>
                <a:lnTo>
                  <a:pt x="643890" y="31750"/>
                </a:lnTo>
                <a:close/>
              </a:path>
              <a:path w="1452879" h="251460">
                <a:moveTo>
                  <a:pt x="732790" y="31750"/>
                </a:moveTo>
                <a:lnTo>
                  <a:pt x="681990" y="31750"/>
                </a:lnTo>
                <a:lnTo>
                  <a:pt x="681990" y="44450"/>
                </a:lnTo>
                <a:lnTo>
                  <a:pt x="732790" y="44450"/>
                </a:lnTo>
                <a:lnTo>
                  <a:pt x="732790" y="31750"/>
                </a:lnTo>
                <a:close/>
              </a:path>
              <a:path w="1452879" h="251460">
                <a:moveTo>
                  <a:pt x="821690" y="31750"/>
                </a:moveTo>
                <a:lnTo>
                  <a:pt x="770890" y="31750"/>
                </a:lnTo>
                <a:lnTo>
                  <a:pt x="770890" y="44450"/>
                </a:lnTo>
                <a:lnTo>
                  <a:pt x="821690" y="44450"/>
                </a:lnTo>
                <a:lnTo>
                  <a:pt x="821690" y="31750"/>
                </a:lnTo>
                <a:close/>
              </a:path>
              <a:path w="1452879" h="251460">
                <a:moveTo>
                  <a:pt x="910590" y="31750"/>
                </a:moveTo>
                <a:lnTo>
                  <a:pt x="859790" y="31750"/>
                </a:lnTo>
                <a:lnTo>
                  <a:pt x="859790" y="44450"/>
                </a:lnTo>
                <a:lnTo>
                  <a:pt x="910590" y="44450"/>
                </a:lnTo>
                <a:lnTo>
                  <a:pt x="910590" y="31750"/>
                </a:lnTo>
                <a:close/>
              </a:path>
              <a:path w="1452879" h="251460">
                <a:moveTo>
                  <a:pt x="999490" y="31750"/>
                </a:moveTo>
                <a:lnTo>
                  <a:pt x="948690" y="31750"/>
                </a:lnTo>
                <a:lnTo>
                  <a:pt x="948690" y="44450"/>
                </a:lnTo>
                <a:lnTo>
                  <a:pt x="999490" y="44450"/>
                </a:lnTo>
                <a:lnTo>
                  <a:pt x="999490" y="31750"/>
                </a:lnTo>
                <a:close/>
              </a:path>
              <a:path w="1452879" h="251460">
                <a:moveTo>
                  <a:pt x="1088390" y="31750"/>
                </a:moveTo>
                <a:lnTo>
                  <a:pt x="1037590" y="31750"/>
                </a:lnTo>
                <a:lnTo>
                  <a:pt x="1037590" y="44450"/>
                </a:lnTo>
                <a:lnTo>
                  <a:pt x="1088390" y="44450"/>
                </a:lnTo>
                <a:lnTo>
                  <a:pt x="1088390" y="31750"/>
                </a:lnTo>
                <a:close/>
              </a:path>
              <a:path w="1452879" h="251460">
                <a:moveTo>
                  <a:pt x="1177290" y="31750"/>
                </a:moveTo>
                <a:lnTo>
                  <a:pt x="1126490" y="31750"/>
                </a:lnTo>
                <a:lnTo>
                  <a:pt x="1126490" y="44450"/>
                </a:lnTo>
                <a:lnTo>
                  <a:pt x="1177290" y="44450"/>
                </a:lnTo>
                <a:lnTo>
                  <a:pt x="1177290" y="31750"/>
                </a:lnTo>
                <a:close/>
              </a:path>
              <a:path w="1452879" h="251460">
                <a:moveTo>
                  <a:pt x="1266190" y="31750"/>
                </a:moveTo>
                <a:lnTo>
                  <a:pt x="1215390" y="31750"/>
                </a:lnTo>
                <a:lnTo>
                  <a:pt x="1215390" y="44450"/>
                </a:lnTo>
                <a:lnTo>
                  <a:pt x="1266190" y="44450"/>
                </a:lnTo>
                <a:lnTo>
                  <a:pt x="1266190" y="31750"/>
                </a:lnTo>
                <a:close/>
              </a:path>
              <a:path w="1452879" h="251460">
                <a:moveTo>
                  <a:pt x="1355090" y="31750"/>
                </a:moveTo>
                <a:lnTo>
                  <a:pt x="1304290" y="31750"/>
                </a:lnTo>
                <a:lnTo>
                  <a:pt x="1304290" y="44450"/>
                </a:lnTo>
                <a:lnTo>
                  <a:pt x="1355090" y="44450"/>
                </a:lnTo>
                <a:lnTo>
                  <a:pt x="1355090" y="31750"/>
                </a:lnTo>
                <a:close/>
              </a:path>
              <a:path w="1452879" h="251460">
                <a:moveTo>
                  <a:pt x="1376426" y="0"/>
                </a:moveTo>
                <a:lnTo>
                  <a:pt x="1376426" y="76200"/>
                </a:lnTo>
                <a:lnTo>
                  <a:pt x="1452626" y="38100"/>
                </a:lnTo>
                <a:lnTo>
                  <a:pt x="137642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8134477" y="4807965"/>
            <a:ext cx="3260725" cy="450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2314">
              <a:lnSpc>
                <a:spcPts val="1245"/>
              </a:lnSpc>
              <a:spcBef>
                <a:spcPts val="100"/>
              </a:spcBef>
            </a:pPr>
            <a:r>
              <a:rPr dirty="0" sz="1100" b="1" i="1">
                <a:solidFill>
                  <a:srgbClr val="00AF50"/>
                </a:solidFill>
                <a:latin typeface="Calibri"/>
                <a:cs typeface="Calibri"/>
              </a:rPr>
              <a:t>+10</a:t>
            </a:r>
            <a:r>
              <a:rPr dirty="0" sz="1100" spc="-20" b="1" i="1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100" spc="-25" b="1" i="1">
                <a:solidFill>
                  <a:srgbClr val="00AF50"/>
                </a:solidFill>
                <a:latin typeface="Calibri"/>
                <a:cs typeface="Calibri"/>
              </a:rPr>
              <a:t>pp</a:t>
            </a:r>
            <a:endParaRPr sz="1100">
              <a:latin typeface="Calibri"/>
              <a:cs typeface="Calibri"/>
            </a:endParaRPr>
          </a:p>
          <a:p>
            <a:pPr marL="551815">
              <a:lnSpc>
                <a:spcPts val="1010"/>
              </a:lnSpc>
              <a:tabLst>
                <a:tab pos="2932430" algn="l"/>
              </a:tabLst>
            </a:pPr>
            <a:r>
              <a:rPr dirty="0" baseline="2777" sz="1500" spc="-15">
                <a:solidFill>
                  <a:srgbClr val="0D0D0D"/>
                </a:solidFill>
                <a:latin typeface="Calibri"/>
                <a:cs typeface="Calibri"/>
              </a:rPr>
              <a:t>159.6</a:t>
            </a:r>
            <a:r>
              <a:rPr dirty="0" baseline="2777" sz="15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29.8%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1085"/>
              </a:lnSpc>
              <a:tabLst>
                <a:tab pos="2379980" algn="l"/>
              </a:tabLst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132.1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26.5%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7.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/>
              <a:t>„Elektryfikacja”</a:t>
            </a:r>
            <a:r>
              <a:rPr dirty="0" spc="-114"/>
              <a:t> </a:t>
            </a:r>
            <a:r>
              <a:rPr dirty="0" spc="-20"/>
              <a:t>życia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00000"/>
                </a:solidFill>
              </a:rPr>
              <a:t>Bardzo</a:t>
            </a:r>
            <a:r>
              <a:rPr dirty="0" sz="1400" spc="50">
                <a:solidFill>
                  <a:srgbClr val="000000"/>
                </a:solidFill>
              </a:rPr>
              <a:t> duże</a:t>
            </a:r>
            <a:r>
              <a:rPr dirty="0" sz="1400" spc="6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ilości</a:t>
            </a:r>
            <a:r>
              <a:rPr dirty="0" sz="1400" spc="7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odnawialnej</a:t>
            </a:r>
            <a:r>
              <a:rPr dirty="0" sz="1400" spc="11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energii</a:t>
            </a:r>
            <a:r>
              <a:rPr dirty="0" sz="1400" spc="70">
                <a:solidFill>
                  <a:srgbClr val="000000"/>
                </a:solidFill>
              </a:rPr>
              <a:t> </a:t>
            </a:r>
            <a:r>
              <a:rPr dirty="0" sz="1400" spc="75">
                <a:solidFill>
                  <a:srgbClr val="000000"/>
                </a:solidFill>
              </a:rPr>
              <a:t>będą</a:t>
            </a:r>
            <a:r>
              <a:rPr dirty="0" sz="1400" spc="5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potrzebne</a:t>
            </a:r>
            <a:r>
              <a:rPr dirty="0" sz="1400" spc="4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m.in.</a:t>
            </a:r>
            <a:r>
              <a:rPr dirty="0" sz="1400" spc="40">
                <a:solidFill>
                  <a:srgbClr val="000000"/>
                </a:solidFill>
              </a:rPr>
              <a:t> </a:t>
            </a:r>
            <a:r>
              <a:rPr dirty="0" sz="1400" spc="95">
                <a:solidFill>
                  <a:srgbClr val="000000"/>
                </a:solidFill>
              </a:rPr>
              <a:t>do</a:t>
            </a:r>
            <a:r>
              <a:rPr dirty="0" sz="1400" spc="8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„zazielenienia”</a:t>
            </a:r>
            <a:r>
              <a:rPr dirty="0" sz="1400" spc="5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globalnej</a:t>
            </a:r>
            <a:r>
              <a:rPr dirty="0" sz="1400" spc="7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floty</a:t>
            </a:r>
            <a:r>
              <a:rPr dirty="0" sz="1400" spc="9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transportowej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499973" y="6396634"/>
            <a:ext cx="794956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Wszystkich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typów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(samochody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osobowe, dostawcze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ciężarowe, autobusy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autokary)</a:t>
            </a:r>
            <a:r>
              <a:rPr dirty="0" sz="750" spc="240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Objaśnienia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skrótów: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–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scenariusz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bazowy,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–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scenariusz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przyspieszonego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rozwoju,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NZ –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scenariusz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net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zero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IEA,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10">
                <a:latin typeface="Calibri"/>
                <a:cs typeface="Calibri"/>
              </a:rPr>
              <a:t> Pekao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707060" y="1173416"/>
            <a:ext cx="5006975" cy="2446655"/>
            <a:chOff x="6707060" y="1173416"/>
            <a:chExt cx="5006975" cy="2446655"/>
          </a:xfrm>
        </p:grpSpPr>
        <p:sp>
          <p:nvSpPr>
            <p:cNvPr id="9" name="object 9" descr=""/>
            <p:cNvSpPr/>
            <p:nvPr/>
          </p:nvSpPr>
          <p:spPr>
            <a:xfrm>
              <a:off x="6708647" y="1175003"/>
              <a:ext cx="5003800" cy="2443480"/>
            </a:xfrm>
            <a:custGeom>
              <a:avLst/>
              <a:gdLst/>
              <a:ahLst/>
              <a:cxnLst/>
              <a:rect l="l" t="t" r="r" b="b"/>
              <a:pathLst>
                <a:path w="5003800" h="2443479">
                  <a:moveTo>
                    <a:pt x="0" y="2442972"/>
                  </a:moveTo>
                  <a:lnTo>
                    <a:pt x="5003292" y="2442972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297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364979" y="2985515"/>
              <a:ext cx="262255" cy="129539"/>
            </a:xfrm>
            <a:custGeom>
              <a:avLst/>
              <a:gdLst/>
              <a:ahLst/>
              <a:cxnLst/>
              <a:rect l="l" t="t" r="r" b="b"/>
              <a:pathLst>
                <a:path w="262254" h="129539">
                  <a:moveTo>
                    <a:pt x="262127" y="0"/>
                  </a:moveTo>
                  <a:lnTo>
                    <a:pt x="0" y="0"/>
                  </a:lnTo>
                  <a:lnTo>
                    <a:pt x="0" y="129539"/>
                  </a:lnTo>
                  <a:lnTo>
                    <a:pt x="262127" y="129539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256519" y="2857499"/>
              <a:ext cx="264160" cy="257810"/>
            </a:xfrm>
            <a:custGeom>
              <a:avLst/>
              <a:gdLst/>
              <a:ahLst/>
              <a:cxnLst/>
              <a:rect l="l" t="t" r="r" b="b"/>
              <a:pathLst>
                <a:path w="264159" h="257810">
                  <a:moveTo>
                    <a:pt x="263651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263651" y="25755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703051" y="2825496"/>
              <a:ext cx="264160" cy="289560"/>
            </a:xfrm>
            <a:custGeom>
              <a:avLst/>
              <a:gdLst/>
              <a:ahLst/>
              <a:cxnLst/>
              <a:rect l="l" t="t" r="r" b="b"/>
              <a:pathLst>
                <a:path w="264159" h="289560">
                  <a:moveTo>
                    <a:pt x="263651" y="0"/>
                  </a:moveTo>
                  <a:lnTo>
                    <a:pt x="0" y="0"/>
                  </a:lnTo>
                  <a:lnTo>
                    <a:pt x="0" y="289560"/>
                  </a:lnTo>
                  <a:lnTo>
                    <a:pt x="263651" y="289560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149583" y="2665475"/>
              <a:ext cx="262255" cy="449580"/>
            </a:xfrm>
            <a:custGeom>
              <a:avLst/>
              <a:gdLst/>
              <a:ahLst/>
              <a:cxnLst/>
              <a:rect l="l" t="t" r="r" b="b"/>
              <a:pathLst>
                <a:path w="262254" h="449580">
                  <a:moveTo>
                    <a:pt x="262127" y="0"/>
                  </a:moveTo>
                  <a:lnTo>
                    <a:pt x="0" y="0"/>
                  </a:lnTo>
                  <a:lnTo>
                    <a:pt x="0" y="449579"/>
                  </a:lnTo>
                  <a:lnTo>
                    <a:pt x="262127" y="449579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273539" y="3115055"/>
              <a:ext cx="2231390" cy="0"/>
            </a:xfrm>
            <a:custGeom>
              <a:avLst/>
              <a:gdLst/>
              <a:ahLst/>
              <a:cxnLst/>
              <a:rect l="l" t="t" r="r" b="b"/>
              <a:pathLst>
                <a:path w="2231390" h="0">
                  <a:moveTo>
                    <a:pt x="0" y="0"/>
                  </a:moveTo>
                  <a:lnTo>
                    <a:pt x="223113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6708647" y="3829811"/>
            <a:ext cx="5003800" cy="2441575"/>
          </a:xfrm>
          <a:custGeom>
            <a:avLst/>
            <a:gdLst/>
            <a:ahLst/>
            <a:cxnLst/>
            <a:rect l="l" t="t" r="r" b="b"/>
            <a:pathLst>
              <a:path w="5003800" h="2441575">
                <a:moveTo>
                  <a:pt x="0" y="2441448"/>
                </a:moveTo>
                <a:lnTo>
                  <a:pt x="5003292" y="2441448"/>
                </a:lnTo>
                <a:lnTo>
                  <a:pt x="5003292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9433559" y="2755773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325989" y="2626817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772267" y="2595117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218798" y="2434589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70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33450" y="1219581"/>
            <a:ext cx="540004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Elektromobilność</a:t>
            </a:r>
            <a:r>
              <a:rPr dirty="0" sz="11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znajduje</a:t>
            </a:r>
            <a:r>
              <a:rPr dirty="0" sz="1100" spc="16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się</a:t>
            </a:r>
            <a:r>
              <a:rPr dirty="0" sz="11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1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fazie</a:t>
            </a:r>
            <a:r>
              <a:rPr dirty="0" sz="11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dynamicznego</a:t>
            </a:r>
            <a:r>
              <a:rPr dirty="0" sz="11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rozwoju</a:t>
            </a:r>
            <a:r>
              <a:rPr dirty="0" sz="11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i</a:t>
            </a:r>
            <a:r>
              <a:rPr dirty="0" sz="1100" spc="17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jest</a:t>
            </a:r>
            <a:r>
              <a:rPr dirty="0" sz="1100" spc="18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jednym</a:t>
            </a:r>
            <a:r>
              <a:rPr dirty="0" sz="1100" spc="17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</a:t>
            </a:r>
            <a:r>
              <a:rPr dirty="0" sz="1100" spc="18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najważniej-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szych</a:t>
            </a:r>
            <a:r>
              <a:rPr dirty="0" sz="1100" spc="-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narzędzi</a:t>
            </a:r>
            <a:r>
              <a:rPr dirty="0" sz="11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niezbędnych</a:t>
            </a:r>
            <a:r>
              <a:rPr dirty="0" sz="11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do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osiągnięcia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neutralności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klimatycznej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33450" y="1632585"/>
            <a:ext cx="5401310" cy="3150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Zielona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rewolucja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dokonująca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transporcie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szybkim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tempie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zmienia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oblicze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współczesnej </a:t>
            </a:r>
            <a:r>
              <a:rPr dirty="0" sz="1000">
                <a:latin typeface="Calibri"/>
                <a:cs typeface="Calibri"/>
              </a:rPr>
              <a:t>motoryzacji.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Widać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przykładzie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gdzie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2023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alternatywnymi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napędami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raz</a:t>
            </a:r>
            <a:r>
              <a:rPr dirty="0" sz="1000">
                <a:latin typeface="Calibri"/>
                <a:cs typeface="Calibri"/>
              </a:rPr>
              <a:t> pierwszy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historii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stanowiły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większość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(około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51%)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nowych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samochodów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osobowych.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Dla</a:t>
            </a:r>
            <a:r>
              <a:rPr dirty="0" sz="1000">
                <a:latin typeface="Calibri"/>
                <a:cs typeface="Calibri"/>
              </a:rPr>
              <a:t> porównania,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2019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odpowiadały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zaledwie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11%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unijnego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Jednocześnie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samochodów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ładowanych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(BEV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PHEV)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wzrósł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czasie z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zaledwie 3%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ponad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20%.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Wprawdzie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unijny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rynek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„elektryków”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złapał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zadyszkę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(efekt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ograniczenia </a:t>
            </a:r>
            <a:r>
              <a:rPr dirty="0" sz="1000">
                <a:latin typeface="Calibri"/>
                <a:cs typeface="Calibri"/>
              </a:rPr>
              <a:t>wsparcia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systemowego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Niemczech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wysycenia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puli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najzamożniejszych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nabywców)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przede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potrzebuje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szerszej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oferty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segmentu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masowego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(dla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większości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konsumentów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one</a:t>
            </a:r>
            <a:r>
              <a:rPr dirty="0" sz="1000">
                <a:latin typeface="Calibri"/>
                <a:cs typeface="Calibri"/>
              </a:rPr>
              <a:t> po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prostu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drogie),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długiej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perspektywie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elektromobilności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pozostanie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UE</a:t>
            </a:r>
            <a:r>
              <a:rPr dirty="0" sz="1000">
                <a:latin typeface="Calibri"/>
                <a:cs typeface="Calibri"/>
              </a:rPr>
              <a:t> priorytetem.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dalszym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znacznie)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etapie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popularyzacji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Chiny,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gdzie </a:t>
            </a:r>
            <a:r>
              <a:rPr dirty="0" sz="1000">
                <a:latin typeface="Calibri"/>
                <a:cs typeface="Calibri"/>
              </a:rPr>
              <a:t>sprzedaż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samochodów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takim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napędem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wyniosła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sztuk,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stanowiąc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40%</a:t>
            </a:r>
            <a:r>
              <a:rPr dirty="0" sz="1000">
                <a:latin typeface="Calibri"/>
                <a:cs typeface="Calibri"/>
              </a:rPr>
              <a:t> tamtejszego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osobówek.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nowo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rejestrowanych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samochodów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BEV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>
                <a:latin typeface="Calibri"/>
                <a:cs typeface="Calibri"/>
              </a:rPr>
              <a:t> PHEV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wyniosła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2,3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sztuk,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dopiero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przebiła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barierę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sztuk.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Wspomniane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rynki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prawdziwą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siłą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napędową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globalnego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pojazdów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elektrycznych. </a:t>
            </a:r>
            <a:r>
              <a:rPr dirty="0" sz="1000">
                <a:latin typeface="Calibri"/>
                <a:cs typeface="Calibri"/>
              </a:rPr>
              <a:t>Wyznaczają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trendy,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którymi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wkrótce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podążą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regiony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świata.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Według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bazowego </a:t>
            </a:r>
            <a:r>
              <a:rPr dirty="0" sz="1000">
                <a:latin typeface="Calibri"/>
                <a:cs typeface="Calibri"/>
              </a:rPr>
              <a:t>scenariusza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Międzynarodowej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Agencji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2030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łączna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flota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pojazdów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elektrycznych </a:t>
            </a:r>
            <a:r>
              <a:rPr dirty="0" sz="1000">
                <a:latin typeface="Calibri"/>
                <a:cs typeface="Calibri"/>
              </a:rPr>
              <a:t>wzrośnie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całym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8-</a:t>
            </a:r>
            <a:r>
              <a:rPr dirty="0" sz="1000">
                <a:latin typeface="Calibri"/>
                <a:cs typeface="Calibri"/>
              </a:rPr>
              <a:t>krotnie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(do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240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sztuk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30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roku),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stanowiąc </a:t>
            </a:r>
            <a:r>
              <a:rPr dirty="0" sz="1000">
                <a:latin typeface="Calibri"/>
                <a:cs typeface="Calibri"/>
              </a:rPr>
              <a:t>wówczas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10%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wszystkich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użytkowanych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pojazdów.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skrajnie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optymistycznym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scenariuszu </a:t>
            </a:r>
            <a:r>
              <a:rPr dirty="0" sz="1000" i="1">
                <a:latin typeface="Calibri"/>
                <a:cs typeface="Calibri"/>
              </a:rPr>
              <a:t>net</a:t>
            </a:r>
            <a:r>
              <a:rPr dirty="0" sz="1000" spc="6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zero</a:t>
            </a:r>
            <a:r>
              <a:rPr dirty="0" sz="1000" spc="50" i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zakładany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potrzebom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osiągnięcia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2050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pełnej neutralności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klimatycznej)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 ten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byłby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kilkunastokrotny.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33450" y="4870450"/>
            <a:ext cx="5401945" cy="1352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Szybko</a:t>
            </a:r>
            <a:r>
              <a:rPr dirty="0" sz="1100" spc="160" b="1">
                <a:solidFill>
                  <a:srgbClr val="538235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rosnącym</a:t>
            </a:r>
            <a:r>
              <a:rPr dirty="0" sz="1100" spc="165" b="1">
                <a:solidFill>
                  <a:srgbClr val="538235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potrzebom</a:t>
            </a:r>
            <a:r>
              <a:rPr dirty="0" sz="1100" spc="170" b="1">
                <a:solidFill>
                  <a:srgbClr val="538235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rynku</a:t>
            </a:r>
            <a:r>
              <a:rPr dirty="0" sz="1100" spc="165" b="1">
                <a:solidFill>
                  <a:srgbClr val="538235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motoryzacyjnego</a:t>
            </a:r>
            <a:r>
              <a:rPr dirty="0" sz="1100" spc="170" b="1">
                <a:solidFill>
                  <a:srgbClr val="538235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musi</a:t>
            </a:r>
            <a:r>
              <a:rPr dirty="0" sz="1100" spc="165" b="1">
                <a:solidFill>
                  <a:srgbClr val="538235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wyjść</a:t>
            </a:r>
            <a:r>
              <a:rPr dirty="0" sz="1100" spc="170" b="1">
                <a:solidFill>
                  <a:srgbClr val="538235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naprzeciw</a:t>
            </a:r>
            <a:r>
              <a:rPr dirty="0" sz="1100" spc="170" b="1">
                <a:solidFill>
                  <a:srgbClr val="538235"/>
                </a:solidFill>
                <a:latin typeface="Calibri"/>
                <a:cs typeface="Calibri"/>
              </a:rPr>
              <a:t> 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sektor elektroenergetyczny,</a:t>
            </a:r>
            <a:r>
              <a:rPr dirty="0" sz="11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wytwarzający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 znacznie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większe ilości</a:t>
            </a:r>
            <a:r>
              <a:rPr dirty="0" sz="1100" spc="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zielonej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energii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końca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dekady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transport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stanie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ważnym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konsumentem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prądu.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całkowitym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globalnym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zużyciu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wynosił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jedynie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0,5%,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podczas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kilka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warunkach </a:t>
            </a:r>
            <a:r>
              <a:rPr dirty="0" sz="1000">
                <a:latin typeface="Calibri"/>
                <a:cs typeface="Calibri"/>
              </a:rPr>
              <a:t>znacznie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wyższej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konsumpcji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osiągnie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3-</a:t>
            </a:r>
            <a:r>
              <a:rPr dirty="0" sz="1000">
                <a:latin typeface="Calibri"/>
                <a:cs typeface="Calibri"/>
              </a:rPr>
              <a:t>4%.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będzie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wyraźnie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wyższy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(5-</a:t>
            </a:r>
            <a:r>
              <a:rPr dirty="0" sz="1000">
                <a:latin typeface="Calibri"/>
                <a:cs typeface="Calibri"/>
              </a:rPr>
              <a:t>6%).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Oznacza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kontrybucja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elektromobilności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globalnego </a:t>
            </a:r>
            <a:r>
              <a:rPr dirty="0" sz="1000">
                <a:latin typeface="Calibri"/>
                <a:cs typeface="Calibri"/>
              </a:rPr>
              <a:t>popytu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energię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elektryczną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szczególnie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silna.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Oczywiście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idea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elektromobilności </a:t>
            </a:r>
            <a:r>
              <a:rPr dirty="0" sz="1000">
                <a:latin typeface="Calibri"/>
                <a:cs typeface="Calibri"/>
              </a:rPr>
              <a:t>zakłada,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całym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nadmiarze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wynikającym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rozwoju,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energia ta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całkowicie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„zielona”.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868541" y="1327403"/>
            <a:ext cx="4654550" cy="1792605"/>
            <a:chOff x="6868541" y="1327403"/>
            <a:chExt cx="4654550" cy="1792605"/>
          </a:xfrm>
        </p:grpSpPr>
        <p:sp>
          <p:nvSpPr>
            <p:cNvPr id="25" name="object 25" descr=""/>
            <p:cNvSpPr/>
            <p:nvPr/>
          </p:nvSpPr>
          <p:spPr>
            <a:xfrm>
              <a:off x="6871716" y="1661159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245596" y="1327403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5" h="279400">
                  <a:moveTo>
                    <a:pt x="138810" y="0"/>
                  </a:moveTo>
                  <a:lnTo>
                    <a:pt x="84581" y="11303"/>
                  </a:lnTo>
                  <a:lnTo>
                    <a:pt x="40767" y="40894"/>
                  </a:lnTo>
                  <a:lnTo>
                    <a:pt x="10922" y="85217"/>
                  </a:lnTo>
                  <a:lnTo>
                    <a:pt x="0" y="139826"/>
                  </a:lnTo>
                  <a:lnTo>
                    <a:pt x="1015" y="158496"/>
                  </a:lnTo>
                  <a:lnTo>
                    <a:pt x="18669" y="209676"/>
                  </a:lnTo>
                  <a:lnTo>
                    <a:pt x="53975" y="249936"/>
                  </a:lnTo>
                  <a:lnTo>
                    <a:pt x="101853" y="274066"/>
                  </a:lnTo>
                  <a:lnTo>
                    <a:pt x="138810" y="278892"/>
                  </a:lnTo>
                  <a:lnTo>
                    <a:pt x="157479" y="277495"/>
                  </a:lnTo>
                  <a:lnTo>
                    <a:pt x="175895" y="274066"/>
                  </a:lnTo>
                  <a:lnTo>
                    <a:pt x="193167" y="268350"/>
                  </a:lnTo>
                  <a:lnTo>
                    <a:pt x="198583" y="265557"/>
                  </a:lnTo>
                  <a:lnTo>
                    <a:pt x="132714" y="265557"/>
                  </a:lnTo>
                  <a:lnTo>
                    <a:pt x="124205" y="262890"/>
                  </a:lnTo>
                  <a:lnTo>
                    <a:pt x="120502" y="260476"/>
                  </a:lnTo>
                  <a:lnTo>
                    <a:pt x="101473" y="260476"/>
                  </a:lnTo>
                  <a:lnTo>
                    <a:pt x="85598" y="254381"/>
                  </a:lnTo>
                  <a:lnTo>
                    <a:pt x="70993" y="246507"/>
                  </a:lnTo>
                  <a:lnTo>
                    <a:pt x="57403" y="235966"/>
                  </a:lnTo>
                  <a:lnTo>
                    <a:pt x="67182" y="228726"/>
                  </a:lnTo>
                  <a:lnTo>
                    <a:pt x="69045" y="227711"/>
                  </a:lnTo>
                  <a:lnTo>
                    <a:pt x="48259" y="227711"/>
                  </a:lnTo>
                  <a:lnTo>
                    <a:pt x="20065" y="182118"/>
                  </a:lnTo>
                  <a:lnTo>
                    <a:pt x="12953" y="145923"/>
                  </a:lnTo>
                  <a:lnTo>
                    <a:pt x="277160" y="145923"/>
                  </a:lnTo>
                  <a:lnTo>
                    <a:pt x="277368" y="139826"/>
                  </a:lnTo>
                  <a:lnTo>
                    <a:pt x="277156" y="133350"/>
                  </a:lnTo>
                  <a:lnTo>
                    <a:pt x="12953" y="133350"/>
                  </a:lnTo>
                  <a:lnTo>
                    <a:pt x="15239" y="114554"/>
                  </a:lnTo>
                  <a:lnTo>
                    <a:pt x="20065" y="96774"/>
                  </a:lnTo>
                  <a:lnTo>
                    <a:pt x="27177" y="80518"/>
                  </a:lnTo>
                  <a:lnTo>
                    <a:pt x="36702" y="65150"/>
                  </a:lnTo>
                  <a:lnTo>
                    <a:pt x="48259" y="51816"/>
                  </a:lnTo>
                  <a:lnTo>
                    <a:pt x="69691" y="51816"/>
                  </a:lnTo>
                  <a:lnTo>
                    <a:pt x="67182" y="50419"/>
                  </a:lnTo>
                  <a:lnTo>
                    <a:pt x="57403" y="42925"/>
                  </a:lnTo>
                  <a:lnTo>
                    <a:pt x="70993" y="33020"/>
                  </a:lnTo>
                  <a:lnTo>
                    <a:pt x="85598" y="24511"/>
                  </a:lnTo>
                  <a:lnTo>
                    <a:pt x="101473" y="18796"/>
                  </a:lnTo>
                  <a:lnTo>
                    <a:pt x="120224" y="18796"/>
                  </a:lnTo>
                  <a:lnTo>
                    <a:pt x="124205" y="16383"/>
                  </a:lnTo>
                  <a:lnTo>
                    <a:pt x="132714" y="13335"/>
                  </a:lnTo>
                  <a:lnTo>
                    <a:pt x="197364" y="13335"/>
                  </a:lnTo>
                  <a:lnTo>
                    <a:pt x="193167" y="11303"/>
                  </a:lnTo>
                  <a:lnTo>
                    <a:pt x="175895" y="5461"/>
                  </a:lnTo>
                  <a:lnTo>
                    <a:pt x="157479" y="1397"/>
                  </a:lnTo>
                  <a:lnTo>
                    <a:pt x="138810" y="0"/>
                  </a:lnTo>
                  <a:close/>
                </a:path>
                <a:path w="277495" h="279400">
                  <a:moveTo>
                    <a:pt x="144906" y="209676"/>
                  </a:moveTo>
                  <a:lnTo>
                    <a:pt x="132714" y="209676"/>
                  </a:lnTo>
                  <a:lnTo>
                    <a:pt x="132714" y="265557"/>
                  </a:lnTo>
                  <a:lnTo>
                    <a:pt x="144906" y="265557"/>
                  </a:lnTo>
                  <a:lnTo>
                    <a:pt x="144906" y="209676"/>
                  </a:lnTo>
                  <a:close/>
                </a:path>
                <a:path w="277495" h="279400">
                  <a:moveTo>
                    <a:pt x="204007" y="209676"/>
                  </a:moveTo>
                  <a:lnTo>
                    <a:pt x="144906" y="209676"/>
                  </a:lnTo>
                  <a:lnTo>
                    <a:pt x="160274" y="211074"/>
                  </a:lnTo>
                  <a:lnTo>
                    <a:pt x="174878" y="213741"/>
                  </a:lnTo>
                  <a:lnTo>
                    <a:pt x="188086" y="217805"/>
                  </a:lnTo>
                  <a:lnTo>
                    <a:pt x="182625" y="230124"/>
                  </a:lnTo>
                  <a:lnTo>
                    <a:pt x="176529" y="241426"/>
                  </a:lnTo>
                  <a:lnTo>
                    <a:pt x="169418" y="250190"/>
                  </a:lnTo>
                  <a:lnTo>
                    <a:pt x="161925" y="257429"/>
                  </a:lnTo>
                  <a:lnTo>
                    <a:pt x="153415" y="262890"/>
                  </a:lnTo>
                  <a:lnTo>
                    <a:pt x="144906" y="265557"/>
                  </a:lnTo>
                  <a:lnTo>
                    <a:pt x="198583" y="265557"/>
                  </a:lnTo>
                  <a:lnTo>
                    <a:pt x="208430" y="260476"/>
                  </a:lnTo>
                  <a:lnTo>
                    <a:pt x="176149" y="260476"/>
                  </a:lnTo>
                  <a:lnTo>
                    <a:pt x="184023" y="251333"/>
                  </a:lnTo>
                  <a:lnTo>
                    <a:pt x="184657" y="250190"/>
                  </a:lnTo>
                  <a:lnTo>
                    <a:pt x="191770" y="238633"/>
                  </a:lnTo>
                  <a:lnTo>
                    <a:pt x="198247" y="225679"/>
                  </a:lnTo>
                  <a:lnTo>
                    <a:pt x="198881" y="224282"/>
                  </a:lnTo>
                  <a:lnTo>
                    <a:pt x="199262" y="222631"/>
                  </a:lnTo>
                  <a:lnTo>
                    <a:pt x="222927" y="222631"/>
                  </a:lnTo>
                  <a:lnTo>
                    <a:pt x="217677" y="218567"/>
                  </a:lnTo>
                  <a:lnTo>
                    <a:pt x="203707" y="211074"/>
                  </a:lnTo>
                  <a:lnTo>
                    <a:pt x="204007" y="209676"/>
                  </a:lnTo>
                  <a:close/>
                </a:path>
                <a:path w="277495" h="279400">
                  <a:moveTo>
                    <a:pt x="91652" y="222631"/>
                  </a:moveTo>
                  <a:lnTo>
                    <a:pt x="78358" y="222631"/>
                  </a:lnTo>
                  <a:lnTo>
                    <a:pt x="78739" y="224282"/>
                  </a:lnTo>
                  <a:lnTo>
                    <a:pt x="79121" y="225679"/>
                  </a:lnTo>
                  <a:lnTo>
                    <a:pt x="85851" y="238633"/>
                  </a:lnTo>
                  <a:lnTo>
                    <a:pt x="92963" y="250190"/>
                  </a:lnTo>
                  <a:lnTo>
                    <a:pt x="93345" y="251333"/>
                  </a:lnTo>
                  <a:lnTo>
                    <a:pt x="101473" y="260476"/>
                  </a:lnTo>
                  <a:lnTo>
                    <a:pt x="120502" y="260476"/>
                  </a:lnTo>
                  <a:lnTo>
                    <a:pt x="115824" y="257429"/>
                  </a:lnTo>
                  <a:lnTo>
                    <a:pt x="108330" y="250190"/>
                  </a:lnTo>
                  <a:lnTo>
                    <a:pt x="101219" y="241426"/>
                  </a:lnTo>
                  <a:lnTo>
                    <a:pt x="94742" y="230124"/>
                  </a:lnTo>
                  <a:lnTo>
                    <a:pt x="91652" y="222631"/>
                  </a:lnTo>
                  <a:close/>
                </a:path>
                <a:path w="277495" h="279400">
                  <a:moveTo>
                    <a:pt x="222927" y="222631"/>
                  </a:moveTo>
                  <a:lnTo>
                    <a:pt x="199262" y="222631"/>
                  </a:lnTo>
                  <a:lnTo>
                    <a:pt x="210438" y="228726"/>
                  </a:lnTo>
                  <a:lnTo>
                    <a:pt x="219963" y="235966"/>
                  </a:lnTo>
                  <a:lnTo>
                    <a:pt x="206755" y="246507"/>
                  </a:lnTo>
                  <a:lnTo>
                    <a:pt x="192150" y="254381"/>
                  </a:lnTo>
                  <a:lnTo>
                    <a:pt x="176149" y="260476"/>
                  </a:lnTo>
                  <a:lnTo>
                    <a:pt x="208430" y="260476"/>
                  </a:lnTo>
                  <a:lnTo>
                    <a:pt x="209169" y="260096"/>
                  </a:lnTo>
                  <a:lnTo>
                    <a:pt x="223774" y="249936"/>
                  </a:lnTo>
                  <a:lnTo>
                    <a:pt x="236981" y="238379"/>
                  </a:lnTo>
                  <a:lnTo>
                    <a:pt x="246227" y="227711"/>
                  </a:lnTo>
                  <a:lnTo>
                    <a:pt x="229488" y="227711"/>
                  </a:lnTo>
                  <a:lnTo>
                    <a:pt x="222927" y="222631"/>
                  </a:lnTo>
                  <a:close/>
                </a:path>
                <a:path w="277495" h="279400">
                  <a:moveTo>
                    <a:pt x="75692" y="145923"/>
                  </a:moveTo>
                  <a:lnTo>
                    <a:pt x="63119" y="145923"/>
                  </a:lnTo>
                  <a:lnTo>
                    <a:pt x="63880" y="156463"/>
                  </a:lnTo>
                  <a:lnTo>
                    <a:pt x="64134" y="161544"/>
                  </a:lnTo>
                  <a:lnTo>
                    <a:pt x="65531" y="174625"/>
                  </a:lnTo>
                  <a:lnTo>
                    <a:pt x="65912" y="178688"/>
                  </a:lnTo>
                  <a:lnTo>
                    <a:pt x="68960" y="194691"/>
                  </a:lnTo>
                  <a:lnTo>
                    <a:pt x="73278" y="209296"/>
                  </a:lnTo>
                  <a:lnTo>
                    <a:pt x="74040" y="211074"/>
                  </a:lnTo>
                  <a:lnTo>
                    <a:pt x="60071" y="218567"/>
                  </a:lnTo>
                  <a:lnTo>
                    <a:pt x="48259" y="227711"/>
                  </a:lnTo>
                  <a:lnTo>
                    <a:pt x="69045" y="227711"/>
                  </a:lnTo>
                  <a:lnTo>
                    <a:pt x="78358" y="222631"/>
                  </a:lnTo>
                  <a:lnTo>
                    <a:pt x="91652" y="222631"/>
                  </a:lnTo>
                  <a:lnTo>
                    <a:pt x="89661" y="217805"/>
                  </a:lnTo>
                  <a:lnTo>
                    <a:pt x="102870" y="213741"/>
                  </a:lnTo>
                  <a:lnTo>
                    <a:pt x="117475" y="211074"/>
                  </a:lnTo>
                  <a:lnTo>
                    <a:pt x="132714" y="209676"/>
                  </a:lnTo>
                  <a:lnTo>
                    <a:pt x="204007" y="209676"/>
                  </a:lnTo>
                  <a:lnTo>
                    <a:pt x="204088" y="209296"/>
                  </a:lnTo>
                  <a:lnTo>
                    <a:pt x="204990" y="206248"/>
                  </a:lnTo>
                  <a:lnTo>
                    <a:pt x="84835" y="206248"/>
                  </a:lnTo>
                  <a:lnTo>
                    <a:pt x="80518" y="187579"/>
                  </a:lnTo>
                  <a:lnTo>
                    <a:pt x="77343" y="167386"/>
                  </a:lnTo>
                  <a:lnTo>
                    <a:pt x="75692" y="145923"/>
                  </a:lnTo>
                  <a:close/>
                </a:path>
                <a:path w="277495" h="279400">
                  <a:moveTo>
                    <a:pt x="277160" y="145923"/>
                  </a:moveTo>
                  <a:lnTo>
                    <a:pt x="264413" y="145923"/>
                  </a:lnTo>
                  <a:lnTo>
                    <a:pt x="262381" y="164719"/>
                  </a:lnTo>
                  <a:lnTo>
                    <a:pt x="257301" y="182118"/>
                  </a:lnTo>
                  <a:lnTo>
                    <a:pt x="250189" y="198374"/>
                  </a:lnTo>
                  <a:lnTo>
                    <a:pt x="241046" y="213741"/>
                  </a:lnTo>
                  <a:lnTo>
                    <a:pt x="229488" y="227711"/>
                  </a:lnTo>
                  <a:lnTo>
                    <a:pt x="246227" y="227711"/>
                  </a:lnTo>
                  <a:lnTo>
                    <a:pt x="266826" y="193675"/>
                  </a:lnTo>
                  <a:lnTo>
                    <a:pt x="276732" y="158496"/>
                  </a:lnTo>
                  <a:lnTo>
                    <a:pt x="277160" y="145923"/>
                  </a:lnTo>
                  <a:close/>
                </a:path>
                <a:path w="277495" h="279400">
                  <a:moveTo>
                    <a:pt x="144906" y="145923"/>
                  </a:moveTo>
                  <a:lnTo>
                    <a:pt x="132714" y="145923"/>
                  </a:lnTo>
                  <a:lnTo>
                    <a:pt x="132714" y="196723"/>
                  </a:lnTo>
                  <a:lnTo>
                    <a:pt x="115824" y="198374"/>
                  </a:lnTo>
                  <a:lnTo>
                    <a:pt x="100202" y="201168"/>
                  </a:lnTo>
                  <a:lnTo>
                    <a:pt x="84835" y="206248"/>
                  </a:lnTo>
                  <a:lnTo>
                    <a:pt x="192531" y="206248"/>
                  </a:lnTo>
                  <a:lnTo>
                    <a:pt x="177546" y="201168"/>
                  </a:lnTo>
                  <a:lnTo>
                    <a:pt x="161925" y="198374"/>
                  </a:lnTo>
                  <a:lnTo>
                    <a:pt x="144906" y="196723"/>
                  </a:lnTo>
                  <a:lnTo>
                    <a:pt x="144906" y="145923"/>
                  </a:lnTo>
                  <a:close/>
                </a:path>
                <a:path w="277495" h="279400">
                  <a:moveTo>
                    <a:pt x="214249" y="145923"/>
                  </a:moveTo>
                  <a:lnTo>
                    <a:pt x="202056" y="145923"/>
                  </a:lnTo>
                  <a:lnTo>
                    <a:pt x="200278" y="167386"/>
                  </a:lnTo>
                  <a:lnTo>
                    <a:pt x="196850" y="187579"/>
                  </a:lnTo>
                  <a:lnTo>
                    <a:pt x="192531" y="206248"/>
                  </a:lnTo>
                  <a:lnTo>
                    <a:pt x="204990" y="206248"/>
                  </a:lnTo>
                  <a:lnTo>
                    <a:pt x="208406" y="194691"/>
                  </a:lnTo>
                  <a:lnTo>
                    <a:pt x="211835" y="178688"/>
                  </a:lnTo>
                  <a:lnTo>
                    <a:pt x="213486" y="161544"/>
                  </a:lnTo>
                  <a:lnTo>
                    <a:pt x="213868" y="156463"/>
                  </a:lnTo>
                  <a:lnTo>
                    <a:pt x="214249" y="145923"/>
                  </a:lnTo>
                  <a:close/>
                </a:path>
                <a:path w="277495" h="279400">
                  <a:moveTo>
                    <a:pt x="69691" y="51816"/>
                  </a:moveTo>
                  <a:lnTo>
                    <a:pt x="48259" y="51816"/>
                  </a:lnTo>
                  <a:lnTo>
                    <a:pt x="60071" y="60706"/>
                  </a:lnTo>
                  <a:lnTo>
                    <a:pt x="74040" y="68199"/>
                  </a:lnTo>
                  <a:lnTo>
                    <a:pt x="73278" y="69850"/>
                  </a:lnTo>
                  <a:lnTo>
                    <a:pt x="68960" y="84836"/>
                  </a:lnTo>
                  <a:lnTo>
                    <a:pt x="65912" y="100965"/>
                  </a:lnTo>
                  <a:lnTo>
                    <a:pt x="65531" y="105029"/>
                  </a:lnTo>
                  <a:lnTo>
                    <a:pt x="64134" y="117221"/>
                  </a:lnTo>
                  <a:lnTo>
                    <a:pt x="63880" y="122428"/>
                  </a:lnTo>
                  <a:lnTo>
                    <a:pt x="63119" y="133350"/>
                  </a:lnTo>
                  <a:lnTo>
                    <a:pt x="75692" y="133350"/>
                  </a:lnTo>
                  <a:lnTo>
                    <a:pt x="77343" y="112141"/>
                  </a:lnTo>
                  <a:lnTo>
                    <a:pt x="80518" y="91312"/>
                  </a:lnTo>
                  <a:lnTo>
                    <a:pt x="84835" y="73279"/>
                  </a:lnTo>
                  <a:lnTo>
                    <a:pt x="205077" y="73279"/>
                  </a:lnTo>
                  <a:lnTo>
                    <a:pt x="204088" y="69850"/>
                  </a:lnTo>
                  <a:lnTo>
                    <a:pt x="204030" y="69596"/>
                  </a:lnTo>
                  <a:lnTo>
                    <a:pt x="132714" y="69596"/>
                  </a:lnTo>
                  <a:lnTo>
                    <a:pt x="117475" y="68199"/>
                  </a:lnTo>
                  <a:lnTo>
                    <a:pt x="102870" y="65405"/>
                  </a:lnTo>
                  <a:lnTo>
                    <a:pt x="89661" y="61087"/>
                  </a:lnTo>
                  <a:lnTo>
                    <a:pt x="91494" y="56642"/>
                  </a:lnTo>
                  <a:lnTo>
                    <a:pt x="78358" y="56642"/>
                  </a:lnTo>
                  <a:lnTo>
                    <a:pt x="69691" y="51816"/>
                  </a:lnTo>
                  <a:close/>
                </a:path>
                <a:path w="277495" h="279400">
                  <a:moveTo>
                    <a:pt x="192531" y="73279"/>
                  </a:moveTo>
                  <a:lnTo>
                    <a:pt x="84835" y="73279"/>
                  </a:lnTo>
                  <a:lnTo>
                    <a:pt x="100202" y="77724"/>
                  </a:lnTo>
                  <a:lnTo>
                    <a:pt x="115824" y="80772"/>
                  </a:lnTo>
                  <a:lnTo>
                    <a:pt x="132714" y="82169"/>
                  </a:lnTo>
                  <a:lnTo>
                    <a:pt x="132714" y="133350"/>
                  </a:lnTo>
                  <a:lnTo>
                    <a:pt x="144906" y="133350"/>
                  </a:lnTo>
                  <a:lnTo>
                    <a:pt x="144906" y="82169"/>
                  </a:lnTo>
                  <a:lnTo>
                    <a:pt x="161925" y="80772"/>
                  </a:lnTo>
                  <a:lnTo>
                    <a:pt x="177546" y="77724"/>
                  </a:lnTo>
                  <a:lnTo>
                    <a:pt x="192531" y="73279"/>
                  </a:lnTo>
                  <a:close/>
                </a:path>
                <a:path w="277495" h="279400">
                  <a:moveTo>
                    <a:pt x="205077" y="73279"/>
                  </a:moveTo>
                  <a:lnTo>
                    <a:pt x="192531" y="73279"/>
                  </a:lnTo>
                  <a:lnTo>
                    <a:pt x="196850" y="91312"/>
                  </a:lnTo>
                  <a:lnTo>
                    <a:pt x="200278" y="112141"/>
                  </a:lnTo>
                  <a:lnTo>
                    <a:pt x="202056" y="133350"/>
                  </a:lnTo>
                  <a:lnTo>
                    <a:pt x="214249" y="133350"/>
                  </a:lnTo>
                  <a:lnTo>
                    <a:pt x="213868" y="122428"/>
                  </a:lnTo>
                  <a:lnTo>
                    <a:pt x="213486" y="117221"/>
                  </a:lnTo>
                  <a:lnTo>
                    <a:pt x="212217" y="105029"/>
                  </a:lnTo>
                  <a:lnTo>
                    <a:pt x="211835" y="100965"/>
                  </a:lnTo>
                  <a:lnTo>
                    <a:pt x="208406" y="84836"/>
                  </a:lnTo>
                  <a:lnTo>
                    <a:pt x="205077" y="73279"/>
                  </a:lnTo>
                  <a:close/>
                </a:path>
                <a:path w="277495" h="279400">
                  <a:moveTo>
                    <a:pt x="246184" y="51816"/>
                  </a:moveTo>
                  <a:lnTo>
                    <a:pt x="229488" y="51816"/>
                  </a:lnTo>
                  <a:lnTo>
                    <a:pt x="241046" y="65150"/>
                  </a:lnTo>
                  <a:lnTo>
                    <a:pt x="250189" y="80518"/>
                  </a:lnTo>
                  <a:lnTo>
                    <a:pt x="257301" y="96774"/>
                  </a:lnTo>
                  <a:lnTo>
                    <a:pt x="262381" y="114554"/>
                  </a:lnTo>
                  <a:lnTo>
                    <a:pt x="264413" y="133350"/>
                  </a:lnTo>
                  <a:lnTo>
                    <a:pt x="277156" y="133350"/>
                  </a:lnTo>
                  <a:lnTo>
                    <a:pt x="266826" y="85217"/>
                  </a:lnTo>
                  <a:lnTo>
                    <a:pt x="248538" y="54610"/>
                  </a:lnTo>
                  <a:lnTo>
                    <a:pt x="246184" y="51816"/>
                  </a:lnTo>
                  <a:close/>
                </a:path>
                <a:path w="277495" h="279400">
                  <a:moveTo>
                    <a:pt x="144906" y="13335"/>
                  </a:moveTo>
                  <a:lnTo>
                    <a:pt x="132714" y="13335"/>
                  </a:lnTo>
                  <a:lnTo>
                    <a:pt x="132714" y="69596"/>
                  </a:lnTo>
                  <a:lnTo>
                    <a:pt x="144906" y="69596"/>
                  </a:lnTo>
                  <a:lnTo>
                    <a:pt x="144906" y="13335"/>
                  </a:lnTo>
                  <a:close/>
                </a:path>
                <a:path w="277495" h="279400">
                  <a:moveTo>
                    <a:pt x="197364" y="13335"/>
                  </a:moveTo>
                  <a:lnTo>
                    <a:pt x="144906" y="13335"/>
                  </a:lnTo>
                  <a:lnTo>
                    <a:pt x="153415" y="16383"/>
                  </a:lnTo>
                  <a:lnTo>
                    <a:pt x="161925" y="21462"/>
                  </a:lnTo>
                  <a:lnTo>
                    <a:pt x="169418" y="28956"/>
                  </a:lnTo>
                  <a:lnTo>
                    <a:pt x="176529" y="37846"/>
                  </a:lnTo>
                  <a:lnTo>
                    <a:pt x="182625" y="48768"/>
                  </a:lnTo>
                  <a:lnTo>
                    <a:pt x="188086" y="61087"/>
                  </a:lnTo>
                  <a:lnTo>
                    <a:pt x="174878" y="65405"/>
                  </a:lnTo>
                  <a:lnTo>
                    <a:pt x="160274" y="68199"/>
                  </a:lnTo>
                  <a:lnTo>
                    <a:pt x="144906" y="69596"/>
                  </a:lnTo>
                  <a:lnTo>
                    <a:pt x="204030" y="69596"/>
                  </a:lnTo>
                  <a:lnTo>
                    <a:pt x="203707" y="68199"/>
                  </a:lnTo>
                  <a:lnTo>
                    <a:pt x="217677" y="60706"/>
                  </a:lnTo>
                  <a:lnTo>
                    <a:pt x="223077" y="56642"/>
                  </a:lnTo>
                  <a:lnTo>
                    <a:pt x="199262" y="56642"/>
                  </a:lnTo>
                  <a:lnTo>
                    <a:pt x="198881" y="54863"/>
                  </a:lnTo>
                  <a:lnTo>
                    <a:pt x="198247" y="53212"/>
                  </a:lnTo>
                  <a:lnTo>
                    <a:pt x="191770" y="40259"/>
                  </a:lnTo>
                  <a:lnTo>
                    <a:pt x="184023" y="27940"/>
                  </a:lnTo>
                  <a:lnTo>
                    <a:pt x="176149" y="18796"/>
                  </a:lnTo>
                  <a:lnTo>
                    <a:pt x="208644" y="18796"/>
                  </a:lnTo>
                  <a:lnTo>
                    <a:pt x="197364" y="13335"/>
                  </a:lnTo>
                  <a:close/>
                </a:path>
                <a:path w="277495" h="279400">
                  <a:moveTo>
                    <a:pt x="120224" y="18796"/>
                  </a:moveTo>
                  <a:lnTo>
                    <a:pt x="101473" y="18796"/>
                  </a:lnTo>
                  <a:lnTo>
                    <a:pt x="93345" y="27940"/>
                  </a:lnTo>
                  <a:lnTo>
                    <a:pt x="92963" y="28956"/>
                  </a:lnTo>
                  <a:lnTo>
                    <a:pt x="85851" y="40259"/>
                  </a:lnTo>
                  <a:lnTo>
                    <a:pt x="79121" y="53212"/>
                  </a:lnTo>
                  <a:lnTo>
                    <a:pt x="78739" y="54863"/>
                  </a:lnTo>
                  <a:lnTo>
                    <a:pt x="78358" y="56642"/>
                  </a:lnTo>
                  <a:lnTo>
                    <a:pt x="91494" y="56642"/>
                  </a:lnTo>
                  <a:lnTo>
                    <a:pt x="94742" y="48768"/>
                  </a:lnTo>
                  <a:lnTo>
                    <a:pt x="101219" y="37846"/>
                  </a:lnTo>
                  <a:lnTo>
                    <a:pt x="108330" y="28956"/>
                  </a:lnTo>
                  <a:lnTo>
                    <a:pt x="115824" y="21462"/>
                  </a:lnTo>
                  <a:lnTo>
                    <a:pt x="120224" y="18796"/>
                  </a:lnTo>
                  <a:close/>
                </a:path>
                <a:path w="277495" h="279400">
                  <a:moveTo>
                    <a:pt x="208644" y="18796"/>
                  </a:moveTo>
                  <a:lnTo>
                    <a:pt x="176149" y="18796"/>
                  </a:lnTo>
                  <a:lnTo>
                    <a:pt x="192150" y="24511"/>
                  </a:lnTo>
                  <a:lnTo>
                    <a:pt x="206755" y="33020"/>
                  </a:lnTo>
                  <a:lnTo>
                    <a:pt x="219963" y="42925"/>
                  </a:lnTo>
                  <a:lnTo>
                    <a:pt x="210438" y="50419"/>
                  </a:lnTo>
                  <a:lnTo>
                    <a:pt x="199262" y="56642"/>
                  </a:lnTo>
                  <a:lnTo>
                    <a:pt x="223077" y="56642"/>
                  </a:lnTo>
                  <a:lnTo>
                    <a:pt x="229488" y="51816"/>
                  </a:lnTo>
                  <a:lnTo>
                    <a:pt x="246184" y="51816"/>
                  </a:lnTo>
                  <a:lnTo>
                    <a:pt x="236981" y="40894"/>
                  </a:lnTo>
                  <a:lnTo>
                    <a:pt x="223774" y="29337"/>
                  </a:lnTo>
                  <a:lnTo>
                    <a:pt x="209169" y="19050"/>
                  </a:lnTo>
                  <a:lnTo>
                    <a:pt x="208644" y="187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979920" y="3075431"/>
              <a:ext cx="264160" cy="40005"/>
            </a:xfrm>
            <a:custGeom>
              <a:avLst/>
              <a:gdLst/>
              <a:ahLst/>
              <a:cxnLst/>
              <a:rect l="l" t="t" r="r" b="b"/>
              <a:pathLst>
                <a:path w="264159" h="40005">
                  <a:moveTo>
                    <a:pt x="263651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263651" y="39624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872984" y="2805683"/>
              <a:ext cx="262255" cy="309880"/>
            </a:xfrm>
            <a:custGeom>
              <a:avLst/>
              <a:gdLst/>
              <a:ahLst/>
              <a:cxnLst/>
              <a:rect l="l" t="t" r="r" b="b"/>
              <a:pathLst>
                <a:path w="262254" h="309880">
                  <a:moveTo>
                    <a:pt x="262127" y="0"/>
                  </a:moveTo>
                  <a:lnTo>
                    <a:pt x="0" y="0"/>
                  </a:lnTo>
                  <a:lnTo>
                    <a:pt x="0" y="309372"/>
                  </a:lnTo>
                  <a:lnTo>
                    <a:pt x="262127" y="309372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319516" y="2793491"/>
              <a:ext cx="262255" cy="321945"/>
            </a:xfrm>
            <a:custGeom>
              <a:avLst/>
              <a:gdLst/>
              <a:ahLst/>
              <a:cxnLst/>
              <a:rect l="l" t="t" r="r" b="b"/>
              <a:pathLst>
                <a:path w="262254" h="321944">
                  <a:moveTo>
                    <a:pt x="262127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262127" y="321563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766048" y="2625851"/>
              <a:ext cx="262255" cy="489584"/>
            </a:xfrm>
            <a:custGeom>
              <a:avLst/>
              <a:gdLst/>
              <a:ahLst/>
              <a:cxnLst/>
              <a:rect l="l" t="t" r="r" b="b"/>
              <a:pathLst>
                <a:path w="262254" h="489585">
                  <a:moveTo>
                    <a:pt x="262127" y="0"/>
                  </a:moveTo>
                  <a:lnTo>
                    <a:pt x="0" y="0"/>
                  </a:lnTo>
                  <a:lnTo>
                    <a:pt x="0" y="489203"/>
                  </a:lnTo>
                  <a:lnTo>
                    <a:pt x="262127" y="489203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888480" y="3115055"/>
              <a:ext cx="2231390" cy="0"/>
            </a:xfrm>
            <a:custGeom>
              <a:avLst/>
              <a:gdLst/>
              <a:ahLst/>
              <a:cxnLst/>
              <a:rect l="l" t="t" r="r" b="b"/>
              <a:pathLst>
                <a:path w="2231390" h="0">
                  <a:moveTo>
                    <a:pt x="0" y="0"/>
                  </a:moveTo>
                  <a:lnTo>
                    <a:pt x="223113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6887591" y="3950970"/>
            <a:ext cx="393954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%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udział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pojazdów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elektrycznych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łącznej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konsumpcji</a:t>
            </a:r>
            <a:r>
              <a:rPr dirty="0" sz="1000" spc="-5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energii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elektrycznej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świecie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(w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podziale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główne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kraje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/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regiony),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2022</a:t>
            </a:r>
            <a:r>
              <a:rPr dirty="0" sz="1000" spc="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vs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2030P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845617" y="3970020"/>
            <a:ext cx="4697730" cy="1543050"/>
            <a:chOff x="6845617" y="3970020"/>
            <a:chExt cx="4697730" cy="1543050"/>
          </a:xfrm>
        </p:grpSpPr>
        <p:sp>
          <p:nvSpPr>
            <p:cNvPr id="34" name="object 34" descr=""/>
            <p:cNvSpPr/>
            <p:nvPr/>
          </p:nvSpPr>
          <p:spPr>
            <a:xfrm>
              <a:off x="6871716" y="4337304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1245596" y="3970020"/>
              <a:ext cx="277495" cy="277495"/>
            </a:xfrm>
            <a:custGeom>
              <a:avLst/>
              <a:gdLst/>
              <a:ahLst/>
              <a:cxnLst/>
              <a:rect l="l" t="t" r="r" b="b"/>
              <a:pathLst>
                <a:path w="277495" h="277495">
                  <a:moveTo>
                    <a:pt x="138810" y="0"/>
                  </a:moveTo>
                  <a:lnTo>
                    <a:pt x="84581" y="11175"/>
                  </a:lnTo>
                  <a:lnTo>
                    <a:pt x="40767" y="40639"/>
                  </a:lnTo>
                  <a:lnTo>
                    <a:pt x="10922" y="84708"/>
                  </a:lnTo>
                  <a:lnTo>
                    <a:pt x="0" y="139064"/>
                  </a:lnTo>
                  <a:lnTo>
                    <a:pt x="1015" y="157733"/>
                  </a:lnTo>
                  <a:lnTo>
                    <a:pt x="18669" y="208533"/>
                  </a:lnTo>
                  <a:lnTo>
                    <a:pt x="53975" y="248538"/>
                  </a:lnTo>
                  <a:lnTo>
                    <a:pt x="101853" y="272668"/>
                  </a:lnTo>
                  <a:lnTo>
                    <a:pt x="138810" y="277367"/>
                  </a:lnTo>
                  <a:lnTo>
                    <a:pt x="157479" y="275970"/>
                  </a:lnTo>
                  <a:lnTo>
                    <a:pt x="175895" y="272668"/>
                  </a:lnTo>
                  <a:lnTo>
                    <a:pt x="193167" y="266826"/>
                  </a:lnTo>
                  <a:lnTo>
                    <a:pt x="198417" y="264159"/>
                  </a:lnTo>
                  <a:lnTo>
                    <a:pt x="132714" y="264159"/>
                  </a:lnTo>
                  <a:lnTo>
                    <a:pt x="124205" y="261492"/>
                  </a:lnTo>
                  <a:lnTo>
                    <a:pt x="120502" y="259079"/>
                  </a:lnTo>
                  <a:lnTo>
                    <a:pt x="101473" y="259079"/>
                  </a:lnTo>
                  <a:lnTo>
                    <a:pt x="85598" y="252983"/>
                  </a:lnTo>
                  <a:lnTo>
                    <a:pt x="70993" y="245109"/>
                  </a:lnTo>
                  <a:lnTo>
                    <a:pt x="57403" y="234695"/>
                  </a:lnTo>
                  <a:lnTo>
                    <a:pt x="67182" y="227583"/>
                  </a:lnTo>
                  <a:lnTo>
                    <a:pt x="69007" y="226567"/>
                  </a:lnTo>
                  <a:lnTo>
                    <a:pt x="48259" y="226567"/>
                  </a:lnTo>
                  <a:lnTo>
                    <a:pt x="20065" y="181101"/>
                  </a:lnTo>
                  <a:lnTo>
                    <a:pt x="12953" y="145160"/>
                  </a:lnTo>
                  <a:lnTo>
                    <a:pt x="277160" y="145160"/>
                  </a:lnTo>
                  <a:lnTo>
                    <a:pt x="277368" y="139064"/>
                  </a:lnTo>
                  <a:lnTo>
                    <a:pt x="277156" y="132587"/>
                  </a:lnTo>
                  <a:lnTo>
                    <a:pt x="12953" y="132587"/>
                  </a:lnTo>
                  <a:lnTo>
                    <a:pt x="15239" y="113918"/>
                  </a:lnTo>
                  <a:lnTo>
                    <a:pt x="20065" y="96265"/>
                  </a:lnTo>
                  <a:lnTo>
                    <a:pt x="27177" y="80009"/>
                  </a:lnTo>
                  <a:lnTo>
                    <a:pt x="36702" y="64769"/>
                  </a:lnTo>
                  <a:lnTo>
                    <a:pt x="48259" y="51561"/>
                  </a:lnTo>
                  <a:lnTo>
                    <a:pt x="69744" y="51561"/>
                  </a:lnTo>
                  <a:lnTo>
                    <a:pt x="67182" y="50164"/>
                  </a:lnTo>
                  <a:lnTo>
                    <a:pt x="57403" y="42671"/>
                  </a:lnTo>
                  <a:lnTo>
                    <a:pt x="70993" y="32892"/>
                  </a:lnTo>
                  <a:lnTo>
                    <a:pt x="85598" y="24383"/>
                  </a:lnTo>
                  <a:lnTo>
                    <a:pt x="101473" y="18668"/>
                  </a:lnTo>
                  <a:lnTo>
                    <a:pt x="120224" y="18668"/>
                  </a:lnTo>
                  <a:lnTo>
                    <a:pt x="124205" y="16255"/>
                  </a:lnTo>
                  <a:lnTo>
                    <a:pt x="132714" y="13207"/>
                  </a:lnTo>
                  <a:lnTo>
                    <a:pt x="197296" y="13207"/>
                  </a:lnTo>
                  <a:lnTo>
                    <a:pt x="193167" y="11175"/>
                  </a:lnTo>
                  <a:lnTo>
                    <a:pt x="175895" y="5460"/>
                  </a:lnTo>
                  <a:lnTo>
                    <a:pt x="157479" y="1396"/>
                  </a:lnTo>
                  <a:lnTo>
                    <a:pt x="138810" y="0"/>
                  </a:lnTo>
                  <a:close/>
                </a:path>
                <a:path w="277495" h="277495">
                  <a:moveTo>
                    <a:pt x="144906" y="208533"/>
                  </a:moveTo>
                  <a:lnTo>
                    <a:pt x="132714" y="208533"/>
                  </a:lnTo>
                  <a:lnTo>
                    <a:pt x="132714" y="264159"/>
                  </a:lnTo>
                  <a:lnTo>
                    <a:pt x="144906" y="264159"/>
                  </a:lnTo>
                  <a:lnTo>
                    <a:pt x="144906" y="208533"/>
                  </a:lnTo>
                  <a:close/>
                </a:path>
                <a:path w="277495" h="277495">
                  <a:moveTo>
                    <a:pt x="204007" y="208533"/>
                  </a:moveTo>
                  <a:lnTo>
                    <a:pt x="144906" y="208533"/>
                  </a:lnTo>
                  <a:lnTo>
                    <a:pt x="160274" y="209930"/>
                  </a:lnTo>
                  <a:lnTo>
                    <a:pt x="174878" y="212597"/>
                  </a:lnTo>
                  <a:lnTo>
                    <a:pt x="188086" y="216661"/>
                  </a:lnTo>
                  <a:lnTo>
                    <a:pt x="182625" y="228853"/>
                  </a:lnTo>
                  <a:lnTo>
                    <a:pt x="176529" y="240029"/>
                  </a:lnTo>
                  <a:lnTo>
                    <a:pt x="169418" y="248919"/>
                  </a:lnTo>
                  <a:lnTo>
                    <a:pt x="161925" y="256031"/>
                  </a:lnTo>
                  <a:lnTo>
                    <a:pt x="153415" y="261492"/>
                  </a:lnTo>
                  <a:lnTo>
                    <a:pt x="144906" y="264159"/>
                  </a:lnTo>
                  <a:lnTo>
                    <a:pt x="198417" y="264159"/>
                  </a:lnTo>
                  <a:lnTo>
                    <a:pt x="208418" y="259079"/>
                  </a:lnTo>
                  <a:lnTo>
                    <a:pt x="176149" y="259079"/>
                  </a:lnTo>
                  <a:lnTo>
                    <a:pt x="184023" y="249935"/>
                  </a:lnTo>
                  <a:lnTo>
                    <a:pt x="191770" y="237362"/>
                  </a:lnTo>
                  <a:lnTo>
                    <a:pt x="198881" y="223138"/>
                  </a:lnTo>
                  <a:lnTo>
                    <a:pt x="199262" y="221360"/>
                  </a:lnTo>
                  <a:lnTo>
                    <a:pt x="222855" y="221360"/>
                  </a:lnTo>
                  <a:lnTo>
                    <a:pt x="217677" y="217296"/>
                  </a:lnTo>
                  <a:lnTo>
                    <a:pt x="203707" y="209930"/>
                  </a:lnTo>
                  <a:lnTo>
                    <a:pt x="204007" y="208533"/>
                  </a:lnTo>
                  <a:close/>
                </a:path>
                <a:path w="277495" h="277495">
                  <a:moveTo>
                    <a:pt x="91619" y="221360"/>
                  </a:moveTo>
                  <a:lnTo>
                    <a:pt x="78358" y="221360"/>
                  </a:lnTo>
                  <a:lnTo>
                    <a:pt x="78739" y="223138"/>
                  </a:lnTo>
                  <a:lnTo>
                    <a:pt x="79121" y="224408"/>
                  </a:lnTo>
                  <a:lnTo>
                    <a:pt x="85851" y="237362"/>
                  </a:lnTo>
                  <a:lnTo>
                    <a:pt x="92963" y="248919"/>
                  </a:lnTo>
                  <a:lnTo>
                    <a:pt x="93345" y="249935"/>
                  </a:lnTo>
                  <a:lnTo>
                    <a:pt x="101473" y="259079"/>
                  </a:lnTo>
                  <a:lnTo>
                    <a:pt x="120502" y="259079"/>
                  </a:lnTo>
                  <a:lnTo>
                    <a:pt x="115824" y="256031"/>
                  </a:lnTo>
                  <a:lnTo>
                    <a:pt x="108330" y="248919"/>
                  </a:lnTo>
                  <a:lnTo>
                    <a:pt x="101219" y="240029"/>
                  </a:lnTo>
                  <a:lnTo>
                    <a:pt x="94742" y="228853"/>
                  </a:lnTo>
                  <a:lnTo>
                    <a:pt x="91619" y="221360"/>
                  </a:lnTo>
                  <a:close/>
                </a:path>
                <a:path w="277495" h="277495">
                  <a:moveTo>
                    <a:pt x="222855" y="221360"/>
                  </a:moveTo>
                  <a:lnTo>
                    <a:pt x="199262" y="221360"/>
                  </a:lnTo>
                  <a:lnTo>
                    <a:pt x="210438" y="227583"/>
                  </a:lnTo>
                  <a:lnTo>
                    <a:pt x="219963" y="234695"/>
                  </a:lnTo>
                  <a:lnTo>
                    <a:pt x="206755" y="245109"/>
                  </a:lnTo>
                  <a:lnTo>
                    <a:pt x="192150" y="252983"/>
                  </a:lnTo>
                  <a:lnTo>
                    <a:pt x="176149" y="259079"/>
                  </a:lnTo>
                  <a:lnTo>
                    <a:pt x="208418" y="259079"/>
                  </a:lnTo>
                  <a:lnTo>
                    <a:pt x="209169" y="258698"/>
                  </a:lnTo>
                  <a:lnTo>
                    <a:pt x="223774" y="248538"/>
                  </a:lnTo>
                  <a:lnTo>
                    <a:pt x="236981" y="236981"/>
                  </a:lnTo>
                  <a:lnTo>
                    <a:pt x="246094" y="226567"/>
                  </a:lnTo>
                  <a:lnTo>
                    <a:pt x="229488" y="226567"/>
                  </a:lnTo>
                  <a:lnTo>
                    <a:pt x="222855" y="221360"/>
                  </a:lnTo>
                  <a:close/>
                </a:path>
                <a:path w="277495" h="277495">
                  <a:moveTo>
                    <a:pt x="75692" y="145160"/>
                  </a:moveTo>
                  <a:lnTo>
                    <a:pt x="63119" y="145160"/>
                  </a:lnTo>
                  <a:lnTo>
                    <a:pt x="63880" y="155574"/>
                  </a:lnTo>
                  <a:lnTo>
                    <a:pt x="64134" y="160781"/>
                  </a:lnTo>
                  <a:lnTo>
                    <a:pt x="65531" y="173608"/>
                  </a:lnTo>
                  <a:lnTo>
                    <a:pt x="65912" y="177672"/>
                  </a:lnTo>
                  <a:lnTo>
                    <a:pt x="68960" y="193674"/>
                  </a:lnTo>
                  <a:lnTo>
                    <a:pt x="73278" y="208152"/>
                  </a:lnTo>
                  <a:lnTo>
                    <a:pt x="74040" y="209930"/>
                  </a:lnTo>
                  <a:lnTo>
                    <a:pt x="60071" y="217296"/>
                  </a:lnTo>
                  <a:lnTo>
                    <a:pt x="48259" y="226567"/>
                  </a:lnTo>
                  <a:lnTo>
                    <a:pt x="69007" y="226567"/>
                  </a:lnTo>
                  <a:lnTo>
                    <a:pt x="78358" y="221360"/>
                  </a:lnTo>
                  <a:lnTo>
                    <a:pt x="91619" y="221360"/>
                  </a:lnTo>
                  <a:lnTo>
                    <a:pt x="89661" y="216661"/>
                  </a:lnTo>
                  <a:lnTo>
                    <a:pt x="102870" y="212597"/>
                  </a:lnTo>
                  <a:lnTo>
                    <a:pt x="117475" y="209930"/>
                  </a:lnTo>
                  <a:lnTo>
                    <a:pt x="132714" y="208533"/>
                  </a:lnTo>
                  <a:lnTo>
                    <a:pt x="204007" y="208533"/>
                  </a:lnTo>
                  <a:lnTo>
                    <a:pt x="204088" y="208152"/>
                  </a:lnTo>
                  <a:lnTo>
                    <a:pt x="204998" y="205104"/>
                  </a:lnTo>
                  <a:lnTo>
                    <a:pt x="84835" y="205104"/>
                  </a:lnTo>
                  <a:lnTo>
                    <a:pt x="80518" y="186435"/>
                  </a:lnTo>
                  <a:lnTo>
                    <a:pt x="77343" y="166496"/>
                  </a:lnTo>
                  <a:lnTo>
                    <a:pt x="75692" y="145160"/>
                  </a:lnTo>
                  <a:close/>
                </a:path>
                <a:path w="277495" h="277495">
                  <a:moveTo>
                    <a:pt x="277160" y="145160"/>
                  </a:moveTo>
                  <a:lnTo>
                    <a:pt x="264413" y="145160"/>
                  </a:lnTo>
                  <a:lnTo>
                    <a:pt x="262381" y="163829"/>
                  </a:lnTo>
                  <a:lnTo>
                    <a:pt x="257301" y="181101"/>
                  </a:lnTo>
                  <a:lnTo>
                    <a:pt x="250189" y="197357"/>
                  </a:lnTo>
                  <a:lnTo>
                    <a:pt x="241046" y="212597"/>
                  </a:lnTo>
                  <a:lnTo>
                    <a:pt x="229488" y="226567"/>
                  </a:lnTo>
                  <a:lnTo>
                    <a:pt x="246094" y="226567"/>
                  </a:lnTo>
                  <a:lnTo>
                    <a:pt x="266826" y="192658"/>
                  </a:lnTo>
                  <a:lnTo>
                    <a:pt x="276732" y="157733"/>
                  </a:lnTo>
                  <a:lnTo>
                    <a:pt x="277160" y="145160"/>
                  </a:lnTo>
                  <a:close/>
                </a:path>
                <a:path w="277495" h="277495">
                  <a:moveTo>
                    <a:pt x="144906" y="145160"/>
                  </a:moveTo>
                  <a:lnTo>
                    <a:pt x="132714" y="145160"/>
                  </a:lnTo>
                  <a:lnTo>
                    <a:pt x="132714" y="195706"/>
                  </a:lnTo>
                  <a:lnTo>
                    <a:pt x="115824" y="197357"/>
                  </a:lnTo>
                  <a:lnTo>
                    <a:pt x="100202" y="200024"/>
                  </a:lnTo>
                  <a:lnTo>
                    <a:pt x="84835" y="205104"/>
                  </a:lnTo>
                  <a:lnTo>
                    <a:pt x="192531" y="205104"/>
                  </a:lnTo>
                  <a:lnTo>
                    <a:pt x="177546" y="200024"/>
                  </a:lnTo>
                  <a:lnTo>
                    <a:pt x="161925" y="197357"/>
                  </a:lnTo>
                  <a:lnTo>
                    <a:pt x="144906" y="195706"/>
                  </a:lnTo>
                  <a:lnTo>
                    <a:pt x="144906" y="145160"/>
                  </a:lnTo>
                  <a:close/>
                </a:path>
                <a:path w="277495" h="277495">
                  <a:moveTo>
                    <a:pt x="214249" y="145160"/>
                  </a:moveTo>
                  <a:lnTo>
                    <a:pt x="202056" y="145160"/>
                  </a:lnTo>
                  <a:lnTo>
                    <a:pt x="200278" y="166496"/>
                  </a:lnTo>
                  <a:lnTo>
                    <a:pt x="196850" y="186435"/>
                  </a:lnTo>
                  <a:lnTo>
                    <a:pt x="192531" y="205104"/>
                  </a:lnTo>
                  <a:lnTo>
                    <a:pt x="204998" y="205104"/>
                  </a:lnTo>
                  <a:lnTo>
                    <a:pt x="208406" y="193674"/>
                  </a:lnTo>
                  <a:lnTo>
                    <a:pt x="211835" y="177672"/>
                  </a:lnTo>
                  <a:lnTo>
                    <a:pt x="212217" y="173608"/>
                  </a:lnTo>
                  <a:lnTo>
                    <a:pt x="213486" y="160781"/>
                  </a:lnTo>
                  <a:lnTo>
                    <a:pt x="213868" y="155574"/>
                  </a:lnTo>
                  <a:lnTo>
                    <a:pt x="214249" y="145160"/>
                  </a:lnTo>
                  <a:close/>
                </a:path>
                <a:path w="277495" h="277495">
                  <a:moveTo>
                    <a:pt x="69744" y="51561"/>
                  </a:moveTo>
                  <a:lnTo>
                    <a:pt x="48259" y="51561"/>
                  </a:lnTo>
                  <a:lnTo>
                    <a:pt x="60071" y="60324"/>
                  </a:lnTo>
                  <a:lnTo>
                    <a:pt x="74040" y="67817"/>
                  </a:lnTo>
                  <a:lnTo>
                    <a:pt x="73278" y="69468"/>
                  </a:lnTo>
                  <a:lnTo>
                    <a:pt x="68960" y="84454"/>
                  </a:lnTo>
                  <a:lnTo>
                    <a:pt x="65912" y="100329"/>
                  </a:lnTo>
                  <a:lnTo>
                    <a:pt x="65531" y="104393"/>
                  </a:lnTo>
                  <a:lnTo>
                    <a:pt x="64134" y="116585"/>
                  </a:lnTo>
                  <a:lnTo>
                    <a:pt x="63880" y="121665"/>
                  </a:lnTo>
                  <a:lnTo>
                    <a:pt x="63119" y="132587"/>
                  </a:lnTo>
                  <a:lnTo>
                    <a:pt x="75692" y="132587"/>
                  </a:lnTo>
                  <a:lnTo>
                    <a:pt x="77343" y="111505"/>
                  </a:lnTo>
                  <a:lnTo>
                    <a:pt x="80518" y="90931"/>
                  </a:lnTo>
                  <a:lnTo>
                    <a:pt x="84835" y="72897"/>
                  </a:lnTo>
                  <a:lnTo>
                    <a:pt x="205077" y="72897"/>
                  </a:lnTo>
                  <a:lnTo>
                    <a:pt x="204088" y="69468"/>
                  </a:lnTo>
                  <a:lnTo>
                    <a:pt x="204030" y="69214"/>
                  </a:lnTo>
                  <a:lnTo>
                    <a:pt x="132714" y="69214"/>
                  </a:lnTo>
                  <a:lnTo>
                    <a:pt x="117475" y="67817"/>
                  </a:lnTo>
                  <a:lnTo>
                    <a:pt x="102870" y="65150"/>
                  </a:lnTo>
                  <a:lnTo>
                    <a:pt x="89661" y="60705"/>
                  </a:lnTo>
                  <a:lnTo>
                    <a:pt x="91514" y="56260"/>
                  </a:lnTo>
                  <a:lnTo>
                    <a:pt x="78358" y="56260"/>
                  </a:lnTo>
                  <a:lnTo>
                    <a:pt x="69744" y="51561"/>
                  </a:lnTo>
                  <a:close/>
                </a:path>
                <a:path w="277495" h="277495">
                  <a:moveTo>
                    <a:pt x="192531" y="72897"/>
                  </a:moveTo>
                  <a:lnTo>
                    <a:pt x="84835" y="72897"/>
                  </a:lnTo>
                  <a:lnTo>
                    <a:pt x="100202" y="77342"/>
                  </a:lnTo>
                  <a:lnTo>
                    <a:pt x="115824" y="80390"/>
                  </a:lnTo>
                  <a:lnTo>
                    <a:pt x="132714" y="81660"/>
                  </a:lnTo>
                  <a:lnTo>
                    <a:pt x="132714" y="132587"/>
                  </a:lnTo>
                  <a:lnTo>
                    <a:pt x="144906" y="132587"/>
                  </a:lnTo>
                  <a:lnTo>
                    <a:pt x="144906" y="81660"/>
                  </a:lnTo>
                  <a:lnTo>
                    <a:pt x="161925" y="80390"/>
                  </a:lnTo>
                  <a:lnTo>
                    <a:pt x="177546" y="77342"/>
                  </a:lnTo>
                  <a:lnTo>
                    <a:pt x="192531" y="72897"/>
                  </a:lnTo>
                  <a:close/>
                </a:path>
                <a:path w="277495" h="277495">
                  <a:moveTo>
                    <a:pt x="205077" y="72897"/>
                  </a:moveTo>
                  <a:lnTo>
                    <a:pt x="192531" y="72897"/>
                  </a:lnTo>
                  <a:lnTo>
                    <a:pt x="196850" y="90931"/>
                  </a:lnTo>
                  <a:lnTo>
                    <a:pt x="200278" y="111505"/>
                  </a:lnTo>
                  <a:lnTo>
                    <a:pt x="202056" y="132587"/>
                  </a:lnTo>
                  <a:lnTo>
                    <a:pt x="214249" y="132587"/>
                  </a:lnTo>
                  <a:lnTo>
                    <a:pt x="213868" y="121665"/>
                  </a:lnTo>
                  <a:lnTo>
                    <a:pt x="213486" y="116585"/>
                  </a:lnTo>
                  <a:lnTo>
                    <a:pt x="212217" y="104393"/>
                  </a:lnTo>
                  <a:lnTo>
                    <a:pt x="211835" y="100329"/>
                  </a:lnTo>
                  <a:lnTo>
                    <a:pt x="208406" y="84454"/>
                  </a:lnTo>
                  <a:lnTo>
                    <a:pt x="205077" y="72897"/>
                  </a:lnTo>
                  <a:close/>
                </a:path>
                <a:path w="277495" h="277495">
                  <a:moveTo>
                    <a:pt x="246270" y="51561"/>
                  </a:moveTo>
                  <a:lnTo>
                    <a:pt x="229488" y="51561"/>
                  </a:lnTo>
                  <a:lnTo>
                    <a:pt x="241046" y="64769"/>
                  </a:lnTo>
                  <a:lnTo>
                    <a:pt x="250189" y="80009"/>
                  </a:lnTo>
                  <a:lnTo>
                    <a:pt x="257301" y="96265"/>
                  </a:lnTo>
                  <a:lnTo>
                    <a:pt x="262381" y="113918"/>
                  </a:lnTo>
                  <a:lnTo>
                    <a:pt x="264413" y="132587"/>
                  </a:lnTo>
                  <a:lnTo>
                    <a:pt x="277156" y="132587"/>
                  </a:lnTo>
                  <a:lnTo>
                    <a:pt x="266826" y="84708"/>
                  </a:lnTo>
                  <a:lnTo>
                    <a:pt x="248538" y="54228"/>
                  </a:lnTo>
                  <a:lnTo>
                    <a:pt x="246270" y="51561"/>
                  </a:lnTo>
                  <a:close/>
                </a:path>
                <a:path w="277495" h="277495">
                  <a:moveTo>
                    <a:pt x="144906" y="13207"/>
                  </a:moveTo>
                  <a:lnTo>
                    <a:pt x="132714" y="13207"/>
                  </a:lnTo>
                  <a:lnTo>
                    <a:pt x="132714" y="69214"/>
                  </a:lnTo>
                  <a:lnTo>
                    <a:pt x="144906" y="69214"/>
                  </a:lnTo>
                  <a:lnTo>
                    <a:pt x="144906" y="13207"/>
                  </a:lnTo>
                  <a:close/>
                </a:path>
                <a:path w="277495" h="277495">
                  <a:moveTo>
                    <a:pt x="197296" y="13207"/>
                  </a:moveTo>
                  <a:lnTo>
                    <a:pt x="144906" y="13207"/>
                  </a:lnTo>
                  <a:lnTo>
                    <a:pt x="153415" y="16255"/>
                  </a:lnTo>
                  <a:lnTo>
                    <a:pt x="161925" y="21335"/>
                  </a:lnTo>
                  <a:lnTo>
                    <a:pt x="169418" y="28828"/>
                  </a:lnTo>
                  <a:lnTo>
                    <a:pt x="176529" y="37591"/>
                  </a:lnTo>
                  <a:lnTo>
                    <a:pt x="182625" y="48513"/>
                  </a:lnTo>
                  <a:lnTo>
                    <a:pt x="188086" y="60705"/>
                  </a:lnTo>
                  <a:lnTo>
                    <a:pt x="174878" y="65150"/>
                  </a:lnTo>
                  <a:lnTo>
                    <a:pt x="160274" y="67817"/>
                  </a:lnTo>
                  <a:lnTo>
                    <a:pt x="144906" y="69214"/>
                  </a:lnTo>
                  <a:lnTo>
                    <a:pt x="204030" y="69214"/>
                  </a:lnTo>
                  <a:lnTo>
                    <a:pt x="203707" y="67817"/>
                  </a:lnTo>
                  <a:lnTo>
                    <a:pt x="217677" y="60324"/>
                  </a:lnTo>
                  <a:lnTo>
                    <a:pt x="223155" y="56260"/>
                  </a:lnTo>
                  <a:lnTo>
                    <a:pt x="199262" y="56260"/>
                  </a:lnTo>
                  <a:lnTo>
                    <a:pt x="198881" y="54609"/>
                  </a:lnTo>
                  <a:lnTo>
                    <a:pt x="198247" y="52958"/>
                  </a:lnTo>
                  <a:lnTo>
                    <a:pt x="191770" y="40004"/>
                  </a:lnTo>
                  <a:lnTo>
                    <a:pt x="184023" y="27812"/>
                  </a:lnTo>
                  <a:lnTo>
                    <a:pt x="176149" y="18668"/>
                  </a:lnTo>
                  <a:lnTo>
                    <a:pt x="208394" y="18668"/>
                  </a:lnTo>
                  <a:lnTo>
                    <a:pt x="197296" y="13207"/>
                  </a:lnTo>
                  <a:close/>
                </a:path>
                <a:path w="277495" h="277495">
                  <a:moveTo>
                    <a:pt x="120224" y="18668"/>
                  </a:moveTo>
                  <a:lnTo>
                    <a:pt x="101473" y="18668"/>
                  </a:lnTo>
                  <a:lnTo>
                    <a:pt x="93345" y="27812"/>
                  </a:lnTo>
                  <a:lnTo>
                    <a:pt x="92963" y="28828"/>
                  </a:lnTo>
                  <a:lnTo>
                    <a:pt x="85851" y="40004"/>
                  </a:lnTo>
                  <a:lnTo>
                    <a:pt x="79121" y="52958"/>
                  </a:lnTo>
                  <a:lnTo>
                    <a:pt x="78358" y="56260"/>
                  </a:lnTo>
                  <a:lnTo>
                    <a:pt x="91514" y="56260"/>
                  </a:lnTo>
                  <a:lnTo>
                    <a:pt x="94742" y="48513"/>
                  </a:lnTo>
                  <a:lnTo>
                    <a:pt x="101219" y="37591"/>
                  </a:lnTo>
                  <a:lnTo>
                    <a:pt x="108330" y="28828"/>
                  </a:lnTo>
                  <a:lnTo>
                    <a:pt x="115824" y="21335"/>
                  </a:lnTo>
                  <a:lnTo>
                    <a:pt x="120224" y="18668"/>
                  </a:lnTo>
                  <a:close/>
                </a:path>
                <a:path w="277495" h="277495">
                  <a:moveTo>
                    <a:pt x="208394" y="18668"/>
                  </a:moveTo>
                  <a:lnTo>
                    <a:pt x="176149" y="18668"/>
                  </a:lnTo>
                  <a:lnTo>
                    <a:pt x="192150" y="24383"/>
                  </a:lnTo>
                  <a:lnTo>
                    <a:pt x="206755" y="32892"/>
                  </a:lnTo>
                  <a:lnTo>
                    <a:pt x="219963" y="42671"/>
                  </a:lnTo>
                  <a:lnTo>
                    <a:pt x="210438" y="50164"/>
                  </a:lnTo>
                  <a:lnTo>
                    <a:pt x="199262" y="56260"/>
                  </a:lnTo>
                  <a:lnTo>
                    <a:pt x="223155" y="56260"/>
                  </a:lnTo>
                  <a:lnTo>
                    <a:pt x="229488" y="51561"/>
                  </a:lnTo>
                  <a:lnTo>
                    <a:pt x="246270" y="51561"/>
                  </a:lnTo>
                  <a:lnTo>
                    <a:pt x="236981" y="40639"/>
                  </a:lnTo>
                  <a:lnTo>
                    <a:pt x="223774" y="29209"/>
                  </a:lnTo>
                  <a:lnTo>
                    <a:pt x="209169" y="19049"/>
                  </a:lnTo>
                  <a:lnTo>
                    <a:pt x="208394" y="1866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918960" y="5404104"/>
              <a:ext cx="4105910" cy="104139"/>
            </a:xfrm>
            <a:custGeom>
              <a:avLst/>
              <a:gdLst/>
              <a:ahLst/>
              <a:cxnLst/>
              <a:rect l="l" t="t" r="r" b="b"/>
              <a:pathLst>
                <a:path w="4105909" h="104139">
                  <a:moveTo>
                    <a:pt x="199644" y="39624"/>
                  </a:moveTo>
                  <a:lnTo>
                    <a:pt x="0" y="39624"/>
                  </a:lnTo>
                  <a:lnTo>
                    <a:pt x="0" y="103632"/>
                  </a:lnTo>
                  <a:lnTo>
                    <a:pt x="199644" y="103632"/>
                  </a:lnTo>
                  <a:lnTo>
                    <a:pt x="199644" y="39624"/>
                  </a:lnTo>
                  <a:close/>
                </a:path>
                <a:path w="4105909" h="104139">
                  <a:moveTo>
                    <a:pt x="979932" y="13716"/>
                  </a:moveTo>
                  <a:lnTo>
                    <a:pt x="781812" y="13716"/>
                  </a:lnTo>
                  <a:lnTo>
                    <a:pt x="781812" y="103632"/>
                  </a:lnTo>
                  <a:lnTo>
                    <a:pt x="979932" y="103632"/>
                  </a:lnTo>
                  <a:lnTo>
                    <a:pt x="979932" y="13716"/>
                  </a:lnTo>
                  <a:close/>
                </a:path>
                <a:path w="4105909" h="104139">
                  <a:moveTo>
                    <a:pt x="1761744" y="51816"/>
                  </a:moveTo>
                  <a:lnTo>
                    <a:pt x="1563624" y="51816"/>
                  </a:lnTo>
                  <a:lnTo>
                    <a:pt x="1563624" y="103632"/>
                  </a:lnTo>
                  <a:lnTo>
                    <a:pt x="1761744" y="103632"/>
                  </a:lnTo>
                  <a:lnTo>
                    <a:pt x="1761744" y="51816"/>
                  </a:lnTo>
                  <a:close/>
                </a:path>
                <a:path w="4105909" h="104139">
                  <a:moveTo>
                    <a:pt x="2543556" y="0"/>
                  </a:moveTo>
                  <a:lnTo>
                    <a:pt x="2345436" y="0"/>
                  </a:lnTo>
                  <a:lnTo>
                    <a:pt x="2345436" y="103632"/>
                  </a:lnTo>
                  <a:lnTo>
                    <a:pt x="2543556" y="103632"/>
                  </a:lnTo>
                  <a:lnTo>
                    <a:pt x="2543556" y="0"/>
                  </a:lnTo>
                  <a:close/>
                </a:path>
                <a:path w="4105909" h="104139">
                  <a:moveTo>
                    <a:pt x="3323844" y="91440"/>
                  </a:moveTo>
                  <a:lnTo>
                    <a:pt x="3125724" y="91440"/>
                  </a:lnTo>
                  <a:lnTo>
                    <a:pt x="3125724" y="103632"/>
                  </a:lnTo>
                  <a:lnTo>
                    <a:pt x="3323844" y="103632"/>
                  </a:lnTo>
                  <a:lnTo>
                    <a:pt x="3323844" y="91440"/>
                  </a:lnTo>
                  <a:close/>
                </a:path>
                <a:path w="4105909" h="104139">
                  <a:moveTo>
                    <a:pt x="4105656" y="91440"/>
                  </a:moveTo>
                  <a:lnTo>
                    <a:pt x="3907536" y="91440"/>
                  </a:lnTo>
                  <a:lnTo>
                    <a:pt x="3907536" y="103632"/>
                  </a:lnTo>
                  <a:lnTo>
                    <a:pt x="4105656" y="103632"/>
                  </a:lnTo>
                  <a:lnTo>
                    <a:pt x="4105656" y="9144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141464" y="4809744"/>
              <a:ext cx="4105910" cy="698500"/>
            </a:xfrm>
            <a:custGeom>
              <a:avLst/>
              <a:gdLst/>
              <a:ahLst/>
              <a:cxnLst/>
              <a:rect l="l" t="t" r="r" b="b"/>
              <a:pathLst>
                <a:path w="4105909" h="698500">
                  <a:moveTo>
                    <a:pt x="198120" y="283464"/>
                  </a:moveTo>
                  <a:lnTo>
                    <a:pt x="0" y="283464"/>
                  </a:lnTo>
                  <a:lnTo>
                    <a:pt x="0" y="697992"/>
                  </a:lnTo>
                  <a:lnTo>
                    <a:pt x="198120" y="697992"/>
                  </a:lnTo>
                  <a:lnTo>
                    <a:pt x="198120" y="283464"/>
                  </a:lnTo>
                  <a:close/>
                </a:path>
                <a:path w="4105909" h="698500">
                  <a:moveTo>
                    <a:pt x="979932" y="89916"/>
                  </a:moveTo>
                  <a:lnTo>
                    <a:pt x="781812" y="89916"/>
                  </a:lnTo>
                  <a:lnTo>
                    <a:pt x="781812" y="697992"/>
                  </a:lnTo>
                  <a:lnTo>
                    <a:pt x="979932" y="697992"/>
                  </a:lnTo>
                  <a:lnTo>
                    <a:pt x="979932" y="89916"/>
                  </a:lnTo>
                  <a:close/>
                </a:path>
                <a:path w="4105909" h="698500">
                  <a:moveTo>
                    <a:pt x="1761744" y="0"/>
                  </a:moveTo>
                  <a:lnTo>
                    <a:pt x="1563624" y="0"/>
                  </a:lnTo>
                  <a:lnTo>
                    <a:pt x="1563624" y="697992"/>
                  </a:lnTo>
                  <a:lnTo>
                    <a:pt x="1761744" y="697992"/>
                  </a:lnTo>
                  <a:lnTo>
                    <a:pt x="1761744" y="0"/>
                  </a:lnTo>
                  <a:close/>
                </a:path>
                <a:path w="4105909" h="698500">
                  <a:moveTo>
                    <a:pt x="2543556" y="205740"/>
                  </a:moveTo>
                  <a:lnTo>
                    <a:pt x="2343912" y="205740"/>
                  </a:lnTo>
                  <a:lnTo>
                    <a:pt x="2343912" y="697992"/>
                  </a:lnTo>
                  <a:lnTo>
                    <a:pt x="2543556" y="697992"/>
                  </a:lnTo>
                  <a:lnTo>
                    <a:pt x="2543556" y="205740"/>
                  </a:lnTo>
                  <a:close/>
                </a:path>
                <a:path w="4105909" h="698500">
                  <a:moveTo>
                    <a:pt x="3323844" y="478536"/>
                  </a:moveTo>
                  <a:lnTo>
                    <a:pt x="3125724" y="478536"/>
                  </a:lnTo>
                  <a:lnTo>
                    <a:pt x="3125724" y="697992"/>
                  </a:lnTo>
                  <a:lnTo>
                    <a:pt x="3323844" y="697992"/>
                  </a:lnTo>
                  <a:lnTo>
                    <a:pt x="3323844" y="478536"/>
                  </a:lnTo>
                  <a:close/>
                </a:path>
                <a:path w="4105909" h="698500">
                  <a:moveTo>
                    <a:pt x="4105656" y="478536"/>
                  </a:moveTo>
                  <a:lnTo>
                    <a:pt x="3907536" y="478536"/>
                  </a:lnTo>
                  <a:lnTo>
                    <a:pt x="3907536" y="697992"/>
                  </a:lnTo>
                  <a:lnTo>
                    <a:pt x="4105656" y="697992"/>
                  </a:lnTo>
                  <a:lnTo>
                    <a:pt x="4105656" y="478536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363968" y="4692395"/>
              <a:ext cx="4105910" cy="815340"/>
            </a:xfrm>
            <a:custGeom>
              <a:avLst/>
              <a:gdLst/>
              <a:ahLst/>
              <a:cxnLst/>
              <a:rect l="l" t="t" r="r" b="b"/>
              <a:pathLst>
                <a:path w="4105909" h="815339">
                  <a:moveTo>
                    <a:pt x="198120" y="323088"/>
                  </a:moveTo>
                  <a:lnTo>
                    <a:pt x="0" y="323088"/>
                  </a:lnTo>
                  <a:lnTo>
                    <a:pt x="0" y="815340"/>
                  </a:lnTo>
                  <a:lnTo>
                    <a:pt x="198120" y="815340"/>
                  </a:lnTo>
                  <a:lnTo>
                    <a:pt x="198120" y="323088"/>
                  </a:lnTo>
                  <a:close/>
                </a:path>
                <a:path w="4105909" h="815339">
                  <a:moveTo>
                    <a:pt x="979932" y="77724"/>
                  </a:moveTo>
                  <a:lnTo>
                    <a:pt x="781812" y="77724"/>
                  </a:lnTo>
                  <a:lnTo>
                    <a:pt x="781812" y="815340"/>
                  </a:lnTo>
                  <a:lnTo>
                    <a:pt x="979932" y="815340"/>
                  </a:lnTo>
                  <a:lnTo>
                    <a:pt x="979932" y="77724"/>
                  </a:lnTo>
                  <a:close/>
                </a:path>
                <a:path w="4105909" h="815339">
                  <a:moveTo>
                    <a:pt x="1761744" y="0"/>
                  </a:moveTo>
                  <a:lnTo>
                    <a:pt x="1562100" y="0"/>
                  </a:lnTo>
                  <a:lnTo>
                    <a:pt x="1562100" y="815340"/>
                  </a:lnTo>
                  <a:lnTo>
                    <a:pt x="1761744" y="815340"/>
                  </a:lnTo>
                  <a:lnTo>
                    <a:pt x="1761744" y="0"/>
                  </a:lnTo>
                  <a:close/>
                </a:path>
                <a:path w="4105909" h="815339">
                  <a:moveTo>
                    <a:pt x="2542032" y="297180"/>
                  </a:moveTo>
                  <a:lnTo>
                    <a:pt x="2343912" y="297180"/>
                  </a:lnTo>
                  <a:lnTo>
                    <a:pt x="2343912" y="815340"/>
                  </a:lnTo>
                  <a:lnTo>
                    <a:pt x="2542032" y="815340"/>
                  </a:lnTo>
                  <a:lnTo>
                    <a:pt x="2542032" y="297180"/>
                  </a:lnTo>
                  <a:close/>
                </a:path>
                <a:path w="4105909" h="815339">
                  <a:moveTo>
                    <a:pt x="3323844" y="492252"/>
                  </a:moveTo>
                  <a:lnTo>
                    <a:pt x="3125724" y="492252"/>
                  </a:lnTo>
                  <a:lnTo>
                    <a:pt x="3125724" y="815340"/>
                  </a:lnTo>
                  <a:lnTo>
                    <a:pt x="3323844" y="815340"/>
                  </a:lnTo>
                  <a:lnTo>
                    <a:pt x="3323844" y="492252"/>
                  </a:lnTo>
                  <a:close/>
                </a:path>
                <a:path w="4105909" h="815339">
                  <a:moveTo>
                    <a:pt x="4105656" y="530364"/>
                  </a:moveTo>
                  <a:lnTo>
                    <a:pt x="3907536" y="530364"/>
                  </a:lnTo>
                  <a:lnTo>
                    <a:pt x="3907536" y="815340"/>
                  </a:lnTo>
                  <a:lnTo>
                    <a:pt x="4105656" y="815340"/>
                  </a:lnTo>
                  <a:lnTo>
                    <a:pt x="4105656" y="53036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850380" y="5507736"/>
              <a:ext cx="4688205" cy="0"/>
            </a:xfrm>
            <a:custGeom>
              <a:avLst/>
              <a:gdLst/>
              <a:ahLst/>
              <a:cxnLst/>
              <a:rect l="l" t="t" r="r" b="b"/>
              <a:pathLst>
                <a:path w="4688205" h="0">
                  <a:moveTo>
                    <a:pt x="0" y="0"/>
                  </a:moveTo>
                  <a:lnTo>
                    <a:pt x="468782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717804" y="36576"/>
            <a:ext cx="10805160" cy="826769"/>
            <a:chOff x="717804" y="36576"/>
            <a:chExt cx="10805160" cy="826769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5011" y="36576"/>
              <a:ext cx="377951" cy="25145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6939026" y="5213730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0.5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720583" y="5187822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0.7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502142" y="5226558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0.4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283318" y="5174741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0.8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064750" y="5265546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0.1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846307" y="5265546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0.1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161276" y="4864100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3.2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942453" y="4669916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724010" y="4579111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5.4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0287000" y="5058283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1068557" y="5058283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383144" y="4786376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3.8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164703" y="4540377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946133" y="4462653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6.3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480042" y="4760467"/>
            <a:ext cx="4464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-11111" sz="1500">
                <a:solidFill>
                  <a:srgbClr val="404040"/>
                </a:solidFill>
                <a:latin typeface="Calibri"/>
                <a:cs typeface="Calibri"/>
              </a:rPr>
              <a:t>3.8</a:t>
            </a:r>
            <a:r>
              <a:rPr dirty="0" baseline="-11111" sz="1500" spc="34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4.0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0509250" y="4954651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1290681" y="4993640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2.2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7124700" y="6056376"/>
            <a:ext cx="1991995" cy="64135"/>
            <a:chOff x="7124700" y="6056376"/>
            <a:chExt cx="1991995" cy="64135"/>
          </a:xfrm>
        </p:grpSpPr>
        <p:sp>
          <p:nvSpPr>
            <p:cNvPr id="61" name="object 61" descr=""/>
            <p:cNvSpPr/>
            <p:nvPr/>
          </p:nvSpPr>
          <p:spPr>
            <a:xfrm>
              <a:off x="7124700" y="6056376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62483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2483" y="64008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607808" y="6056376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62483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2483" y="64008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052560" y="6056376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7100951" y="5725769"/>
            <a:ext cx="4257040" cy="43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  <a:tabLst>
                <a:tab pos="737870" algn="l"/>
                <a:tab pos="1597025" algn="l"/>
                <a:tab pos="2341245" algn="l"/>
                <a:tab pos="3137535" algn="l"/>
                <a:tab pos="3851910" algn="l"/>
              </a:tabLst>
            </a:pPr>
            <a:r>
              <a:rPr dirty="0" sz="1000" spc="-10">
                <a:latin typeface="Calibri"/>
                <a:cs typeface="Calibri"/>
              </a:rPr>
              <a:t>Świat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Europa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5">
                <a:latin typeface="Calibri"/>
                <a:cs typeface="Calibri"/>
              </a:rPr>
              <a:t>USA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Chiny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Indie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Japonia</a:t>
            </a:r>
            <a:endParaRPr sz="1000">
              <a:latin typeface="Calibri"/>
              <a:cs typeface="Calibri"/>
            </a:endParaRPr>
          </a:p>
          <a:p>
            <a:pPr algn="r" marR="40005">
              <a:lnSpc>
                <a:spcPct val="100000"/>
              </a:lnSpc>
              <a:spcBef>
                <a:spcPts val="925"/>
              </a:spcBef>
              <a:tabLst>
                <a:tab pos="481965" algn="l"/>
                <a:tab pos="1927860" algn="l"/>
              </a:tabLst>
            </a:pPr>
            <a:r>
              <a:rPr dirty="0" sz="900" spc="-20">
                <a:latin typeface="Calibri"/>
                <a:cs typeface="Calibri"/>
              </a:rPr>
              <a:t>2022</a:t>
            </a:r>
            <a:r>
              <a:rPr dirty="0" sz="900">
                <a:latin typeface="Calibri"/>
                <a:cs typeface="Calibri"/>
              </a:rPr>
              <a:t>	2030 (Scenariusz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bazowy)</a:t>
            </a:r>
            <a:r>
              <a:rPr dirty="0" sz="900">
                <a:latin typeface="Calibri"/>
                <a:cs typeface="Calibri"/>
              </a:rPr>
              <a:t>	2030</a:t>
            </a:r>
            <a:r>
              <a:rPr dirty="0" sz="900" spc="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(Scenariusz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przyspieszonej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transformacji)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049134" y="2845688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30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909559" y="2575941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356092" y="2563113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802369" y="2396108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380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983856" y="317703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970773" y="3177031"/>
            <a:ext cx="819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7100061" y="2259837"/>
            <a:ext cx="1835150" cy="576580"/>
          </a:xfrm>
          <a:custGeom>
            <a:avLst/>
            <a:gdLst/>
            <a:ahLst/>
            <a:cxnLst/>
            <a:rect l="l" t="t" r="r" b="b"/>
            <a:pathLst>
              <a:path w="1835150" h="576580">
                <a:moveTo>
                  <a:pt x="12700" y="525526"/>
                </a:moveTo>
                <a:lnTo>
                  <a:pt x="0" y="525526"/>
                </a:lnTo>
                <a:lnTo>
                  <a:pt x="0" y="576326"/>
                </a:lnTo>
                <a:lnTo>
                  <a:pt x="12700" y="576326"/>
                </a:lnTo>
                <a:lnTo>
                  <a:pt x="12700" y="525526"/>
                </a:lnTo>
                <a:close/>
              </a:path>
              <a:path w="1835150" h="576580">
                <a:moveTo>
                  <a:pt x="12700" y="436626"/>
                </a:moveTo>
                <a:lnTo>
                  <a:pt x="0" y="436626"/>
                </a:lnTo>
                <a:lnTo>
                  <a:pt x="0" y="487426"/>
                </a:lnTo>
                <a:lnTo>
                  <a:pt x="12700" y="487426"/>
                </a:lnTo>
                <a:lnTo>
                  <a:pt x="12700" y="436626"/>
                </a:lnTo>
                <a:close/>
              </a:path>
              <a:path w="1835150" h="576580">
                <a:moveTo>
                  <a:pt x="12700" y="347726"/>
                </a:moveTo>
                <a:lnTo>
                  <a:pt x="0" y="347726"/>
                </a:lnTo>
                <a:lnTo>
                  <a:pt x="0" y="398526"/>
                </a:lnTo>
                <a:lnTo>
                  <a:pt x="12700" y="398526"/>
                </a:lnTo>
                <a:lnTo>
                  <a:pt x="12700" y="347726"/>
                </a:lnTo>
                <a:close/>
              </a:path>
              <a:path w="1835150" h="576580">
                <a:moveTo>
                  <a:pt x="12700" y="258826"/>
                </a:moveTo>
                <a:lnTo>
                  <a:pt x="0" y="258826"/>
                </a:lnTo>
                <a:lnTo>
                  <a:pt x="0" y="309626"/>
                </a:lnTo>
                <a:lnTo>
                  <a:pt x="12700" y="309626"/>
                </a:lnTo>
                <a:lnTo>
                  <a:pt x="12700" y="258826"/>
                </a:lnTo>
                <a:close/>
              </a:path>
              <a:path w="1835150" h="576580">
                <a:moveTo>
                  <a:pt x="12700" y="169926"/>
                </a:moveTo>
                <a:lnTo>
                  <a:pt x="0" y="169926"/>
                </a:lnTo>
                <a:lnTo>
                  <a:pt x="0" y="220726"/>
                </a:lnTo>
                <a:lnTo>
                  <a:pt x="12700" y="220726"/>
                </a:lnTo>
                <a:lnTo>
                  <a:pt x="12700" y="169926"/>
                </a:lnTo>
                <a:close/>
              </a:path>
              <a:path w="1835150" h="576580">
                <a:moveTo>
                  <a:pt x="12700" y="81026"/>
                </a:moveTo>
                <a:lnTo>
                  <a:pt x="0" y="81026"/>
                </a:lnTo>
                <a:lnTo>
                  <a:pt x="0" y="131826"/>
                </a:lnTo>
                <a:lnTo>
                  <a:pt x="12700" y="131826"/>
                </a:lnTo>
                <a:lnTo>
                  <a:pt x="12700" y="81026"/>
                </a:lnTo>
                <a:close/>
              </a:path>
              <a:path w="1835150" h="576580">
                <a:moveTo>
                  <a:pt x="20574" y="0"/>
                </a:moveTo>
                <a:lnTo>
                  <a:pt x="0" y="0"/>
                </a:lnTo>
                <a:lnTo>
                  <a:pt x="0" y="42926"/>
                </a:lnTo>
                <a:lnTo>
                  <a:pt x="12700" y="42926"/>
                </a:lnTo>
                <a:lnTo>
                  <a:pt x="12700" y="12700"/>
                </a:lnTo>
                <a:lnTo>
                  <a:pt x="20574" y="12700"/>
                </a:lnTo>
                <a:lnTo>
                  <a:pt x="20574" y="6350"/>
                </a:lnTo>
                <a:lnTo>
                  <a:pt x="20574" y="0"/>
                </a:lnTo>
                <a:close/>
              </a:path>
              <a:path w="1835150" h="576580">
                <a:moveTo>
                  <a:pt x="109474" y="0"/>
                </a:moveTo>
                <a:lnTo>
                  <a:pt x="58674" y="0"/>
                </a:lnTo>
                <a:lnTo>
                  <a:pt x="58674" y="12700"/>
                </a:lnTo>
                <a:lnTo>
                  <a:pt x="109474" y="12700"/>
                </a:lnTo>
                <a:lnTo>
                  <a:pt x="109474" y="0"/>
                </a:lnTo>
                <a:close/>
              </a:path>
              <a:path w="1835150" h="576580">
                <a:moveTo>
                  <a:pt x="198374" y="0"/>
                </a:moveTo>
                <a:lnTo>
                  <a:pt x="147574" y="0"/>
                </a:lnTo>
                <a:lnTo>
                  <a:pt x="147574" y="12700"/>
                </a:lnTo>
                <a:lnTo>
                  <a:pt x="198374" y="12700"/>
                </a:lnTo>
                <a:lnTo>
                  <a:pt x="198374" y="0"/>
                </a:lnTo>
                <a:close/>
              </a:path>
              <a:path w="1835150" h="576580">
                <a:moveTo>
                  <a:pt x="287274" y="0"/>
                </a:moveTo>
                <a:lnTo>
                  <a:pt x="236474" y="0"/>
                </a:lnTo>
                <a:lnTo>
                  <a:pt x="236474" y="12700"/>
                </a:lnTo>
                <a:lnTo>
                  <a:pt x="287274" y="12700"/>
                </a:lnTo>
                <a:lnTo>
                  <a:pt x="287274" y="0"/>
                </a:lnTo>
                <a:close/>
              </a:path>
              <a:path w="1835150" h="576580">
                <a:moveTo>
                  <a:pt x="376174" y="0"/>
                </a:moveTo>
                <a:lnTo>
                  <a:pt x="325374" y="0"/>
                </a:lnTo>
                <a:lnTo>
                  <a:pt x="325374" y="12700"/>
                </a:lnTo>
                <a:lnTo>
                  <a:pt x="376174" y="12700"/>
                </a:lnTo>
                <a:lnTo>
                  <a:pt x="376174" y="0"/>
                </a:lnTo>
                <a:close/>
              </a:path>
              <a:path w="1835150" h="576580">
                <a:moveTo>
                  <a:pt x="465074" y="0"/>
                </a:moveTo>
                <a:lnTo>
                  <a:pt x="414274" y="0"/>
                </a:lnTo>
                <a:lnTo>
                  <a:pt x="414274" y="12700"/>
                </a:lnTo>
                <a:lnTo>
                  <a:pt x="465074" y="12700"/>
                </a:lnTo>
                <a:lnTo>
                  <a:pt x="465074" y="0"/>
                </a:lnTo>
                <a:close/>
              </a:path>
              <a:path w="1835150" h="576580">
                <a:moveTo>
                  <a:pt x="553974" y="0"/>
                </a:moveTo>
                <a:lnTo>
                  <a:pt x="503174" y="0"/>
                </a:lnTo>
                <a:lnTo>
                  <a:pt x="503174" y="12700"/>
                </a:lnTo>
                <a:lnTo>
                  <a:pt x="553974" y="12700"/>
                </a:lnTo>
                <a:lnTo>
                  <a:pt x="553974" y="0"/>
                </a:lnTo>
                <a:close/>
              </a:path>
              <a:path w="1835150" h="576580">
                <a:moveTo>
                  <a:pt x="642874" y="0"/>
                </a:moveTo>
                <a:lnTo>
                  <a:pt x="592074" y="0"/>
                </a:lnTo>
                <a:lnTo>
                  <a:pt x="592074" y="12700"/>
                </a:lnTo>
                <a:lnTo>
                  <a:pt x="642874" y="12700"/>
                </a:lnTo>
                <a:lnTo>
                  <a:pt x="642874" y="0"/>
                </a:lnTo>
                <a:close/>
              </a:path>
              <a:path w="1835150" h="576580">
                <a:moveTo>
                  <a:pt x="731774" y="0"/>
                </a:moveTo>
                <a:lnTo>
                  <a:pt x="680974" y="0"/>
                </a:lnTo>
                <a:lnTo>
                  <a:pt x="680974" y="12700"/>
                </a:lnTo>
                <a:lnTo>
                  <a:pt x="731774" y="12700"/>
                </a:lnTo>
                <a:lnTo>
                  <a:pt x="731774" y="0"/>
                </a:lnTo>
                <a:close/>
              </a:path>
              <a:path w="1835150" h="576580">
                <a:moveTo>
                  <a:pt x="820674" y="0"/>
                </a:moveTo>
                <a:lnTo>
                  <a:pt x="769874" y="0"/>
                </a:lnTo>
                <a:lnTo>
                  <a:pt x="769874" y="12700"/>
                </a:lnTo>
                <a:lnTo>
                  <a:pt x="820674" y="12700"/>
                </a:lnTo>
                <a:lnTo>
                  <a:pt x="820674" y="0"/>
                </a:lnTo>
                <a:close/>
              </a:path>
              <a:path w="1835150" h="576580">
                <a:moveTo>
                  <a:pt x="908812" y="140462"/>
                </a:moveTo>
                <a:lnTo>
                  <a:pt x="896112" y="140462"/>
                </a:lnTo>
                <a:lnTo>
                  <a:pt x="896112" y="191262"/>
                </a:lnTo>
                <a:lnTo>
                  <a:pt x="908812" y="191262"/>
                </a:lnTo>
                <a:lnTo>
                  <a:pt x="908812" y="140462"/>
                </a:lnTo>
                <a:close/>
              </a:path>
              <a:path w="1835150" h="576580">
                <a:moveTo>
                  <a:pt x="908812" y="51562"/>
                </a:moveTo>
                <a:lnTo>
                  <a:pt x="896112" y="51562"/>
                </a:lnTo>
                <a:lnTo>
                  <a:pt x="896112" y="102362"/>
                </a:lnTo>
                <a:lnTo>
                  <a:pt x="908812" y="102362"/>
                </a:lnTo>
                <a:lnTo>
                  <a:pt x="908812" y="51562"/>
                </a:lnTo>
                <a:close/>
              </a:path>
              <a:path w="1835150" h="576580">
                <a:moveTo>
                  <a:pt x="940562" y="246126"/>
                </a:moveTo>
                <a:lnTo>
                  <a:pt x="908812" y="246126"/>
                </a:lnTo>
                <a:lnTo>
                  <a:pt x="908812" y="229362"/>
                </a:lnTo>
                <a:lnTo>
                  <a:pt x="896112" y="229362"/>
                </a:lnTo>
                <a:lnTo>
                  <a:pt x="896112" y="246126"/>
                </a:lnTo>
                <a:lnTo>
                  <a:pt x="864362" y="246126"/>
                </a:lnTo>
                <a:lnTo>
                  <a:pt x="902462" y="322326"/>
                </a:lnTo>
                <a:lnTo>
                  <a:pt x="934212" y="258826"/>
                </a:lnTo>
                <a:lnTo>
                  <a:pt x="940562" y="246126"/>
                </a:lnTo>
                <a:close/>
              </a:path>
              <a:path w="1835150" h="576580">
                <a:moveTo>
                  <a:pt x="954786" y="0"/>
                </a:moveTo>
                <a:lnTo>
                  <a:pt x="908812" y="0"/>
                </a:lnTo>
                <a:lnTo>
                  <a:pt x="903986" y="0"/>
                </a:lnTo>
                <a:lnTo>
                  <a:pt x="858774" y="0"/>
                </a:lnTo>
                <a:lnTo>
                  <a:pt x="858774" y="12700"/>
                </a:lnTo>
                <a:lnTo>
                  <a:pt x="896112" y="12700"/>
                </a:lnTo>
                <a:lnTo>
                  <a:pt x="896112" y="13462"/>
                </a:lnTo>
                <a:lnTo>
                  <a:pt x="908812" y="13462"/>
                </a:lnTo>
                <a:lnTo>
                  <a:pt x="908812" y="12700"/>
                </a:lnTo>
                <a:lnTo>
                  <a:pt x="954786" y="12700"/>
                </a:lnTo>
                <a:lnTo>
                  <a:pt x="954786" y="0"/>
                </a:lnTo>
                <a:close/>
              </a:path>
              <a:path w="1835150" h="576580">
                <a:moveTo>
                  <a:pt x="1043686" y="0"/>
                </a:moveTo>
                <a:lnTo>
                  <a:pt x="992886" y="0"/>
                </a:lnTo>
                <a:lnTo>
                  <a:pt x="992886" y="12700"/>
                </a:lnTo>
                <a:lnTo>
                  <a:pt x="1043686" y="12700"/>
                </a:lnTo>
                <a:lnTo>
                  <a:pt x="1043686" y="0"/>
                </a:lnTo>
                <a:close/>
              </a:path>
              <a:path w="1835150" h="576580">
                <a:moveTo>
                  <a:pt x="1132586" y="0"/>
                </a:moveTo>
                <a:lnTo>
                  <a:pt x="1081786" y="0"/>
                </a:lnTo>
                <a:lnTo>
                  <a:pt x="1081786" y="12700"/>
                </a:lnTo>
                <a:lnTo>
                  <a:pt x="1132586" y="12700"/>
                </a:lnTo>
                <a:lnTo>
                  <a:pt x="1132586" y="0"/>
                </a:lnTo>
                <a:close/>
              </a:path>
              <a:path w="1835150" h="576580">
                <a:moveTo>
                  <a:pt x="1221486" y="0"/>
                </a:moveTo>
                <a:lnTo>
                  <a:pt x="1170686" y="0"/>
                </a:lnTo>
                <a:lnTo>
                  <a:pt x="1170686" y="12700"/>
                </a:lnTo>
                <a:lnTo>
                  <a:pt x="1221486" y="12700"/>
                </a:lnTo>
                <a:lnTo>
                  <a:pt x="1221486" y="0"/>
                </a:lnTo>
                <a:close/>
              </a:path>
              <a:path w="1835150" h="576580">
                <a:moveTo>
                  <a:pt x="1310386" y="0"/>
                </a:moveTo>
                <a:lnTo>
                  <a:pt x="1259586" y="0"/>
                </a:lnTo>
                <a:lnTo>
                  <a:pt x="1259586" y="12700"/>
                </a:lnTo>
                <a:lnTo>
                  <a:pt x="1310386" y="12700"/>
                </a:lnTo>
                <a:lnTo>
                  <a:pt x="1310386" y="0"/>
                </a:lnTo>
                <a:close/>
              </a:path>
              <a:path w="1835150" h="576580">
                <a:moveTo>
                  <a:pt x="1361440" y="88646"/>
                </a:moveTo>
                <a:lnTo>
                  <a:pt x="1348740" y="88646"/>
                </a:lnTo>
                <a:lnTo>
                  <a:pt x="1348740" y="139446"/>
                </a:lnTo>
                <a:lnTo>
                  <a:pt x="1361440" y="139446"/>
                </a:lnTo>
                <a:lnTo>
                  <a:pt x="1361440" y="88646"/>
                </a:lnTo>
                <a:close/>
              </a:path>
              <a:path w="1835150" h="576580">
                <a:moveTo>
                  <a:pt x="1393190" y="222758"/>
                </a:moveTo>
                <a:lnTo>
                  <a:pt x="1361440" y="222758"/>
                </a:lnTo>
                <a:lnTo>
                  <a:pt x="1361440" y="177546"/>
                </a:lnTo>
                <a:lnTo>
                  <a:pt x="1348740" y="177546"/>
                </a:lnTo>
                <a:lnTo>
                  <a:pt x="1348740" y="222758"/>
                </a:lnTo>
                <a:lnTo>
                  <a:pt x="1316990" y="222758"/>
                </a:lnTo>
                <a:lnTo>
                  <a:pt x="1355090" y="298958"/>
                </a:lnTo>
                <a:lnTo>
                  <a:pt x="1390396" y="228346"/>
                </a:lnTo>
                <a:lnTo>
                  <a:pt x="1393190" y="222758"/>
                </a:lnTo>
                <a:close/>
              </a:path>
              <a:path w="1835150" h="576580">
                <a:moveTo>
                  <a:pt x="1398270" y="0"/>
                </a:moveTo>
                <a:lnTo>
                  <a:pt x="1361440" y="0"/>
                </a:lnTo>
                <a:lnTo>
                  <a:pt x="1348486" y="0"/>
                </a:lnTo>
                <a:lnTo>
                  <a:pt x="1347470" y="0"/>
                </a:lnTo>
                <a:lnTo>
                  <a:pt x="1347470" y="12700"/>
                </a:lnTo>
                <a:lnTo>
                  <a:pt x="1348486" y="12700"/>
                </a:lnTo>
                <a:lnTo>
                  <a:pt x="1348740" y="12700"/>
                </a:lnTo>
                <a:lnTo>
                  <a:pt x="1348740" y="50546"/>
                </a:lnTo>
                <a:lnTo>
                  <a:pt x="1361440" y="50546"/>
                </a:lnTo>
                <a:lnTo>
                  <a:pt x="1361440" y="12700"/>
                </a:lnTo>
                <a:lnTo>
                  <a:pt x="1398270" y="12700"/>
                </a:lnTo>
                <a:lnTo>
                  <a:pt x="1398270" y="0"/>
                </a:lnTo>
                <a:close/>
              </a:path>
              <a:path w="1835150" h="576580">
                <a:moveTo>
                  <a:pt x="1487170" y="0"/>
                </a:moveTo>
                <a:lnTo>
                  <a:pt x="1436370" y="0"/>
                </a:lnTo>
                <a:lnTo>
                  <a:pt x="1436370" y="12700"/>
                </a:lnTo>
                <a:lnTo>
                  <a:pt x="1487170" y="12700"/>
                </a:lnTo>
                <a:lnTo>
                  <a:pt x="1487170" y="0"/>
                </a:lnTo>
                <a:close/>
              </a:path>
              <a:path w="1835150" h="576580">
                <a:moveTo>
                  <a:pt x="1576070" y="0"/>
                </a:moveTo>
                <a:lnTo>
                  <a:pt x="1525270" y="0"/>
                </a:lnTo>
                <a:lnTo>
                  <a:pt x="1525270" y="12700"/>
                </a:lnTo>
                <a:lnTo>
                  <a:pt x="1576070" y="12700"/>
                </a:lnTo>
                <a:lnTo>
                  <a:pt x="1576070" y="0"/>
                </a:lnTo>
                <a:close/>
              </a:path>
              <a:path w="1835150" h="576580">
                <a:moveTo>
                  <a:pt x="1664970" y="0"/>
                </a:moveTo>
                <a:lnTo>
                  <a:pt x="1614170" y="0"/>
                </a:lnTo>
                <a:lnTo>
                  <a:pt x="1614170" y="12700"/>
                </a:lnTo>
                <a:lnTo>
                  <a:pt x="1664970" y="12700"/>
                </a:lnTo>
                <a:lnTo>
                  <a:pt x="1664970" y="0"/>
                </a:lnTo>
                <a:close/>
              </a:path>
              <a:path w="1835150" h="576580">
                <a:moveTo>
                  <a:pt x="1753870" y="0"/>
                </a:moveTo>
                <a:lnTo>
                  <a:pt x="1703070" y="0"/>
                </a:lnTo>
                <a:lnTo>
                  <a:pt x="1703070" y="12700"/>
                </a:lnTo>
                <a:lnTo>
                  <a:pt x="1753870" y="12700"/>
                </a:lnTo>
                <a:lnTo>
                  <a:pt x="1753870" y="0"/>
                </a:lnTo>
                <a:close/>
              </a:path>
              <a:path w="1835150" h="576580">
                <a:moveTo>
                  <a:pt x="1803400" y="0"/>
                </a:moveTo>
                <a:lnTo>
                  <a:pt x="1791970" y="0"/>
                </a:lnTo>
                <a:lnTo>
                  <a:pt x="1791970" y="7620"/>
                </a:lnTo>
                <a:lnTo>
                  <a:pt x="1790700" y="6350"/>
                </a:lnTo>
                <a:lnTo>
                  <a:pt x="1790700" y="52070"/>
                </a:lnTo>
                <a:lnTo>
                  <a:pt x="1803400" y="52070"/>
                </a:lnTo>
                <a:lnTo>
                  <a:pt x="1803400" y="12700"/>
                </a:lnTo>
                <a:lnTo>
                  <a:pt x="1803400" y="0"/>
                </a:lnTo>
                <a:close/>
              </a:path>
              <a:path w="1835150" h="576580">
                <a:moveTo>
                  <a:pt x="1835150" y="67310"/>
                </a:moveTo>
                <a:lnTo>
                  <a:pt x="1758950" y="67310"/>
                </a:lnTo>
                <a:lnTo>
                  <a:pt x="1797050" y="143510"/>
                </a:lnTo>
                <a:lnTo>
                  <a:pt x="1835150" y="6731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6871716" y="1770888"/>
            <a:ext cx="2269490" cy="245745"/>
          </a:xfrm>
          <a:prstGeom prst="rect">
            <a:avLst/>
          </a:prstGeom>
          <a:solidFill>
            <a:srgbClr val="E1EFD9"/>
          </a:solidFill>
        </p:spPr>
        <p:txBody>
          <a:bodyPr wrap="square" lIns="0" tIns="37465" rIns="0" bIns="0" rtlCol="0" vert="horz">
            <a:spAutoFit/>
          </a:bodyPr>
          <a:lstStyle/>
          <a:p>
            <a:pPr marL="356235">
              <a:lnSpc>
                <a:spcPct val="100000"/>
              </a:lnSpc>
              <a:spcBef>
                <a:spcPts val="2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Flota</a:t>
            </a:r>
            <a:r>
              <a:rPr dirty="0" sz="10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pojazdów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elektrycznych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249156" y="1770888"/>
            <a:ext cx="2268220" cy="24574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3746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95"/>
              </a:spcBef>
            </a:pP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Nowa</a:t>
            </a:r>
            <a:r>
              <a:rPr dirty="0" sz="1000" spc="-2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sprzedaż</a:t>
            </a:r>
            <a:r>
              <a:rPr dirty="0" sz="1000" spc="-3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pojazdów</a:t>
            </a:r>
            <a:r>
              <a:rPr dirty="0" sz="1000" spc="-3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Calibri"/>
                <a:cs typeface="Calibri"/>
              </a:rPr>
              <a:t>elektrycznych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880097" y="1290319"/>
            <a:ext cx="39655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Prognozy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globalnej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floty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sprzedaży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pojazdów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elektrycznych</a:t>
            </a:r>
            <a:r>
              <a:rPr dirty="0" baseline="25641" sz="975" b="1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dirty="0" baseline="25641" sz="975" spc="52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2030 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roku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 zależności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od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przyjętego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scenariusza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transformacji</a:t>
            </a:r>
            <a:r>
              <a:rPr dirty="0" baseline="25641" sz="975" b="1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dirty="0" baseline="25641" sz="975" spc="6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(mln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sztuk)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500239" y="2053843"/>
            <a:ext cx="13442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21665" algn="l"/>
                <a:tab pos="1052195" algn="l"/>
              </a:tabLst>
            </a:pPr>
            <a:r>
              <a:rPr dirty="0" sz="1000" spc="-25" i="1">
                <a:solidFill>
                  <a:srgbClr val="538235"/>
                </a:solidFill>
                <a:latin typeface="Calibri"/>
                <a:cs typeface="Calibri"/>
              </a:rPr>
              <a:t>x8</a:t>
            </a:r>
            <a:r>
              <a:rPr dirty="0" sz="1000" i="1">
                <a:solidFill>
                  <a:srgbClr val="538235"/>
                </a:solidFill>
                <a:latin typeface="Calibri"/>
                <a:cs typeface="Calibri"/>
              </a:rPr>
              <a:t>	</a:t>
            </a:r>
            <a:r>
              <a:rPr dirty="0" sz="1000" spc="-20" i="1">
                <a:solidFill>
                  <a:srgbClr val="538235"/>
                </a:solidFill>
                <a:latin typeface="Calibri"/>
                <a:cs typeface="Calibri"/>
              </a:rPr>
              <a:t>x8,3</a:t>
            </a:r>
            <a:r>
              <a:rPr dirty="0" sz="1000" i="1">
                <a:solidFill>
                  <a:srgbClr val="538235"/>
                </a:solidFill>
                <a:latin typeface="Calibri"/>
                <a:cs typeface="Calibri"/>
              </a:rPr>
              <a:t>	</a:t>
            </a:r>
            <a:r>
              <a:rPr dirty="0" sz="1000" spc="-10" i="1">
                <a:solidFill>
                  <a:srgbClr val="538235"/>
                </a:solidFill>
                <a:latin typeface="Calibri"/>
                <a:cs typeface="Calibri"/>
              </a:rPr>
              <a:t>x12,7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10389108" y="2259837"/>
            <a:ext cx="931544" cy="299085"/>
          </a:xfrm>
          <a:custGeom>
            <a:avLst/>
            <a:gdLst/>
            <a:ahLst/>
            <a:cxnLst/>
            <a:rect l="l" t="t" r="r" b="b"/>
            <a:pathLst>
              <a:path w="931545" h="299085">
                <a:moveTo>
                  <a:pt x="50800" y="0"/>
                </a:moveTo>
                <a:lnTo>
                  <a:pt x="0" y="0"/>
                </a:lnTo>
                <a:lnTo>
                  <a:pt x="0" y="12700"/>
                </a:lnTo>
                <a:lnTo>
                  <a:pt x="50800" y="12700"/>
                </a:lnTo>
                <a:lnTo>
                  <a:pt x="50800" y="0"/>
                </a:lnTo>
                <a:close/>
              </a:path>
              <a:path w="931545" h="299085">
                <a:moveTo>
                  <a:pt x="139700" y="0"/>
                </a:moveTo>
                <a:lnTo>
                  <a:pt x="88900" y="0"/>
                </a:lnTo>
                <a:lnTo>
                  <a:pt x="88900" y="12700"/>
                </a:lnTo>
                <a:lnTo>
                  <a:pt x="139700" y="12700"/>
                </a:lnTo>
                <a:lnTo>
                  <a:pt x="139700" y="0"/>
                </a:lnTo>
                <a:close/>
              </a:path>
              <a:path w="931545" h="299085">
                <a:moveTo>
                  <a:pt x="228600" y="0"/>
                </a:moveTo>
                <a:lnTo>
                  <a:pt x="177800" y="0"/>
                </a:lnTo>
                <a:lnTo>
                  <a:pt x="177800" y="12700"/>
                </a:lnTo>
                <a:lnTo>
                  <a:pt x="228600" y="12700"/>
                </a:lnTo>
                <a:lnTo>
                  <a:pt x="228600" y="0"/>
                </a:lnTo>
                <a:close/>
              </a:path>
              <a:path w="931545" h="299085">
                <a:moveTo>
                  <a:pt x="317500" y="0"/>
                </a:moveTo>
                <a:lnTo>
                  <a:pt x="266700" y="0"/>
                </a:lnTo>
                <a:lnTo>
                  <a:pt x="266700" y="12700"/>
                </a:lnTo>
                <a:lnTo>
                  <a:pt x="317500" y="12700"/>
                </a:lnTo>
                <a:lnTo>
                  <a:pt x="317500" y="0"/>
                </a:lnTo>
                <a:close/>
              </a:path>
              <a:path w="931545" h="299085">
                <a:moveTo>
                  <a:pt x="406400" y="0"/>
                </a:moveTo>
                <a:lnTo>
                  <a:pt x="355600" y="0"/>
                </a:lnTo>
                <a:lnTo>
                  <a:pt x="355600" y="12700"/>
                </a:lnTo>
                <a:lnTo>
                  <a:pt x="406400" y="12700"/>
                </a:lnTo>
                <a:lnTo>
                  <a:pt x="406400" y="0"/>
                </a:lnTo>
                <a:close/>
              </a:path>
              <a:path w="931545" h="299085">
                <a:moveTo>
                  <a:pt x="455930" y="90170"/>
                </a:moveTo>
                <a:lnTo>
                  <a:pt x="443230" y="90170"/>
                </a:lnTo>
                <a:lnTo>
                  <a:pt x="443230" y="140970"/>
                </a:lnTo>
                <a:lnTo>
                  <a:pt x="455930" y="140970"/>
                </a:lnTo>
                <a:lnTo>
                  <a:pt x="455930" y="90170"/>
                </a:lnTo>
                <a:close/>
              </a:path>
              <a:path w="931545" h="299085">
                <a:moveTo>
                  <a:pt x="487680" y="222758"/>
                </a:moveTo>
                <a:lnTo>
                  <a:pt x="455930" y="222758"/>
                </a:lnTo>
                <a:lnTo>
                  <a:pt x="455930" y="179070"/>
                </a:lnTo>
                <a:lnTo>
                  <a:pt x="443230" y="179070"/>
                </a:lnTo>
                <a:lnTo>
                  <a:pt x="443230" y="222758"/>
                </a:lnTo>
                <a:lnTo>
                  <a:pt x="411480" y="222758"/>
                </a:lnTo>
                <a:lnTo>
                  <a:pt x="449580" y="298958"/>
                </a:lnTo>
                <a:lnTo>
                  <a:pt x="484124" y="229870"/>
                </a:lnTo>
                <a:lnTo>
                  <a:pt x="487680" y="222758"/>
                </a:lnTo>
                <a:close/>
              </a:path>
              <a:path w="931545" h="299085">
                <a:moveTo>
                  <a:pt x="492760" y="0"/>
                </a:moveTo>
                <a:lnTo>
                  <a:pt x="455930" y="0"/>
                </a:lnTo>
                <a:lnTo>
                  <a:pt x="444500" y="0"/>
                </a:lnTo>
                <a:lnTo>
                  <a:pt x="441960" y="0"/>
                </a:lnTo>
                <a:lnTo>
                  <a:pt x="441960" y="12700"/>
                </a:lnTo>
                <a:lnTo>
                  <a:pt x="443230" y="12700"/>
                </a:lnTo>
                <a:lnTo>
                  <a:pt x="443230" y="52070"/>
                </a:lnTo>
                <a:lnTo>
                  <a:pt x="455930" y="52070"/>
                </a:lnTo>
                <a:lnTo>
                  <a:pt x="455930" y="12700"/>
                </a:lnTo>
                <a:lnTo>
                  <a:pt x="492760" y="12700"/>
                </a:lnTo>
                <a:lnTo>
                  <a:pt x="492760" y="0"/>
                </a:lnTo>
                <a:close/>
              </a:path>
              <a:path w="931545" h="299085">
                <a:moveTo>
                  <a:pt x="581660" y="0"/>
                </a:moveTo>
                <a:lnTo>
                  <a:pt x="530860" y="0"/>
                </a:lnTo>
                <a:lnTo>
                  <a:pt x="530860" y="12700"/>
                </a:lnTo>
                <a:lnTo>
                  <a:pt x="581660" y="12700"/>
                </a:lnTo>
                <a:lnTo>
                  <a:pt x="581660" y="0"/>
                </a:lnTo>
                <a:close/>
              </a:path>
              <a:path w="931545" h="299085">
                <a:moveTo>
                  <a:pt x="670560" y="0"/>
                </a:moveTo>
                <a:lnTo>
                  <a:pt x="619760" y="0"/>
                </a:lnTo>
                <a:lnTo>
                  <a:pt x="619760" y="12700"/>
                </a:lnTo>
                <a:lnTo>
                  <a:pt x="670560" y="12700"/>
                </a:lnTo>
                <a:lnTo>
                  <a:pt x="670560" y="0"/>
                </a:lnTo>
                <a:close/>
              </a:path>
              <a:path w="931545" h="299085">
                <a:moveTo>
                  <a:pt x="759460" y="0"/>
                </a:moveTo>
                <a:lnTo>
                  <a:pt x="708660" y="0"/>
                </a:lnTo>
                <a:lnTo>
                  <a:pt x="708660" y="12700"/>
                </a:lnTo>
                <a:lnTo>
                  <a:pt x="759460" y="12700"/>
                </a:lnTo>
                <a:lnTo>
                  <a:pt x="759460" y="0"/>
                </a:lnTo>
                <a:close/>
              </a:path>
              <a:path w="931545" h="299085">
                <a:moveTo>
                  <a:pt x="848360" y="0"/>
                </a:moveTo>
                <a:lnTo>
                  <a:pt x="797560" y="0"/>
                </a:lnTo>
                <a:lnTo>
                  <a:pt x="797560" y="12700"/>
                </a:lnTo>
                <a:lnTo>
                  <a:pt x="848360" y="12700"/>
                </a:lnTo>
                <a:lnTo>
                  <a:pt x="848360" y="0"/>
                </a:lnTo>
                <a:close/>
              </a:path>
              <a:path w="931545" h="299085">
                <a:moveTo>
                  <a:pt x="899414" y="0"/>
                </a:moveTo>
                <a:lnTo>
                  <a:pt x="886460" y="0"/>
                </a:lnTo>
                <a:lnTo>
                  <a:pt x="886460" y="12700"/>
                </a:lnTo>
                <a:lnTo>
                  <a:pt x="886714" y="12700"/>
                </a:lnTo>
                <a:lnTo>
                  <a:pt x="886714" y="50546"/>
                </a:lnTo>
                <a:lnTo>
                  <a:pt x="899414" y="50546"/>
                </a:lnTo>
                <a:lnTo>
                  <a:pt x="899414" y="12700"/>
                </a:lnTo>
                <a:lnTo>
                  <a:pt x="899414" y="6350"/>
                </a:lnTo>
                <a:lnTo>
                  <a:pt x="899414" y="0"/>
                </a:lnTo>
                <a:close/>
              </a:path>
              <a:path w="931545" h="299085">
                <a:moveTo>
                  <a:pt x="931164" y="67310"/>
                </a:moveTo>
                <a:lnTo>
                  <a:pt x="854964" y="67310"/>
                </a:lnTo>
                <a:lnTo>
                  <a:pt x="893064" y="143510"/>
                </a:lnTo>
                <a:lnTo>
                  <a:pt x="931164" y="6731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9884664" y="2053843"/>
            <a:ext cx="13119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21665" algn="l"/>
                <a:tab pos="1083945" algn="l"/>
              </a:tabLst>
            </a:pPr>
            <a:r>
              <a:rPr dirty="0" sz="1000" spc="-25" i="1">
                <a:solidFill>
                  <a:srgbClr val="538235"/>
                </a:solidFill>
                <a:latin typeface="Calibri"/>
                <a:cs typeface="Calibri"/>
              </a:rPr>
              <a:t>x2</a:t>
            </a:r>
            <a:r>
              <a:rPr dirty="0" sz="1000" i="1">
                <a:solidFill>
                  <a:srgbClr val="538235"/>
                </a:solidFill>
                <a:latin typeface="Calibri"/>
                <a:cs typeface="Calibri"/>
              </a:rPr>
              <a:t>	</a:t>
            </a:r>
            <a:r>
              <a:rPr dirty="0" sz="1000" spc="-20" i="1">
                <a:solidFill>
                  <a:srgbClr val="538235"/>
                </a:solidFill>
                <a:latin typeface="Calibri"/>
                <a:cs typeface="Calibri"/>
              </a:rPr>
              <a:t>x2,3</a:t>
            </a:r>
            <a:r>
              <a:rPr dirty="0" sz="1000" i="1">
                <a:solidFill>
                  <a:srgbClr val="538235"/>
                </a:solidFill>
                <a:latin typeface="Calibri"/>
                <a:cs typeface="Calibri"/>
              </a:rPr>
              <a:t>	</a:t>
            </a:r>
            <a:r>
              <a:rPr dirty="0" sz="1000" spc="-20" i="1">
                <a:solidFill>
                  <a:srgbClr val="538235"/>
                </a:solidFill>
                <a:latin typeface="Calibri"/>
                <a:cs typeface="Calibri"/>
              </a:rPr>
              <a:t>x3,5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052181" y="3160004"/>
            <a:ext cx="3314065" cy="36385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66395">
              <a:lnSpc>
                <a:spcPct val="100000"/>
              </a:lnSpc>
              <a:spcBef>
                <a:spcPts val="229"/>
              </a:spcBef>
              <a:tabLst>
                <a:tab pos="774700" algn="l"/>
                <a:tab pos="1315720" algn="l"/>
                <a:tab pos="2302510" algn="l"/>
                <a:tab pos="2750820" algn="l"/>
                <a:tab pos="3159125" algn="l"/>
              </a:tabLst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P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NZ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B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P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NZ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tabLst>
                <a:tab pos="2383790" algn="l"/>
              </a:tabLst>
            </a:pPr>
            <a:r>
              <a:rPr dirty="0" sz="1000" b="1">
                <a:latin typeface="Calibri"/>
                <a:cs typeface="Calibri"/>
              </a:rPr>
              <a:t>Prognoza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2030</a:t>
            </a:r>
            <a:r>
              <a:rPr dirty="0" sz="1000" b="1">
                <a:latin typeface="Calibri"/>
                <a:cs typeface="Calibri"/>
              </a:rPr>
              <a:t>	Prognoza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spc="-20" b="1">
                <a:latin typeface="Calibri"/>
                <a:cs typeface="Calibri"/>
              </a:rPr>
              <a:t>2030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9489693" y="2259838"/>
            <a:ext cx="928369" cy="454659"/>
          </a:xfrm>
          <a:custGeom>
            <a:avLst/>
            <a:gdLst/>
            <a:ahLst/>
            <a:cxnLst/>
            <a:rect l="l" t="t" r="r" b="b"/>
            <a:pathLst>
              <a:path w="928370" h="454660">
                <a:moveTo>
                  <a:pt x="12700" y="403606"/>
                </a:moveTo>
                <a:lnTo>
                  <a:pt x="0" y="403606"/>
                </a:lnTo>
                <a:lnTo>
                  <a:pt x="0" y="454406"/>
                </a:lnTo>
                <a:lnTo>
                  <a:pt x="12700" y="454406"/>
                </a:lnTo>
                <a:lnTo>
                  <a:pt x="12700" y="403606"/>
                </a:lnTo>
                <a:close/>
              </a:path>
              <a:path w="928370" h="454660">
                <a:moveTo>
                  <a:pt x="12700" y="314706"/>
                </a:moveTo>
                <a:lnTo>
                  <a:pt x="0" y="314706"/>
                </a:lnTo>
                <a:lnTo>
                  <a:pt x="0" y="365506"/>
                </a:lnTo>
                <a:lnTo>
                  <a:pt x="12700" y="365506"/>
                </a:lnTo>
                <a:lnTo>
                  <a:pt x="12700" y="314706"/>
                </a:lnTo>
                <a:close/>
              </a:path>
              <a:path w="928370" h="454660">
                <a:moveTo>
                  <a:pt x="12700" y="225806"/>
                </a:moveTo>
                <a:lnTo>
                  <a:pt x="0" y="225806"/>
                </a:lnTo>
                <a:lnTo>
                  <a:pt x="0" y="276606"/>
                </a:lnTo>
                <a:lnTo>
                  <a:pt x="12700" y="276606"/>
                </a:lnTo>
                <a:lnTo>
                  <a:pt x="12700" y="225806"/>
                </a:lnTo>
                <a:close/>
              </a:path>
              <a:path w="928370" h="454660">
                <a:moveTo>
                  <a:pt x="12700" y="136906"/>
                </a:moveTo>
                <a:lnTo>
                  <a:pt x="0" y="136906"/>
                </a:lnTo>
                <a:lnTo>
                  <a:pt x="0" y="187706"/>
                </a:lnTo>
                <a:lnTo>
                  <a:pt x="12700" y="187706"/>
                </a:lnTo>
                <a:lnTo>
                  <a:pt x="12700" y="136906"/>
                </a:lnTo>
                <a:close/>
              </a:path>
              <a:path w="928370" h="454660">
                <a:moveTo>
                  <a:pt x="12700" y="48006"/>
                </a:moveTo>
                <a:lnTo>
                  <a:pt x="0" y="48006"/>
                </a:lnTo>
                <a:lnTo>
                  <a:pt x="0" y="98806"/>
                </a:lnTo>
                <a:lnTo>
                  <a:pt x="12700" y="98806"/>
                </a:lnTo>
                <a:lnTo>
                  <a:pt x="12700" y="48006"/>
                </a:lnTo>
                <a:close/>
              </a:path>
              <a:path w="928370" h="454660">
                <a:moveTo>
                  <a:pt x="12700" y="6350"/>
                </a:moveTo>
                <a:lnTo>
                  <a:pt x="6350" y="12700"/>
                </a:lnTo>
                <a:lnTo>
                  <a:pt x="53594" y="12700"/>
                </a:lnTo>
                <a:lnTo>
                  <a:pt x="53594" y="9906"/>
                </a:lnTo>
                <a:lnTo>
                  <a:pt x="12700" y="9906"/>
                </a:lnTo>
                <a:lnTo>
                  <a:pt x="12700" y="6350"/>
                </a:lnTo>
                <a:close/>
              </a:path>
              <a:path w="928370" h="454660">
                <a:moveTo>
                  <a:pt x="53594" y="0"/>
                </a:moveTo>
                <a:lnTo>
                  <a:pt x="0" y="0"/>
                </a:lnTo>
                <a:lnTo>
                  <a:pt x="0" y="9906"/>
                </a:lnTo>
                <a:lnTo>
                  <a:pt x="9144" y="9906"/>
                </a:lnTo>
                <a:lnTo>
                  <a:pt x="12700" y="6350"/>
                </a:lnTo>
                <a:lnTo>
                  <a:pt x="53594" y="6350"/>
                </a:lnTo>
                <a:lnTo>
                  <a:pt x="53594" y="0"/>
                </a:lnTo>
                <a:close/>
              </a:path>
              <a:path w="928370" h="454660">
                <a:moveTo>
                  <a:pt x="53594" y="6350"/>
                </a:moveTo>
                <a:lnTo>
                  <a:pt x="12700" y="6350"/>
                </a:lnTo>
                <a:lnTo>
                  <a:pt x="12700" y="9906"/>
                </a:lnTo>
                <a:lnTo>
                  <a:pt x="53594" y="9906"/>
                </a:lnTo>
                <a:lnTo>
                  <a:pt x="53594" y="6350"/>
                </a:lnTo>
                <a:close/>
              </a:path>
              <a:path w="928370" h="454660">
                <a:moveTo>
                  <a:pt x="142494" y="0"/>
                </a:moveTo>
                <a:lnTo>
                  <a:pt x="91694" y="0"/>
                </a:lnTo>
                <a:lnTo>
                  <a:pt x="91694" y="12700"/>
                </a:lnTo>
                <a:lnTo>
                  <a:pt x="142494" y="12700"/>
                </a:lnTo>
                <a:lnTo>
                  <a:pt x="142494" y="0"/>
                </a:lnTo>
                <a:close/>
              </a:path>
              <a:path w="928370" h="454660">
                <a:moveTo>
                  <a:pt x="231394" y="0"/>
                </a:moveTo>
                <a:lnTo>
                  <a:pt x="180594" y="0"/>
                </a:lnTo>
                <a:lnTo>
                  <a:pt x="180594" y="12700"/>
                </a:lnTo>
                <a:lnTo>
                  <a:pt x="231394" y="12700"/>
                </a:lnTo>
                <a:lnTo>
                  <a:pt x="231394" y="0"/>
                </a:lnTo>
                <a:close/>
              </a:path>
              <a:path w="928370" h="454660">
                <a:moveTo>
                  <a:pt x="320294" y="0"/>
                </a:moveTo>
                <a:lnTo>
                  <a:pt x="269494" y="0"/>
                </a:lnTo>
                <a:lnTo>
                  <a:pt x="269494" y="12700"/>
                </a:lnTo>
                <a:lnTo>
                  <a:pt x="320294" y="12700"/>
                </a:lnTo>
                <a:lnTo>
                  <a:pt x="320294" y="0"/>
                </a:lnTo>
                <a:close/>
              </a:path>
              <a:path w="928370" h="454660">
                <a:moveTo>
                  <a:pt x="409194" y="0"/>
                </a:moveTo>
                <a:lnTo>
                  <a:pt x="358394" y="0"/>
                </a:lnTo>
                <a:lnTo>
                  <a:pt x="358394" y="12700"/>
                </a:lnTo>
                <a:lnTo>
                  <a:pt x="409194" y="12700"/>
                </a:lnTo>
                <a:lnTo>
                  <a:pt x="409194" y="0"/>
                </a:lnTo>
                <a:close/>
              </a:path>
              <a:path w="928370" h="454660">
                <a:moveTo>
                  <a:pt x="498094" y="0"/>
                </a:moveTo>
                <a:lnTo>
                  <a:pt x="447294" y="0"/>
                </a:lnTo>
                <a:lnTo>
                  <a:pt x="447294" y="12700"/>
                </a:lnTo>
                <a:lnTo>
                  <a:pt x="498094" y="12700"/>
                </a:lnTo>
                <a:lnTo>
                  <a:pt x="498094" y="0"/>
                </a:lnTo>
                <a:close/>
              </a:path>
              <a:path w="928370" h="454660">
                <a:moveTo>
                  <a:pt x="586994" y="0"/>
                </a:moveTo>
                <a:lnTo>
                  <a:pt x="536194" y="0"/>
                </a:lnTo>
                <a:lnTo>
                  <a:pt x="536194" y="12700"/>
                </a:lnTo>
                <a:lnTo>
                  <a:pt x="586994" y="12700"/>
                </a:lnTo>
                <a:lnTo>
                  <a:pt x="586994" y="0"/>
                </a:lnTo>
                <a:close/>
              </a:path>
              <a:path w="928370" h="454660">
                <a:moveTo>
                  <a:pt x="675894" y="0"/>
                </a:moveTo>
                <a:lnTo>
                  <a:pt x="625094" y="0"/>
                </a:lnTo>
                <a:lnTo>
                  <a:pt x="625094" y="12700"/>
                </a:lnTo>
                <a:lnTo>
                  <a:pt x="675894" y="12700"/>
                </a:lnTo>
                <a:lnTo>
                  <a:pt x="675894" y="0"/>
                </a:lnTo>
                <a:close/>
              </a:path>
              <a:path w="928370" h="454660">
                <a:moveTo>
                  <a:pt x="764794" y="0"/>
                </a:moveTo>
                <a:lnTo>
                  <a:pt x="713994" y="0"/>
                </a:lnTo>
                <a:lnTo>
                  <a:pt x="713994" y="12700"/>
                </a:lnTo>
                <a:lnTo>
                  <a:pt x="764794" y="12700"/>
                </a:lnTo>
                <a:lnTo>
                  <a:pt x="764794" y="0"/>
                </a:lnTo>
                <a:close/>
              </a:path>
              <a:path w="928370" h="454660">
                <a:moveTo>
                  <a:pt x="853694" y="0"/>
                </a:moveTo>
                <a:lnTo>
                  <a:pt x="802894" y="0"/>
                </a:lnTo>
                <a:lnTo>
                  <a:pt x="802894" y="12700"/>
                </a:lnTo>
                <a:lnTo>
                  <a:pt x="853694" y="12700"/>
                </a:lnTo>
                <a:lnTo>
                  <a:pt x="853694" y="0"/>
                </a:lnTo>
                <a:close/>
              </a:path>
              <a:path w="928370" h="454660">
                <a:moveTo>
                  <a:pt x="896620" y="7874"/>
                </a:moveTo>
                <a:lnTo>
                  <a:pt x="883920" y="7874"/>
                </a:lnTo>
                <a:lnTo>
                  <a:pt x="883920" y="58674"/>
                </a:lnTo>
                <a:lnTo>
                  <a:pt x="896620" y="58674"/>
                </a:lnTo>
                <a:lnTo>
                  <a:pt x="896620" y="7874"/>
                </a:lnTo>
                <a:close/>
              </a:path>
              <a:path w="928370" h="454660">
                <a:moveTo>
                  <a:pt x="896620" y="96774"/>
                </a:moveTo>
                <a:lnTo>
                  <a:pt x="883920" y="96774"/>
                </a:lnTo>
                <a:lnTo>
                  <a:pt x="883920" y="147574"/>
                </a:lnTo>
                <a:lnTo>
                  <a:pt x="896620" y="147574"/>
                </a:lnTo>
                <a:lnTo>
                  <a:pt x="896620" y="96774"/>
                </a:lnTo>
                <a:close/>
              </a:path>
              <a:path w="928370" h="454660">
                <a:moveTo>
                  <a:pt x="896620" y="185674"/>
                </a:moveTo>
                <a:lnTo>
                  <a:pt x="883920" y="185674"/>
                </a:lnTo>
                <a:lnTo>
                  <a:pt x="883920" y="236474"/>
                </a:lnTo>
                <a:lnTo>
                  <a:pt x="896620" y="236474"/>
                </a:lnTo>
                <a:lnTo>
                  <a:pt x="896620" y="185674"/>
                </a:lnTo>
                <a:close/>
              </a:path>
              <a:path w="928370" h="454660">
                <a:moveTo>
                  <a:pt x="928370" y="252857"/>
                </a:moveTo>
                <a:lnTo>
                  <a:pt x="852170" y="252857"/>
                </a:lnTo>
                <a:lnTo>
                  <a:pt x="890270" y="329057"/>
                </a:lnTo>
                <a:lnTo>
                  <a:pt x="928370" y="252857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7.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52118" y="382650"/>
            <a:ext cx="18745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538235"/>
                </a:solidFill>
                <a:latin typeface="Tahoma"/>
                <a:cs typeface="Tahoma"/>
              </a:rPr>
              <a:t>„Elektryfikacja”</a:t>
            </a:r>
            <a:r>
              <a:rPr dirty="0" sz="1600" spc="-114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538235"/>
                </a:solidFill>
                <a:latin typeface="Tahoma"/>
                <a:cs typeface="Tahoma"/>
              </a:rPr>
              <a:t>życia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52118" y="626490"/>
            <a:ext cx="80740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latin typeface="Tahoma"/>
                <a:cs typeface="Tahoma"/>
              </a:rPr>
              <a:t>Popyt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na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prąd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w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znacznie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większych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ilościach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generować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 spc="75">
                <a:latin typeface="Tahoma"/>
                <a:cs typeface="Tahoma"/>
              </a:rPr>
              <a:t>będą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różne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inteligentne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urządzenia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(IoT)…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9973" y="6480149"/>
            <a:ext cx="7004684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IOT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Analytics;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S.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Das,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E.Mao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„The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global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energy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footprint of information</a:t>
            </a:r>
            <a:r>
              <a:rPr dirty="0" sz="750" spc="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and communication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technology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electronics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connected</a:t>
            </a:r>
            <a:r>
              <a:rPr dirty="0" sz="750" spc="-10">
                <a:latin typeface="Calibri"/>
                <a:cs typeface="Calibri"/>
              </a:rPr>
              <a:t> Internet-of-</a:t>
            </a:r>
            <a:r>
              <a:rPr dirty="0" sz="750">
                <a:latin typeface="Calibri"/>
                <a:cs typeface="Calibri"/>
              </a:rPr>
              <a:t>Things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devices”,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707060" y="1173416"/>
            <a:ext cx="5006975" cy="2446655"/>
            <a:chOff x="6707060" y="1173416"/>
            <a:chExt cx="5006975" cy="2446655"/>
          </a:xfrm>
        </p:grpSpPr>
        <p:sp>
          <p:nvSpPr>
            <p:cNvPr id="12" name="object 12" descr=""/>
            <p:cNvSpPr/>
            <p:nvPr/>
          </p:nvSpPr>
          <p:spPr>
            <a:xfrm>
              <a:off x="6708647" y="1175003"/>
              <a:ext cx="5003800" cy="2443480"/>
            </a:xfrm>
            <a:custGeom>
              <a:avLst/>
              <a:gdLst/>
              <a:ahLst/>
              <a:cxnLst/>
              <a:rect l="l" t="t" r="r" b="b"/>
              <a:pathLst>
                <a:path w="5003800" h="2443479">
                  <a:moveTo>
                    <a:pt x="0" y="2442972"/>
                  </a:moveTo>
                  <a:lnTo>
                    <a:pt x="5003292" y="2442972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297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871715" y="1584959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245595" y="1251203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5" h="279400">
                  <a:moveTo>
                    <a:pt x="138810" y="0"/>
                  </a:moveTo>
                  <a:lnTo>
                    <a:pt x="84581" y="11303"/>
                  </a:lnTo>
                  <a:lnTo>
                    <a:pt x="40767" y="40894"/>
                  </a:lnTo>
                  <a:lnTo>
                    <a:pt x="10922" y="85217"/>
                  </a:lnTo>
                  <a:lnTo>
                    <a:pt x="0" y="139826"/>
                  </a:lnTo>
                  <a:lnTo>
                    <a:pt x="1015" y="158496"/>
                  </a:lnTo>
                  <a:lnTo>
                    <a:pt x="18669" y="209676"/>
                  </a:lnTo>
                  <a:lnTo>
                    <a:pt x="53975" y="249936"/>
                  </a:lnTo>
                  <a:lnTo>
                    <a:pt x="101853" y="274066"/>
                  </a:lnTo>
                  <a:lnTo>
                    <a:pt x="138810" y="278892"/>
                  </a:lnTo>
                  <a:lnTo>
                    <a:pt x="157479" y="277495"/>
                  </a:lnTo>
                  <a:lnTo>
                    <a:pt x="175895" y="274066"/>
                  </a:lnTo>
                  <a:lnTo>
                    <a:pt x="193167" y="268350"/>
                  </a:lnTo>
                  <a:lnTo>
                    <a:pt x="198583" y="265557"/>
                  </a:lnTo>
                  <a:lnTo>
                    <a:pt x="132714" y="265557"/>
                  </a:lnTo>
                  <a:lnTo>
                    <a:pt x="124205" y="262890"/>
                  </a:lnTo>
                  <a:lnTo>
                    <a:pt x="120502" y="260476"/>
                  </a:lnTo>
                  <a:lnTo>
                    <a:pt x="101473" y="260476"/>
                  </a:lnTo>
                  <a:lnTo>
                    <a:pt x="85598" y="254381"/>
                  </a:lnTo>
                  <a:lnTo>
                    <a:pt x="70993" y="246507"/>
                  </a:lnTo>
                  <a:lnTo>
                    <a:pt x="57403" y="235966"/>
                  </a:lnTo>
                  <a:lnTo>
                    <a:pt x="67182" y="228726"/>
                  </a:lnTo>
                  <a:lnTo>
                    <a:pt x="69045" y="227711"/>
                  </a:lnTo>
                  <a:lnTo>
                    <a:pt x="48259" y="227711"/>
                  </a:lnTo>
                  <a:lnTo>
                    <a:pt x="20065" y="182118"/>
                  </a:lnTo>
                  <a:lnTo>
                    <a:pt x="12953" y="145923"/>
                  </a:lnTo>
                  <a:lnTo>
                    <a:pt x="277160" y="145923"/>
                  </a:lnTo>
                  <a:lnTo>
                    <a:pt x="277368" y="139826"/>
                  </a:lnTo>
                  <a:lnTo>
                    <a:pt x="277156" y="133350"/>
                  </a:lnTo>
                  <a:lnTo>
                    <a:pt x="12953" y="133350"/>
                  </a:lnTo>
                  <a:lnTo>
                    <a:pt x="15239" y="114554"/>
                  </a:lnTo>
                  <a:lnTo>
                    <a:pt x="20065" y="96774"/>
                  </a:lnTo>
                  <a:lnTo>
                    <a:pt x="27177" y="80518"/>
                  </a:lnTo>
                  <a:lnTo>
                    <a:pt x="36702" y="65150"/>
                  </a:lnTo>
                  <a:lnTo>
                    <a:pt x="48259" y="51816"/>
                  </a:lnTo>
                  <a:lnTo>
                    <a:pt x="69691" y="51816"/>
                  </a:lnTo>
                  <a:lnTo>
                    <a:pt x="67182" y="50419"/>
                  </a:lnTo>
                  <a:lnTo>
                    <a:pt x="57403" y="42925"/>
                  </a:lnTo>
                  <a:lnTo>
                    <a:pt x="70993" y="33020"/>
                  </a:lnTo>
                  <a:lnTo>
                    <a:pt x="85598" y="24511"/>
                  </a:lnTo>
                  <a:lnTo>
                    <a:pt x="101473" y="18796"/>
                  </a:lnTo>
                  <a:lnTo>
                    <a:pt x="120224" y="18796"/>
                  </a:lnTo>
                  <a:lnTo>
                    <a:pt x="124205" y="16383"/>
                  </a:lnTo>
                  <a:lnTo>
                    <a:pt x="132714" y="13335"/>
                  </a:lnTo>
                  <a:lnTo>
                    <a:pt x="197364" y="13335"/>
                  </a:lnTo>
                  <a:lnTo>
                    <a:pt x="193167" y="11303"/>
                  </a:lnTo>
                  <a:lnTo>
                    <a:pt x="175895" y="5461"/>
                  </a:lnTo>
                  <a:lnTo>
                    <a:pt x="157479" y="1397"/>
                  </a:lnTo>
                  <a:lnTo>
                    <a:pt x="138810" y="0"/>
                  </a:lnTo>
                  <a:close/>
                </a:path>
                <a:path w="277495" h="279400">
                  <a:moveTo>
                    <a:pt x="144906" y="209676"/>
                  </a:moveTo>
                  <a:lnTo>
                    <a:pt x="132714" y="209676"/>
                  </a:lnTo>
                  <a:lnTo>
                    <a:pt x="132714" y="265557"/>
                  </a:lnTo>
                  <a:lnTo>
                    <a:pt x="144906" y="265557"/>
                  </a:lnTo>
                  <a:lnTo>
                    <a:pt x="144906" y="209676"/>
                  </a:lnTo>
                  <a:close/>
                </a:path>
                <a:path w="277495" h="279400">
                  <a:moveTo>
                    <a:pt x="204007" y="209676"/>
                  </a:moveTo>
                  <a:lnTo>
                    <a:pt x="144906" y="209676"/>
                  </a:lnTo>
                  <a:lnTo>
                    <a:pt x="160274" y="211074"/>
                  </a:lnTo>
                  <a:lnTo>
                    <a:pt x="174878" y="213741"/>
                  </a:lnTo>
                  <a:lnTo>
                    <a:pt x="188086" y="217805"/>
                  </a:lnTo>
                  <a:lnTo>
                    <a:pt x="182625" y="230124"/>
                  </a:lnTo>
                  <a:lnTo>
                    <a:pt x="176529" y="241426"/>
                  </a:lnTo>
                  <a:lnTo>
                    <a:pt x="169418" y="250190"/>
                  </a:lnTo>
                  <a:lnTo>
                    <a:pt x="161925" y="257429"/>
                  </a:lnTo>
                  <a:lnTo>
                    <a:pt x="153415" y="262890"/>
                  </a:lnTo>
                  <a:lnTo>
                    <a:pt x="144906" y="265557"/>
                  </a:lnTo>
                  <a:lnTo>
                    <a:pt x="198583" y="265557"/>
                  </a:lnTo>
                  <a:lnTo>
                    <a:pt x="208430" y="260476"/>
                  </a:lnTo>
                  <a:lnTo>
                    <a:pt x="176149" y="260476"/>
                  </a:lnTo>
                  <a:lnTo>
                    <a:pt x="184023" y="251333"/>
                  </a:lnTo>
                  <a:lnTo>
                    <a:pt x="184657" y="250190"/>
                  </a:lnTo>
                  <a:lnTo>
                    <a:pt x="191770" y="238633"/>
                  </a:lnTo>
                  <a:lnTo>
                    <a:pt x="198247" y="225679"/>
                  </a:lnTo>
                  <a:lnTo>
                    <a:pt x="198881" y="224282"/>
                  </a:lnTo>
                  <a:lnTo>
                    <a:pt x="199262" y="222631"/>
                  </a:lnTo>
                  <a:lnTo>
                    <a:pt x="222927" y="222631"/>
                  </a:lnTo>
                  <a:lnTo>
                    <a:pt x="217677" y="218567"/>
                  </a:lnTo>
                  <a:lnTo>
                    <a:pt x="203707" y="211074"/>
                  </a:lnTo>
                  <a:lnTo>
                    <a:pt x="204007" y="209676"/>
                  </a:lnTo>
                  <a:close/>
                </a:path>
                <a:path w="277495" h="279400">
                  <a:moveTo>
                    <a:pt x="91652" y="222631"/>
                  </a:moveTo>
                  <a:lnTo>
                    <a:pt x="78358" y="222631"/>
                  </a:lnTo>
                  <a:lnTo>
                    <a:pt x="78739" y="224282"/>
                  </a:lnTo>
                  <a:lnTo>
                    <a:pt x="79121" y="225679"/>
                  </a:lnTo>
                  <a:lnTo>
                    <a:pt x="85851" y="238633"/>
                  </a:lnTo>
                  <a:lnTo>
                    <a:pt x="92963" y="250190"/>
                  </a:lnTo>
                  <a:lnTo>
                    <a:pt x="93345" y="251333"/>
                  </a:lnTo>
                  <a:lnTo>
                    <a:pt x="101473" y="260476"/>
                  </a:lnTo>
                  <a:lnTo>
                    <a:pt x="120502" y="260476"/>
                  </a:lnTo>
                  <a:lnTo>
                    <a:pt x="115824" y="257429"/>
                  </a:lnTo>
                  <a:lnTo>
                    <a:pt x="108330" y="250190"/>
                  </a:lnTo>
                  <a:lnTo>
                    <a:pt x="101219" y="241426"/>
                  </a:lnTo>
                  <a:lnTo>
                    <a:pt x="94742" y="230124"/>
                  </a:lnTo>
                  <a:lnTo>
                    <a:pt x="91652" y="222631"/>
                  </a:lnTo>
                  <a:close/>
                </a:path>
                <a:path w="277495" h="279400">
                  <a:moveTo>
                    <a:pt x="222927" y="222631"/>
                  </a:moveTo>
                  <a:lnTo>
                    <a:pt x="199262" y="222631"/>
                  </a:lnTo>
                  <a:lnTo>
                    <a:pt x="210438" y="228726"/>
                  </a:lnTo>
                  <a:lnTo>
                    <a:pt x="219963" y="235966"/>
                  </a:lnTo>
                  <a:lnTo>
                    <a:pt x="206755" y="246507"/>
                  </a:lnTo>
                  <a:lnTo>
                    <a:pt x="192150" y="254381"/>
                  </a:lnTo>
                  <a:lnTo>
                    <a:pt x="176149" y="260476"/>
                  </a:lnTo>
                  <a:lnTo>
                    <a:pt x="208430" y="260476"/>
                  </a:lnTo>
                  <a:lnTo>
                    <a:pt x="209169" y="260096"/>
                  </a:lnTo>
                  <a:lnTo>
                    <a:pt x="223774" y="249936"/>
                  </a:lnTo>
                  <a:lnTo>
                    <a:pt x="236981" y="238379"/>
                  </a:lnTo>
                  <a:lnTo>
                    <a:pt x="246227" y="227711"/>
                  </a:lnTo>
                  <a:lnTo>
                    <a:pt x="229488" y="227711"/>
                  </a:lnTo>
                  <a:lnTo>
                    <a:pt x="222927" y="222631"/>
                  </a:lnTo>
                  <a:close/>
                </a:path>
                <a:path w="277495" h="279400">
                  <a:moveTo>
                    <a:pt x="75692" y="145923"/>
                  </a:moveTo>
                  <a:lnTo>
                    <a:pt x="63119" y="145923"/>
                  </a:lnTo>
                  <a:lnTo>
                    <a:pt x="63880" y="156463"/>
                  </a:lnTo>
                  <a:lnTo>
                    <a:pt x="64134" y="161544"/>
                  </a:lnTo>
                  <a:lnTo>
                    <a:pt x="65531" y="174625"/>
                  </a:lnTo>
                  <a:lnTo>
                    <a:pt x="65912" y="178688"/>
                  </a:lnTo>
                  <a:lnTo>
                    <a:pt x="68960" y="194691"/>
                  </a:lnTo>
                  <a:lnTo>
                    <a:pt x="73278" y="209296"/>
                  </a:lnTo>
                  <a:lnTo>
                    <a:pt x="74040" y="211074"/>
                  </a:lnTo>
                  <a:lnTo>
                    <a:pt x="60071" y="218567"/>
                  </a:lnTo>
                  <a:lnTo>
                    <a:pt x="48259" y="227711"/>
                  </a:lnTo>
                  <a:lnTo>
                    <a:pt x="69045" y="227711"/>
                  </a:lnTo>
                  <a:lnTo>
                    <a:pt x="78358" y="222631"/>
                  </a:lnTo>
                  <a:lnTo>
                    <a:pt x="91652" y="222631"/>
                  </a:lnTo>
                  <a:lnTo>
                    <a:pt x="89661" y="217805"/>
                  </a:lnTo>
                  <a:lnTo>
                    <a:pt x="102870" y="213741"/>
                  </a:lnTo>
                  <a:lnTo>
                    <a:pt x="117475" y="211074"/>
                  </a:lnTo>
                  <a:lnTo>
                    <a:pt x="132714" y="209676"/>
                  </a:lnTo>
                  <a:lnTo>
                    <a:pt x="204007" y="209676"/>
                  </a:lnTo>
                  <a:lnTo>
                    <a:pt x="204088" y="209296"/>
                  </a:lnTo>
                  <a:lnTo>
                    <a:pt x="204990" y="206248"/>
                  </a:lnTo>
                  <a:lnTo>
                    <a:pt x="84835" y="206248"/>
                  </a:lnTo>
                  <a:lnTo>
                    <a:pt x="80518" y="187579"/>
                  </a:lnTo>
                  <a:lnTo>
                    <a:pt x="77343" y="167386"/>
                  </a:lnTo>
                  <a:lnTo>
                    <a:pt x="75692" y="145923"/>
                  </a:lnTo>
                  <a:close/>
                </a:path>
                <a:path w="277495" h="279400">
                  <a:moveTo>
                    <a:pt x="277160" y="145923"/>
                  </a:moveTo>
                  <a:lnTo>
                    <a:pt x="264413" y="145923"/>
                  </a:lnTo>
                  <a:lnTo>
                    <a:pt x="262381" y="164719"/>
                  </a:lnTo>
                  <a:lnTo>
                    <a:pt x="257301" y="182118"/>
                  </a:lnTo>
                  <a:lnTo>
                    <a:pt x="250189" y="198374"/>
                  </a:lnTo>
                  <a:lnTo>
                    <a:pt x="241046" y="213741"/>
                  </a:lnTo>
                  <a:lnTo>
                    <a:pt x="229488" y="227711"/>
                  </a:lnTo>
                  <a:lnTo>
                    <a:pt x="246227" y="227711"/>
                  </a:lnTo>
                  <a:lnTo>
                    <a:pt x="266826" y="193675"/>
                  </a:lnTo>
                  <a:lnTo>
                    <a:pt x="276732" y="158496"/>
                  </a:lnTo>
                  <a:lnTo>
                    <a:pt x="277160" y="145923"/>
                  </a:lnTo>
                  <a:close/>
                </a:path>
                <a:path w="277495" h="279400">
                  <a:moveTo>
                    <a:pt x="144906" y="145923"/>
                  </a:moveTo>
                  <a:lnTo>
                    <a:pt x="132714" y="145923"/>
                  </a:lnTo>
                  <a:lnTo>
                    <a:pt x="132714" y="196723"/>
                  </a:lnTo>
                  <a:lnTo>
                    <a:pt x="115824" y="198374"/>
                  </a:lnTo>
                  <a:lnTo>
                    <a:pt x="100202" y="201168"/>
                  </a:lnTo>
                  <a:lnTo>
                    <a:pt x="84835" y="206248"/>
                  </a:lnTo>
                  <a:lnTo>
                    <a:pt x="192531" y="206248"/>
                  </a:lnTo>
                  <a:lnTo>
                    <a:pt x="177546" y="201168"/>
                  </a:lnTo>
                  <a:lnTo>
                    <a:pt x="161925" y="198374"/>
                  </a:lnTo>
                  <a:lnTo>
                    <a:pt x="144906" y="196723"/>
                  </a:lnTo>
                  <a:lnTo>
                    <a:pt x="144906" y="145923"/>
                  </a:lnTo>
                  <a:close/>
                </a:path>
                <a:path w="277495" h="279400">
                  <a:moveTo>
                    <a:pt x="214249" y="145923"/>
                  </a:moveTo>
                  <a:lnTo>
                    <a:pt x="202056" y="145923"/>
                  </a:lnTo>
                  <a:lnTo>
                    <a:pt x="200278" y="167386"/>
                  </a:lnTo>
                  <a:lnTo>
                    <a:pt x="196850" y="187579"/>
                  </a:lnTo>
                  <a:lnTo>
                    <a:pt x="192531" y="206248"/>
                  </a:lnTo>
                  <a:lnTo>
                    <a:pt x="204990" y="206248"/>
                  </a:lnTo>
                  <a:lnTo>
                    <a:pt x="208406" y="194691"/>
                  </a:lnTo>
                  <a:lnTo>
                    <a:pt x="211835" y="178688"/>
                  </a:lnTo>
                  <a:lnTo>
                    <a:pt x="213486" y="161544"/>
                  </a:lnTo>
                  <a:lnTo>
                    <a:pt x="213868" y="156463"/>
                  </a:lnTo>
                  <a:lnTo>
                    <a:pt x="214249" y="145923"/>
                  </a:lnTo>
                  <a:close/>
                </a:path>
                <a:path w="277495" h="279400">
                  <a:moveTo>
                    <a:pt x="69691" y="51816"/>
                  </a:moveTo>
                  <a:lnTo>
                    <a:pt x="48259" y="51816"/>
                  </a:lnTo>
                  <a:lnTo>
                    <a:pt x="60071" y="60706"/>
                  </a:lnTo>
                  <a:lnTo>
                    <a:pt x="74040" y="68199"/>
                  </a:lnTo>
                  <a:lnTo>
                    <a:pt x="73278" y="69850"/>
                  </a:lnTo>
                  <a:lnTo>
                    <a:pt x="68960" y="84836"/>
                  </a:lnTo>
                  <a:lnTo>
                    <a:pt x="65912" y="100965"/>
                  </a:lnTo>
                  <a:lnTo>
                    <a:pt x="65531" y="105029"/>
                  </a:lnTo>
                  <a:lnTo>
                    <a:pt x="64134" y="117221"/>
                  </a:lnTo>
                  <a:lnTo>
                    <a:pt x="63880" y="122428"/>
                  </a:lnTo>
                  <a:lnTo>
                    <a:pt x="63119" y="133350"/>
                  </a:lnTo>
                  <a:lnTo>
                    <a:pt x="75692" y="133350"/>
                  </a:lnTo>
                  <a:lnTo>
                    <a:pt x="77343" y="112141"/>
                  </a:lnTo>
                  <a:lnTo>
                    <a:pt x="80518" y="91312"/>
                  </a:lnTo>
                  <a:lnTo>
                    <a:pt x="84835" y="73279"/>
                  </a:lnTo>
                  <a:lnTo>
                    <a:pt x="205077" y="73279"/>
                  </a:lnTo>
                  <a:lnTo>
                    <a:pt x="204088" y="69850"/>
                  </a:lnTo>
                  <a:lnTo>
                    <a:pt x="204030" y="69596"/>
                  </a:lnTo>
                  <a:lnTo>
                    <a:pt x="132714" y="69596"/>
                  </a:lnTo>
                  <a:lnTo>
                    <a:pt x="117475" y="68199"/>
                  </a:lnTo>
                  <a:lnTo>
                    <a:pt x="102870" y="65405"/>
                  </a:lnTo>
                  <a:lnTo>
                    <a:pt x="89661" y="61087"/>
                  </a:lnTo>
                  <a:lnTo>
                    <a:pt x="91494" y="56642"/>
                  </a:lnTo>
                  <a:lnTo>
                    <a:pt x="78358" y="56642"/>
                  </a:lnTo>
                  <a:lnTo>
                    <a:pt x="69691" y="51816"/>
                  </a:lnTo>
                  <a:close/>
                </a:path>
                <a:path w="277495" h="279400">
                  <a:moveTo>
                    <a:pt x="192531" y="73279"/>
                  </a:moveTo>
                  <a:lnTo>
                    <a:pt x="84835" y="73279"/>
                  </a:lnTo>
                  <a:lnTo>
                    <a:pt x="100202" y="77724"/>
                  </a:lnTo>
                  <a:lnTo>
                    <a:pt x="115824" y="80772"/>
                  </a:lnTo>
                  <a:lnTo>
                    <a:pt x="132714" y="82169"/>
                  </a:lnTo>
                  <a:lnTo>
                    <a:pt x="132714" y="133350"/>
                  </a:lnTo>
                  <a:lnTo>
                    <a:pt x="144906" y="133350"/>
                  </a:lnTo>
                  <a:lnTo>
                    <a:pt x="144906" y="82169"/>
                  </a:lnTo>
                  <a:lnTo>
                    <a:pt x="161925" y="80772"/>
                  </a:lnTo>
                  <a:lnTo>
                    <a:pt x="177546" y="77724"/>
                  </a:lnTo>
                  <a:lnTo>
                    <a:pt x="192531" y="73279"/>
                  </a:lnTo>
                  <a:close/>
                </a:path>
                <a:path w="277495" h="279400">
                  <a:moveTo>
                    <a:pt x="205077" y="73279"/>
                  </a:moveTo>
                  <a:lnTo>
                    <a:pt x="192531" y="73279"/>
                  </a:lnTo>
                  <a:lnTo>
                    <a:pt x="196850" y="91312"/>
                  </a:lnTo>
                  <a:lnTo>
                    <a:pt x="200278" y="112141"/>
                  </a:lnTo>
                  <a:lnTo>
                    <a:pt x="202056" y="133350"/>
                  </a:lnTo>
                  <a:lnTo>
                    <a:pt x="214249" y="133350"/>
                  </a:lnTo>
                  <a:lnTo>
                    <a:pt x="213868" y="122428"/>
                  </a:lnTo>
                  <a:lnTo>
                    <a:pt x="213486" y="117221"/>
                  </a:lnTo>
                  <a:lnTo>
                    <a:pt x="212217" y="105029"/>
                  </a:lnTo>
                  <a:lnTo>
                    <a:pt x="211835" y="100965"/>
                  </a:lnTo>
                  <a:lnTo>
                    <a:pt x="208406" y="84836"/>
                  </a:lnTo>
                  <a:lnTo>
                    <a:pt x="205077" y="73279"/>
                  </a:lnTo>
                  <a:close/>
                </a:path>
                <a:path w="277495" h="279400">
                  <a:moveTo>
                    <a:pt x="246184" y="51816"/>
                  </a:moveTo>
                  <a:lnTo>
                    <a:pt x="229488" y="51816"/>
                  </a:lnTo>
                  <a:lnTo>
                    <a:pt x="241046" y="65150"/>
                  </a:lnTo>
                  <a:lnTo>
                    <a:pt x="250189" y="80518"/>
                  </a:lnTo>
                  <a:lnTo>
                    <a:pt x="257301" y="96774"/>
                  </a:lnTo>
                  <a:lnTo>
                    <a:pt x="262381" y="114554"/>
                  </a:lnTo>
                  <a:lnTo>
                    <a:pt x="264413" y="133350"/>
                  </a:lnTo>
                  <a:lnTo>
                    <a:pt x="277156" y="133350"/>
                  </a:lnTo>
                  <a:lnTo>
                    <a:pt x="266826" y="85217"/>
                  </a:lnTo>
                  <a:lnTo>
                    <a:pt x="248538" y="54610"/>
                  </a:lnTo>
                  <a:lnTo>
                    <a:pt x="246184" y="51816"/>
                  </a:lnTo>
                  <a:close/>
                </a:path>
                <a:path w="277495" h="279400">
                  <a:moveTo>
                    <a:pt x="144906" y="13335"/>
                  </a:moveTo>
                  <a:lnTo>
                    <a:pt x="132714" y="13335"/>
                  </a:lnTo>
                  <a:lnTo>
                    <a:pt x="132714" y="69596"/>
                  </a:lnTo>
                  <a:lnTo>
                    <a:pt x="144906" y="69596"/>
                  </a:lnTo>
                  <a:lnTo>
                    <a:pt x="144906" y="13335"/>
                  </a:lnTo>
                  <a:close/>
                </a:path>
                <a:path w="277495" h="279400">
                  <a:moveTo>
                    <a:pt x="197364" y="13335"/>
                  </a:moveTo>
                  <a:lnTo>
                    <a:pt x="144906" y="13335"/>
                  </a:lnTo>
                  <a:lnTo>
                    <a:pt x="153415" y="16383"/>
                  </a:lnTo>
                  <a:lnTo>
                    <a:pt x="161925" y="21462"/>
                  </a:lnTo>
                  <a:lnTo>
                    <a:pt x="169418" y="28956"/>
                  </a:lnTo>
                  <a:lnTo>
                    <a:pt x="176529" y="37846"/>
                  </a:lnTo>
                  <a:lnTo>
                    <a:pt x="182625" y="48768"/>
                  </a:lnTo>
                  <a:lnTo>
                    <a:pt x="188086" y="61087"/>
                  </a:lnTo>
                  <a:lnTo>
                    <a:pt x="174878" y="65405"/>
                  </a:lnTo>
                  <a:lnTo>
                    <a:pt x="160274" y="68199"/>
                  </a:lnTo>
                  <a:lnTo>
                    <a:pt x="144906" y="69596"/>
                  </a:lnTo>
                  <a:lnTo>
                    <a:pt x="204030" y="69596"/>
                  </a:lnTo>
                  <a:lnTo>
                    <a:pt x="203707" y="68199"/>
                  </a:lnTo>
                  <a:lnTo>
                    <a:pt x="217677" y="60706"/>
                  </a:lnTo>
                  <a:lnTo>
                    <a:pt x="223077" y="56642"/>
                  </a:lnTo>
                  <a:lnTo>
                    <a:pt x="199262" y="56642"/>
                  </a:lnTo>
                  <a:lnTo>
                    <a:pt x="198881" y="54863"/>
                  </a:lnTo>
                  <a:lnTo>
                    <a:pt x="198247" y="53212"/>
                  </a:lnTo>
                  <a:lnTo>
                    <a:pt x="191770" y="40259"/>
                  </a:lnTo>
                  <a:lnTo>
                    <a:pt x="184023" y="27940"/>
                  </a:lnTo>
                  <a:lnTo>
                    <a:pt x="176149" y="18796"/>
                  </a:lnTo>
                  <a:lnTo>
                    <a:pt x="208644" y="18796"/>
                  </a:lnTo>
                  <a:lnTo>
                    <a:pt x="197364" y="13335"/>
                  </a:lnTo>
                  <a:close/>
                </a:path>
                <a:path w="277495" h="279400">
                  <a:moveTo>
                    <a:pt x="120224" y="18796"/>
                  </a:moveTo>
                  <a:lnTo>
                    <a:pt x="101473" y="18796"/>
                  </a:lnTo>
                  <a:lnTo>
                    <a:pt x="93345" y="27940"/>
                  </a:lnTo>
                  <a:lnTo>
                    <a:pt x="92963" y="28956"/>
                  </a:lnTo>
                  <a:lnTo>
                    <a:pt x="85851" y="40259"/>
                  </a:lnTo>
                  <a:lnTo>
                    <a:pt x="79121" y="53212"/>
                  </a:lnTo>
                  <a:lnTo>
                    <a:pt x="78739" y="54863"/>
                  </a:lnTo>
                  <a:lnTo>
                    <a:pt x="78358" y="56642"/>
                  </a:lnTo>
                  <a:lnTo>
                    <a:pt x="91494" y="56642"/>
                  </a:lnTo>
                  <a:lnTo>
                    <a:pt x="94742" y="48768"/>
                  </a:lnTo>
                  <a:lnTo>
                    <a:pt x="101219" y="37846"/>
                  </a:lnTo>
                  <a:lnTo>
                    <a:pt x="108330" y="28956"/>
                  </a:lnTo>
                  <a:lnTo>
                    <a:pt x="115824" y="21462"/>
                  </a:lnTo>
                  <a:lnTo>
                    <a:pt x="120224" y="18796"/>
                  </a:lnTo>
                  <a:close/>
                </a:path>
                <a:path w="277495" h="279400">
                  <a:moveTo>
                    <a:pt x="208644" y="18796"/>
                  </a:moveTo>
                  <a:lnTo>
                    <a:pt x="176149" y="18796"/>
                  </a:lnTo>
                  <a:lnTo>
                    <a:pt x="192150" y="24511"/>
                  </a:lnTo>
                  <a:lnTo>
                    <a:pt x="206755" y="33020"/>
                  </a:lnTo>
                  <a:lnTo>
                    <a:pt x="219963" y="42925"/>
                  </a:lnTo>
                  <a:lnTo>
                    <a:pt x="210438" y="50419"/>
                  </a:lnTo>
                  <a:lnTo>
                    <a:pt x="199262" y="56642"/>
                  </a:lnTo>
                  <a:lnTo>
                    <a:pt x="223077" y="56642"/>
                  </a:lnTo>
                  <a:lnTo>
                    <a:pt x="229488" y="51816"/>
                  </a:lnTo>
                  <a:lnTo>
                    <a:pt x="246184" y="51816"/>
                  </a:lnTo>
                  <a:lnTo>
                    <a:pt x="236981" y="40894"/>
                  </a:lnTo>
                  <a:lnTo>
                    <a:pt x="223774" y="29337"/>
                  </a:lnTo>
                  <a:lnTo>
                    <a:pt x="209169" y="19050"/>
                  </a:lnTo>
                  <a:lnTo>
                    <a:pt x="208644" y="187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336536" y="2778251"/>
              <a:ext cx="911860" cy="257810"/>
            </a:xfrm>
            <a:custGeom>
              <a:avLst/>
              <a:gdLst/>
              <a:ahLst/>
              <a:cxnLst/>
              <a:rect l="l" t="t" r="r" b="b"/>
              <a:pathLst>
                <a:path w="911859" h="257810">
                  <a:moveTo>
                    <a:pt x="207264" y="109740"/>
                  </a:moveTo>
                  <a:lnTo>
                    <a:pt x="0" y="109740"/>
                  </a:lnTo>
                  <a:lnTo>
                    <a:pt x="0" y="257556"/>
                  </a:lnTo>
                  <a:lnTo>
                    <a:pt x="207264" y="257556"/>
                  </a:lnTo>
                  <a:lnTo>
                    <a:pt x="207264" y="109740"/>
                  </a:lnTo>
                  <a:close/>
                </a:path>
                <a:path w="911859" h="257810">
                  <a:moveTo>
                    <a:pt x="559308" y="60960"/>
                  </a:moveTo>
                  <a:lnTo>
                    <a:pt x="352044" y="60960"/>
                  </a:lnTo>
                  <a:lnTo>
                    <a:pt x="352044" y="257556"/>
                  </a:lnTo>
                  <a:lnTo>
                    <a:pt x="559308" y="257556"/>
                  </a:lnTo>
                  <a:lnTo>
                    <a:pt x="559308" y="60960"/>
                  </a:lnTo>
                  <a:close/>
                </a:path>
                <a:path w="911859" h="257810">
                  <a:moveTo>
                    <a:pt x="911352" y="0"/>
                  </a:moveTo>
                  <a:lnTo>
                    <a:pt x="704088" y="0"/>
                  </a:lnTo>
                  <a:lnTo>
                    <a:pt x="704088" y="257556"/>
                  </a:lnTo>
                  <a:lnTo>
                    <a:pt x="911352" y="257556"/>
                  </a:lnTo>
                  <a:lnTo>
                    <a:pt x="9113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450323" y="2572511"/>
              <a:ext cx="207645" cy="463550"/>
            </a:xfrm>
            <a:custGeom>
              <a:avLst/>
              <a:gdLst/>
              <a:ahLst/>
              <a:cxnLst/>
              <a:rect l="l" t="t" r="r" b="b"/>
              <a:pathLst>
                <a:path w="207645" h="463550">
                  <a:moveTo>
                    <a:pt x="207264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207264" y="463296"/>
                  </a:lnTo>
                  <a:lnTo>
                    <a:pt x="2072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802368" y="2214371"/>
              <a:ext cx="1264920" cy="821690"/>
            </a:xfrm>
            <a:custGeom>
              <a:avLst/>
              <a:gdLst/>
              <a:ahLst/>
              <a:cxnLst/>
              <a:rect l="l" t="t" r="r" b="b"/>
              <a:pathLst>
                <a:path w="1264920" h="821689">
                  <a:moveTo>
                    <a:pt x="207264" y="283464"/>
                  </a:moveTo>
                  <a:lnTo>
                    <a:pt x="0" y="283464"/>
                  </a:lnTo>
                  <a:lnTo>
                    <a:pt x="0" y="821436"/>
                  </a:lnTo>
                  <a:lnTo>
                    <a:pt x="207264" y="821436"/>
                  </a:lnTo>
                  <a:lnTo>
                    <a:pt x="207264" y="283464"/>
                  </a:lnTo>
                  <a:close/>
                </a:path>
                <a:path w="1264920" h="821689">
                  <a:moveTo>
                    <a:pt x="559308" y="202704"/>
                  </a:moveTo>
                  <a:lnTo>
                    <a:pt x="352044" y="202704"/>
                  </a:lnTo>
                  <a:lnTo>
                    <a:pt x="352044" y="821436"/>
                  </a:lnTo>
                  <a:lnTo>
                    <a:pt x="559308" y="821436"/>
                  </a:lnTo>
                  <a:lnTo>
                    <a:pt x="559308" y="202704"/>
                  </a:lnTo>
                  <a:close/>
                </a:path>
                <a:path w="1264920" h="821689">
                  <a:moveTo>
                    <a:pt x="911352" y="106680"/>
                  </a:moveTo>
                  <a:lnTo>
                    <a:pt x="704088" y="106680"/>
                  </a:lnTo>
                  <a:lnTo>
                    <a:pt x="704088" y="821436"/>
                  </a:lnTo>
                  <a:lnTo>
                    <a:pt x="911352" y="821436"/>
                  </a:lnTo>
                  <a:lnTo>
                    <a:pt x="911352" y="106680"/>
                  </a:lnTo>
                  <a:close/>
                </a:path>
                <a:path w="1264920" h="821689">
                  <a:moveTo>
                    <a:pt x="1264920" y="0"/>
                  </a:moveTo>
                  <a:lnTo>
                    <a:pt x="1057656" y="0"/>
                  </a:lnTo>
                  <a:lnTo>
                    <a:pt x="1057656" y="821436"/>
                  </a:lnTo>
                  <a:lnTo>
                    <a:pt x="1264920" y="821436"/>
                  </a:lnTo>
                  <a:lnTo>
                    <a:pt x="126492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212067" y="2078736"/>
              <a:ext cx="207645" cy="957580"/>
            </a:xfrm>
            <a:custGeom>
              <a:avLst/>
              <a:gdLst/>
              <a:ahLst/>
              <a:cxnLst/>
              <a:rect l="l" t="t" r="r" b="b"/>
              <a:pathLst>
                <a:path w="207645" h="957580">
                  <a:moveTo>
                    <a:pt x="207264" y="0"/>
                  </a:moveTo>
                  <a:lnTo>
                    <a:pt x="0" y="0"/>
                  </a:lnTo>
                  <a:lnTo>
                    <a:pt x="0" y="957072"/>
                  </a:lnTo>
                  <a:lnTo>
                    <a:pt x="207264" y="957072"/>
                  </a:lnTo>
                  <a:lnTo>
                    <a:pt x="20726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984492" y="2642615"/>
              <a:ext cx="2321560" cy="393700"/>
            </a:xfrm>
            <a:custGeom>
              <a:avLst/>
              <a:gdLst/>
              <a:ahLst/>
              <a:cxnLst/>
              <a:rect l="l" t="t" r="r" b="b"/>
              <a:pathLst>
                <a:path w="2321559" h="393700">
                  <a:moveTo>
                    <a:pt x="207264" y="277368"/>
                  </a:moveTo>
                  <a:lnTo>
                    <a:pt x="0" y="277368"/>
                  </a:lnTo>
                  <a:lnTo>
                    <a:pt x="0" y="393192"/>
                  </a:lnTo>
                  <a:lnTo>
                    <a:pt x="207264" y="393192"/>
                  </a:lnTo>
                  <a:lnTo>
                    <a:pt x="207264" y="277368"/>
                  </a:lnTo>
                  <a:close/>
                </a:path>
                <a:path w="2321559" h="393700">
                  <a:moveTo>
                    <a:pt x="1616964" y="71628"/>
                  </a:moveTo>
                  <a:lnTo>
                    <a:pt x="1409700" y="71628"/>
                  </a:lnTo>
                  <a:lnTo>
                    <a:pt x="1409700" y="393192"/>
                  </a:lnTo>
                  <a:lnTo>
                    <a:pt x="1616964" y="393192"/>
                  </a:lnTo>
                  <a:lnTo>
                    <a:pt x="1616964" y="71628"/>
                  </a:lnTo>
                  <a:close/>
                </a:path>
                <a:path w="2321559" h="393700">
                  <a:moveTo>
                    <a:pt x="1969008" y="28956"/>
                  </a:moveTo>
                  <a:lnTo>
                    <a:pt x="1761744" y="28956"/>
                  </a:lnTo>
                  <a:lnTo>
                    <a:pt x="1761744" y="393192"/>
                  </a:lnTo>
                  <a:lnTo>
                    <a:pt x="1969008" y="393192"/>
                  </a:lnTo>
                  <a:lnTo>
                    <a:pt x="1969008" y="28956"/>
                  </a:lnTo>
                  <a:close/>
                </a:path>
                <a:path w="2321559" h="393700">
                  <a:moveTo>
                    <a:pt x="2321052" y="0"/>
                  </a:moveTo>
                  <a:lnTo>
                    <a:pt x="2113788" y="0"/>
                  </a:lnTo>
                  <a:lnTo>
                    <a:pt x="2113788" y="393192"/>
                  </a:lnTo>
                  <a:lnTo>
                    <a:pt x="2321052" y="393192"/>
                  </a:lnTo>
                  <a:lnTo>
                    <a:pt x="23210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911339" y="3035808"/>
              <a:ext cx="4579620" cy="0"/>
            </a:xfrm>
            <a:custGeom>
              <a:avLst/>
              <a:gdLst/>
              <a:ahLst/>
              <a:cxnLst/>
              <a:rect l="l" t="t" r="r" b="b"/>
              <a:pathLst>
                <a:path w="4579620" h="0">
                  <a:moveTo>
                    <a:pt x="0" y="0"/>
                  </a:moveTo>
                  <a:lnTo>
                    <a:pt x="457961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6707060" y="3828224"/>
            <a:ext cx="5006975" cy="2444750"/>
            <a:chOff x="6707060" y="3828224"/>
            <a:chExt cx="5006975" cy="2444750"/>
          </a:xfrm>
        </p:grpSpPr>
        <p:sp>
          <p:nvSpPr>
            <p:cNvPr id="22" name="object 22" descr=""/>
            <p:cNvSpPr/>
            <p:nvPr/>
          </p:nvSpPr>
          <p:spPr>
            <a:xfrm>
              <a:off x="6708647" y="3829811"/>
              <a:ext cx="5003800" cy="2441575"/>
            </a:xfrm>
            <a:custGeom>
              <a:avLst/>
              <a:gdLst/>
              <a:ahLst/>
              <a:cxnLst/>
              <a:rect l="l" t="t" r="r" b="b"/>
              <a:pathLst>
                <a:path w="5003800" h="2441575">
                  <a:moveTo>
                    <a:pt x="0" y="2441448"/>
                  </a:moveTo>
                  <a:lnTo>
                    <a:pt x="5003292" y="2441448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1448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871715" y="4337303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245595" y="3989831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5" h="279400">
                  <a:moveTo>
                    <a:pt x="138810" y="0"/>
                  </a:moveTo>
                  <a:lnTo>
                    <a:pt x="84581" y="11303"/>
                  </a:lnTo>
                  <a:lnTo>
                    <a:pt x="40767" y="40894"/>
                  </a:lnTo>
                  <a:lnTo>
                    <a:pt x="10922" y="85217"/>
                  </a:lnTo>
                  <a:lnTo>
                    <a:pt x="0" y="139827"/>
                  </a:lnTo>
                  <a:lnTo>
                    <a:pt x="1015" y="158496"/>
                  </a:lnTo>
                  <a:lnTo>
                    <a:pt x="18669" y="209677"/>
                  </a:lnTo>
                  <a:lnTo>
                    <a:pt x="53975" y="249936"/>
                  </a:lnTo>
                  <a:lnTo>
                    <a:pt x="101853" y="274066"/>
                  </a:lnTo>
                  <a:lnTo>
                    <a:pt x="138810" y="278892"/>
                  </a:lnTo>
                  <a:lnTo>
                    <a:pt x="157479" y="277495"/>
                  </a:lnTo>
                  <a:lnTo>
                    <a:pt x="175895" y="274066"/>
                  </a:lnTo>
                  <a:lnTo>
                    <a:pt x="193167" y="268351"/>
                  </a:lnTo>
                  <a:lnTo>
                    <a:pt x="198583" y="265557"/>
                  </a:lnTo>
                  <a:lnTo>
                    <a:pt x="132714" y="265557"/>
                  </a:lnTo>
                  <a:lnTo>
                    <a:pt x="124205" y="262890"/>
                  </a:lnTo>
                  <a:lnTo>
                    <a:pt x="120502" y="260477"/>
                  </a:lnTo>
                  <a:lnTo>
                    <a:pt x="101473" y="260477"/>
                  </a:lnTo>
                  <a:lnTo>
                    <a:pt x="85598" y="254381"/>
                  </a:lnTo>
                  <a:lnTo>
                    <a:pt x="70993" y="246507"/>
                  </a:lnTo>
                  <a:lnTo>
                    <a:pt x="57403" y="235966"/>
                  </a:lnTo>
                  <a:lnTo>
                    <a:pt x="67182" y="228727"/>
                  </a:lnTo>
                  <a:lnTo>
                    <a:pt x="69045" y="227711"/>
                  </a:lnTo>
                  <a:lnTo>
                    <a:pt x="48259" y="227711"/>
                  </a:lnTo>
                  <a:lnTo>
                    <a:pt x="20065" y="182118"/>
                  </a:lnTo>
                  <a:lnTo>
                    <a:pt x="12953" y="145923"/>
                  </a:lnTo>
                  <a:lnTo>
                    <a:pt x="277160" y="145923"/>
                  </a:lnTo>
                  <a:lnTo>
                    <a:pt x="277368" y="139827"/>
                  </a:lnTo>
                  <a:lnTo>
                    <a:pt x="277156" y="133350"/>
                  </a:lnTo>
                  <a:lnTo>
                    <a:pt x="12953" y="133350"/>
                  </a:lnTo>
                  <a:lnTo>
                    <a:pt x="15239" y="114554"/>
                  </a:lnTo>
                  <a:lnTo>
                    <a:pt x="20065" y="96774"/>
                  </a:lnTo>
                  <a:lnTo>
                    <a:pt x="27177" y="80518"/>
                  </a:lnTo>
                  <a:lnTo>
                    <a:pt x="36702" y="65151"/>
                  </a:lnTo>
                  <a:lnTo>
                    <a:pt x="48259" y="51816"/>
                  </a:lnTo>
                  <a:lnTo>
                    <a:pt x="69691" y="51816"/>
                  </a:lnTo>
                  <a:lnTo>
                    <a:pt x="67182" y="50419"/>
                  </a:lnTo>
                  <a:lnTo>
                    <a:pt x="57403" y="42926"/>
                  </a:lnTo>
                  <a:lnTo>
                    <a:pt x="70993" y="33020"/>
                  </a:lnTo>
                  <a:lnTo>
                    <a:pt x="85598" y="24511"/>
                  </a:lnTo>
                  <a:lnTo>
                    <a:pt x="101473" y="18796"/>
                  </a:lnTo>
                  <a:lnTo>
                    <a:pt x="120224" y="18796"/>
                  </a:lnTo>
                  <a:lnTo>
                    <a:pt x="124205" y="16383"/>
                  </a:lnTo>
                  <a:lnTo>
                    <a:pt x="132714" y="13335"/>
                  </a:lnTo>
                  <a:lnTo>
                    <a:pt x="197364" y="13335"/>
                  </a:lnTo>
                  <a:lnTo>
                    <a:pt x="193167" y="11303"/>
                  </a:lnTo>
                  <a:lnTo>
                    <a:pt x="175895" y="5461"/>
                  </a:lnTo>
                  <a:lnTo>
                    <a:pt x="157479" y="1397"/>
                  </a:lnTo>
                  <a:lnTo>
                    <a:pt x="138810" y="0"/>
                  </a:lnTo>
                  <a:close/>
                </a:path>
                <a:path w="277495" h="279400">
                  <a:moveTo>
                    <a:pt x="144906" y="209677"/>
                  </a:moveTo>
                  <a:lnTo>
                    <a:pt x="132714" y="209677"/>
                  </a:lnTo>
                  <a:lnTo>
                    <a:pt x="132714" y="265557"/>
                  </a:lnTo>
                  <a:lnTo>
                    <a:pt x="144906" y="265557"/>
                  </a:lnTo>
                  <a:lnTo>
                    <a:pt x="144906" y="209677"/>
                  </a:lnTo>
                  <a:close/>
                </a:path>
                <a:path w="277495" h="279400">
                  <a:moveTo>
                    <a:pt x="204007" y="209677"/>
                  </a:moveTo>
                  <a:lnTo>
                    <a:pt x="144906" y="209677"/>
                  </a:lnTo>
                  <a:lnTo>
                    <a:pt x="160274" y="211074"/>
                  </a:lnTo>
                  <a:lnTo>
                    <a:pt x="174878" y="213741"/>
                  </a:lnTo>
                  <a:lnTo>
                    <a:pt x="188086" y="217805"/>
                  </a:lnTo>
                  <a:lnTo>
                    <a:pt x="182625" y="230124"/>
                  </a:lnTo>
                  <a:lnTo>
                    <a:pt x="176529" y="241427"/>
                  </a:lnTo>
                  <a:lnTo>
                    <a:pt x="169418" y="250190"/>
                  </a:lnTo>
                  <a:lnTo>
                    <a:pt x="161925" y="257429"/>
                  </a:lnTo>
                  <a:lnTo>
                    <a:pt x="153415" y="262890"/>
                  </a:lnTo>
                  <a:lnTo>
                    <a:pt x="144906" y="265557"/>
                  </a:lnTo>
                  <a:lnTo>
                    <a:pt x="198583" y="265557"/>
                  </a:lnTo>
                  <a:lnTo>
                    <a:pt x="208430" y="260477"/>
                  </a:lnTo>
                  <a:lnTo>
                    <a:pt x="176149" y="260477"/>
                  </a:lnTo>
                  <a:lnTo>
                    <a:pt x="184023" y="251333"/>
                  </a:lnTo>
                  <a:lnTo>
                    <a:pt x="184657" y="250190"/>
                  </a:lnTo>
                  <a:lnTo>
                    <a:pt x="191770" y="238633"/>
                  </a:lnTo>
                  <a:lnTo>
                    <a:pt x="198247" y="225679"/>
                  </a:lnTo>
                  <a:lnTo>
                    <a:pt x="198881" y="224282"/>
                  </a:lnTo>
                  <a:lnTo>
                    <a:pt x="199262" y="222631"/>
                  </a:lnTo>
                  <a:lnTo>
                    <a:pt x="222927" y="222631"/>
                  </a:lnTo>
                  <a:lnTo>
                    <a:pt x="217677" y="218567"/>
                  </a:lnTo>
                  <a:lnTo>
                    <a:pt x="203707" y="211074"/>
                  </a:lnTo>
                  <a:lnTo>
                    <a:pt x="204007" y="209677"/>
                  </a:lnTo>
                  <a:close/>
                </a:path>
                <a:path w="277495" h="279400">
                  <a:moveTo>
                    <a:pt x="91652" y="222631"/>
                  </a:moveTo>
                  <a:lnTo>
                    <a:pt x="78358" y="222631"/>
                  </a:lnTo>
                  <a:lnTo>
                    <a:pt x="78739" y="224282"/>
                  </a:lnTo>
                  <a:lnTo>
                    <a:pt x="79121" y="225679"/>
                  </a:lnTo>
                  <a:lnTo>
                    <a:pt x="85851" y="238633"/>
                  </a:lnTo>
                  <a:lnTo>
                    <a:pt x="92963" y="250190"/>
                  </a:lnTo>
                  <a:lnTo>
                    <a:pt x="93345" y="251333"/>
                  </a:lnTo>
                  <a:lnTo>
                    <a:pt x="101473" y="260477"/>
                  </a:lnTo>
                  <a:lnTo>
                    <a:pt x="120502" y="260477"/>
                  </a:lnTo>
                  <a:lnTo>
                    <a:pt x="115824" y="257429"/>
                  </a:lnTo>
                  <a:lnTo>
                    <a:pt x="108330" y="250190"/>
                  </a:lnTo>
                  <a:lnTo>
                    <a:pt x="101219" y="241427"/>
                  </a:lnTo>
                  <a:lnTo>
                    <a:pt x="94742" y="230124"/>
                  </a:lnTo>
                  <a:lnTo>
                    <a:pt x="91652" y="222631"/>
                  </a:lnTo>
                  <a:close/>
                </a:path>
                <a:path w="277495" h="279400">
                  <a:moveTo>
                    <a:pt x="222927" y="222631"/>
                  </a:moveTo>
                  <a:lnTo>
                    <a:pt x="199262" y="222631"/>
                  </a:lnTo>
                  <a:lnTo>
                    <a:pt x="210438" y="228727"/>
                  </a:lnTo>
                  <a:lnTo>
                    <a:pt x="219963" y="235966"/>
                  </a:lnTo>
                  <a:lnTo>
                    <a:pt x="206755" y="246507"/>
                  </a:lnTo>
                  <a:lnTo>
                    <a:pt x="192150" y="254381"/>
                  </a:lnTo>
                  <a:lnTo>
                    <a:pt x="176149" y="260477"/>
                  </a:lnTo>
                  <a:lnTo>
                    <a:pt x="208430" y="260477"/>
                  </a:lnTo>
                  <a:lnTo>
                    <a:pt x="209169" y="260096"/>
                  </a:lnTo>
                  <a:lnTo>
                    <a:pt x="223774" y="249936"/>
                  </a:lnTo>
                  <a:lnTo>
                    <a:pt x="236981" y="238379"/>
                  </a:lnTo>
                  <a:lnTo>
                    <a:pt x="246227" y="227711"/>
                  </a:lnTo>
                  <a:lnTo>
                    <a:pt x="229488" y="227711"/>
                  </a:lnTo>
                  <a:lnTo>
                    <a:pt x="222927" y="222631"/>
                  </a:lnTo>
                  <a:close/>
                </a:path>
                <a:path w="277495" h="279400">
                  <a:moveTo>
                    <a:pt x="75692" y="145923"/>
                  </a:moveTo>
                  <a:lnTo>
                    <a:pt x="63119" y="145923"/>
                  </a:lnTo>
                  <a:lnTo>
                    <a:pt x="63880" y="156464"/>
                  </a:lnTo>
                  <a:lnTo>
                    <a:pt x="64134" y="161544"/>
                  </a:lnTo>
                  <a:lnTo>
                    <a:pt x="65531" y="174625"/>
                  </a:lnTo>
                  <a:lnTo>
                    <a:pt x="65912" y="178689"/>
                  </a:lnTo>
                  <a:lnTo>
                    <a:pt x="68960" y="194691"/>
                  </a:lnTo>
                  <a:lnTo>
                    <a:pt x="73278" y="209296"/>
                  </a:lnTo>
                  <a:lnTo>
                    <a:pt x="74040" y="211074"/>
                  </a:lnTo>
                  <a:lnTo>
                    <a:pt x="60071" y="218567"/>
                  </a:lnTo>
                  <a:lnTo>
                    <a:pt x="48259" y="227711"/>
                  </a:lnTo>
                  <a:lnTo>
                    <a:pt x="69045" y="227711"/>
                  </a:lnTo>
                  <a:lnTo>
                    <a:pt x="78358" y="222631"/>
                  </a:lnTo>
                  <a:lnTo>
                    <a:pt x="91652" y="222631"/>
                  </a:lnTo>
                  <a:lnTo>
                    <a:pt x="89661" y="217805"/>
                  </a:lnTo>
                  <a:lnTo>
                    <a:pt x="102870" y="213741"/>
                  </a:lnTo>
                  <a:lnTo>
                    <a:pt x="117475" y="211074"/>
                  </a:lnTo>
                  <a:lnTo>
                    <a:pt x="132714" y="209677"/>
                  </a:lnTo>
                  <a:lnTo>
                    <a:pt x="204007" y="209677"/>
                  </a:lnTo>
                  <a:lnTo>
                    <a:pt x="204088" y="209296"/>
                  </a:lnTo>
                  <a:lnTo>
                    <a:pt x="204990" y="206248"/>
                  </a:lnTo>
                  <a:lnTo>
                    <a:pt x="84835" y="206248"/>
                  </a:lnTo>
                  <a:lnTo>
                    <a:pt x="80518" y="187579"/>
                  </a:lnTo>
                  <a:lnTo>
                    <a:pt x="77343" y="167386"/>
                  </a:lnTo>
                  <a:lnTo>
                    <a:pt x="75692" y="145923"/>
                  </a:lnTo>
                  <a:close/>
                </a:path>
                <a:path w="277495" h="279400">
                  <a:moveTo>
                    <a:pt x="277160" y="145923"/>
                  </a:moveTo>
                  <a:lnTo>
                    <a:pt x="264413" y="145923"/>
                  </a:lnTo>
                  <a:lnTo>
                    <a:pt x="262381" y="164719"/>
                  </a:lnTo>
                  <a:lnTo>
                    <a:pt x="257301" y="182118"/>
                  </a:lnTo>
                  <a:lnTo>
                    <a:pt x="250189" y="198374"/>
                  </a:lnTo>
                  <a:lnTo>
                    <a:pt x="241046" y="213741"/>
                  </a:lnTo>
                  <a:lnTo>
                    <a:pt x="229488" y="227711"/>
                  </a:lnTo>
                  <a:lnTo>
                    <a:pt x="246227" y="227711"/>
                  </a:lnTo>
                  <a:lnTo>
                    <a:pt x="266826" y="193675"/>
                  </a:lnTo>
                  <a:lnTo>
                    <a:pt x="276732" y="158496"/>
                  </a:lnTo>
                  <a:lnTo>
                    <a:pt x="277160" y="145923"/>
                  </a:lnTo>
                  <a:close/>
                </a:path>
                <a:path w="277495" h="279400">
                  <a:moveTo>
                    <a:pt x="144906" y="145923"/>
                  </a:moveTo>
                  <a:lnTo>
                    <a:pt x="132714" y="145923"/>
                  </a:lnTo>
                  <a:lnTo>
                    <a:pt x="132714" y="196723"/>
                  </a:lnTo>
                  <a:lnTo>
                    <a:pt x="115824" y="198374"/>
                  </a:lnTo>
                  <a:lnTo>
                    <a:pt x="100202" y="201168"/>
                  </a:lnTo>
                  <a:lnTo>
                    <a:pt x="84835" y="206248"/>
                  </a:lnTo>
                  <a:lnTo>
                    <a:pt x="192531" y="206248"/>
                  </a:lnTo>
                  <a:lnTo>
                    <a:pt x="177546" y="201168"/>
                  </a:lnTo>
                  <a:lnTo>
                    <a:pt x="161925" y="198374"/>
                  </a:lnTo>
                  <a:lnTo>
                    <a:pt x="144906" y="196723"/>
                  </a:lnTo>
                  <a:lnTo>
                    <a:pt x="144906" y="145923"/>
                  </a:lnTo>
                  <a:close/>
                </a:path>
                <a:path w="277495" h="279400">
                  <a:moveTo>
                    <a:pt x="214249" y="145923"/>
                  </a:moveTo>
                  <a:lnTo>
                    <a:pt x="202056" y="145923"/>
                  </a:lnTo>
                  <a:lnTo>
                    <a:pt x="200278" y="167386"/>
                  </a:lnTo>
                  <a:lnTo>
                    <a:pt x="196850" y="187579"/>
                  </a:lnTo>
                  <a:lnTo>
                    <a:pt x="192531" y="206248"/>
                  </a:lnTo>
                  <a:lnTo>
                    <a:pt x="204990" y="206248"/>
                  </a:lnTo>
                  <a:lnTo>
                    <a:pt x="208406" y="194691"/>
                  </a:lnTo>
                  <a:lnTo>
                    <a:pt x="211835" y="178689"/>
                  </a:lnTo>
                  <a:lnTo>
                    <a:pt x="213486" y="161544"/>
                  </a:lnTo>
                  <a:lnTo>
                    <a:pt x="213868" y="156464"/>
                  </a:lnTo>
                  <a:lnTo>
                    <a:pt x="214249" y="145923"/>
                  </a:lnTo>
                  <a:close/>
                </a:path>
                <a:path w="277495" h="279400">
                  <a:moveTo>
                    <a:pt x="69691" y="51816"/>
                  </a:moveTo>
                  <a:lnTo>
                    <a:pt x="48259" y="51816"/>
                  </a:lnTo>
                  <a:lnTo>
                    <a:pt x="60071" y="60706"/>
                  </a:lnTo>
                  <a:lnTo>
                    <a:pt x="74040" y="68199"/>
                  </a:lnTo>
                  <a:lnTo>
                    <a:pt x="73278" y="69850"/>
                  </a:lnTo>
                  <a:lnTo>
                    <a:pt x="68960" y="84836"/>
                  </a:lnTo>
                  <a:lnTo>
                    <a:pt x="65912" y="100965"/>
                  </a:lnTo>
                  <a:lnTo>
                    <a:pt x="65531" y="105029"/>
                  </a:lnTo>
                  <a:lnTo>
                    <a:pt x="64134" y="117221"/>
                  </a:lnTo>
                  <a:lnTo>
                    <a:pt x="63880" y="122428"/>
                  </a:lnTo>
                  <a:lnTo>
                    <a:pt x="63119" y="133350"/>
                  </a:lnTo>
                  <a:lnTo>
                    <a:pt x="75692" y="133350"/>
                  </a:lnTo>
                  <a:lnTo>
                    <a:pt x="77343" y="112141"/>
                  </a:lnTo>
                  <a:lnTo>
                    <a:pt x="80518" y="91313"/>
                  </a:lnTo>
                  <a:lnTo>
                    <a:pt x="84835" y="73279"/>
                  </a:lnTo>
                  <a:lnTo>
                    <a:pt x="205077" y="73279"/>
                  </a:lnTo>
                  <a:lnTo>
                    <a:pt x="204088" y="69850"/>
                  </a:lnTo>
                  <a:lnTo>
                    <a:pt x="204030" y="69596"/>
                  </a:lnTo>
                  <a:lnTo>
                    <a:pt x="132714" y="69596"/>
                  </a:lnTo>
                  <a:lnTo>
                    <a:pt x="117475" y="68199"/>
                  </a:lnTo>
                  <a:lnTo>
                    <a:pt x="102870" y="65405"/>
                  </a:lnTo>
                  <a:lnTo>
                    <a:pt x="89661" y="61087"/>
                  </a:lnTo>
                  <a:lnTo>
                    <a:pt x="91494" y="56642"/>
                  </a:lnTo>
                  <a:lnTo>
                    <a:pt x="78358" y="56642"/>
                  </a:lnTo>
                  <a:lnTo>
                    <a:pt x="69691" y="51816"/>
                  </a:lnTo>
                  <a:close/>
                </a:path>
                <a:path w="277495" h="279400">
                  <a:moveTo>
                    <a:pt x="192531" y="73279"/>
                  </a:moveTo>
                  <a:lnTo>
                    <a:pt x="84835" y="73279"/>
                  </a:lnTo>
                  <a:lnTo>
                    <a:pt x="100202" y="77724"/>
                  </a:lnTo>
                  <a:lnTo>
                    <a:pt x="115824" y="80772"/>
                  </a:lnTo>
                  <a:lnTo>
                    <a:pt x="132714" y="82169"/>
                  </a:lnTo>
                  <a:lnTo>
                    <a:pt x="132714" y="133350"/>
                  </a:lnTo>
                  <a:lnTo>
                    <a:pt x="144906" y="133350"/>
                  </a:lnTo>
                  <a:lnTo>
                    <a:pt x="144906" y="82169"/>
                  </a:lnTo>
                  <a:lnTo>
                    <a:pt x="161925" y="80772"/>
                  </a:lnTo>
                  <a:lnTo>
                    <a:pt x="177546" y="77724"/>
                  </a:lnTo>
                  <a:lnTo>
                    <a:pt x="192531" y="73279"/>
                  </a:lnTo>
                  <a:close/>
                </a:path>
                <a:path w="277495" h="279400">
                  <a:moveTo>
                    <a:pt x="205077" y="73279"/>
                  </a:moveTo>
                  <a:lnTo>
                    <a:pt x="192531" y="73279"/>
                  </a:lnTo>
                  <a:lnTo>
                    <a:pt x="196850" y="91313"/>
                  </a:lnTo>
                  <a:lnTo>
                    <a:pt x="200278" y="112141"/>
                  </a:lnTo>
                  <a:lnTo>
                    <a:pt x="202056" y="133350"/>
                  </a:lnTo>
                  <a:lnTo>
                    <a:pt x="214249" y="133350"/>
                  </a:lnTo>
                  <a:lnTo>
                    <a:pt x="213868" y="122428"/>
                  </a:lnTo>
                  <a:lnTo>
                    <a:pt x="213486" y="117221"/>
                  </a:lnTo>
                  <a:lnTo>
                    <a:pt x="212217" y="105029"/>
                  </a:lnTo>
                  <a:lnTo>
                    <a:pt x="211835" y="100965"/>
                  </a:lnTo>
                  <a:lnTo>
                    <a:pt x="208406" y="84836"/>
                  </a:lnTo>
                  <a:lnTo>
                    <a:pt x="205077" y="73279"/>
                  </a:lnTo>
                  <a:close/>
                </a:path>
                <a:path w="277495" h="279400">
                  <a:moveTo>
                    <a:pt x="246184" y="51816"/>
                  </a:moveTo>
                  <a:lnTo>
                    <a:pt x="229488" y="51816"/>
                  </a:lnTo>
                  <a:lnTo>
                    <a:pt x="241046" y="65151"/>
                  </a:lnTo>
                  <a:lnTo>
                    <a:pt x="250189" y="80518"/>
                  </a:lnTo>
                  <a:lnTo>
                    <a:pt x="257301" y="96774"/>
                  </a:lnTo>
                  <a:lnTo>
                    <a:pt x="262381" y="114554"/>
                  </a:lnTo>
                  <a:lnTo>
                    <a:pt x="264413" y="133350"/>
                  </a:lnTo>
                  <a:lnTo>
                    <a:pt x="277156" y="133350"/>
                  </a:lnTo>
                  <a:lnTo>
                    <a:pt x="266826" y="85217"/>
                  </a:lnTo>
                  <a:lnTo>
                    <a:pt x="248538" y="54610"/>
                  </a:lnTo>
                  <a:lnTo>
                    <a:pt x="246184" y="51816"/>
                  </a:lnTo>
                  <a:close/>
                </a:path>
                <a:path w="277495" h="279400">
                  <a:moveTo>
                    <a:pt x="144906" y="13335"/>
                  </a:moveTo>
                  <a:lnTo>
                    <a:pt x="132714" y="13335"/>
                  </a:lnTo>
                  <a:lnTo>
                    <a:pt x="132714" y="69596"/>
                  </a:lnTo>
                  <a:lnTo>
                    <a:pt x="144906" y="69596"/>
                  </a:lnTo>
                  <a:lnTo>
                    <a:pt x="144906" y="13335"/>
                  </a:lnTo>
                  <a:close/>
                </a:path>
                <a:path w="277495" h="279400">
                  <a:moveTo>
                    <a:pt x="197364" y="13335"/>
                  </a:moveTo>
                  <a:lnTo>
                    <a:pt x="144906" y="13335"/>
                  </a:lnTo>
                  <a:lnTo>
                    <a:pt x="153415" y="16383"/>
                  </a:lnTo>
                  <a:lnTo>
                    <a:pt x="161925" y="21463"/>
                  </a:lnTo>
                  <a:lnTo>
                    <a:pt x="169418" y="28956"/>
                  </a:lnTo>
                  <a:lnTo>
                    <a:pt x="176529" y="37846"/>
                  </a:lnTo>
                  <a:lnTo>
                    <a:pt x="182625" y="48768"/>
                  </a:lnTo>
                  <a:lnTo>
                    <a:pt x="188086" y="61087"/>
                  </a:lnTo>
                  <a:lnTo>
                    <a:pt x="174878" y="65405"/>
                  </a:lnTo>
                  <a:lnTo>
                    <a:pt x="160274" y="68199"/>
                  </a:lnTo>
                  <a:lnTo>
                    <a:pt x="144906" y="69596"/>
                  </a:lnTo>
                  <a:lnTo>
                    <a:pt x="204030" y="69596"/>
                  </a:lnTo>
                  <a:lnTo>
                    <a:pt x="203707" y="68199"/>
                  </a:lnTo>
                  <a:lnTo>
                    <a:pt x="217677" y="60706"/>
                  </a:lnTo>
                  <a:lnTo>
                    <a:pt x="223077" y="56642"/>
                  </a:lnTo>
                  <a:lnTo>
                    <a:pt x="199262" y="56642"/>
                  </a:lnTo>
                  <a:lnTo>
                    <a:pt x="198881" y="54864"/>
                  </a:lnTo>
                  <a:lnTo>
                    <a:pt x="198247" y="53213"/>
                  </a:lnTo>
                  <a:lnTo>
                    <a:pt x="191770" y="40259"/>
                  </a:lnTo>
                  <a:lnTo>
                    <a:pt x="184023" y="27940"/>
                  </a:lnTo>
                  <a:lnTo>
                    <a:pt x="176149" y="18796"/>
                  </a:lnTo>
                  <a:lnTo>
                    <a:pt x="208644" y="18796"/>
                  </a:lnTo>
                  <a:lnTo>
                    <a:pt x="197364" y="13335"/>
                  </a:lnTo>
                  <a:close/>
                </a:path>
                <a:path w="277495" h="279400">
                  <a:moveTo>
                    <a:pt x="120224" y="18796"/>
                  </a:moveTo>
                  <a:lnTo>
                    <a:pt x="101473" y="18796"/>
                  </a:lnTo>
                  <a:lnTo>
                    <a:pt x="93345" y="27940"/>
                  </a:lnTo>
                  <a:lnTo>
                    <a:pt x="92963" y="28956"/>
                  </a:lnTo>
                  <a:lnTo>
                    <a:pt x="85851" y="40259"/>
                  </a:lnTo>
                  <a:lnTo>
                    <a:pt x="79121" y="53213"/>
                  </a:lnTo>
                  <a:lnTo>
                    <a:pt x="78739" y="54864"/>
                  </a:lnTo>
                  <a:lnTo>
                    <a:pt x="78358" y="56642"/>
                  </a:lnTo>
                  <a:lnTo>
                    <a:pt x="91494" y="56642"/>
                  </a:lnTo>
                  <a:lnTo>
                    <a:pt x="94742" y="48768"/>
                  </a:lnTo>
                  <a:lnTo>
                    <a:pt x="101219" y="37846"/>
                  </a:lnTo>
                  <a:lnTo>
                    <a:pt x="108330" y="28956"/>
                  </a:lnTo>
                  <a:lnTo>
                    <a:pt x="115824" y="21463"/>
                  </a:lnTo>
                  <a:lnTo>
                    <a:pt x="120224" y="18796"/>
                  </a:lnTo>
                  <a:close/>
                </a:path>
                <a:path w="277495" h="279400">
                  <a:moveTo>
                    <a:pt x="208644" y="18796"/>
                  </a:moveTo>
                  <a:lnTo>
                    <a:pt x="176149" y="18796"/>
                  </a:lnTo>
                  <a:lnTo>
                    <a:pt x="192150" y="24511"/>
                  </a:lnTo>
                  <a:lnTo>
                    <a:pt x="206755" y="33020"/>
                  </a:lnTo>
                  <a:lnTo>
                    <a:pt x="219963" y="42926"/>
                  </a:lnTo>
                  <a:lnTo>
                    <a:pt x="210438" y="50419"/>
                  </a:lnTo>
                  <a:lnTo>
                    <a:pt x="199262" y="56642"/>
                  </a:lnTo>
                  <a:lnTo>
                    <a:pt x="223077" y="56642"/>
                  </a:lnTo>
                  <a:lnTo>
                    <a:pt x="229488" y="51816"/>
                  </a:lnTo>
                  <a:lnTo>
                    <a:pt x="246184" y="51816"/>
                  </a:lnTo>
                  <a:lnTo>
                    <a:pt x="236981" y="40894"/>
                  </a:lnTo>
                  <a:lnTo>
                    <a:pt x="223774" y="29337"/>
                  </a:lnTo>
                  <a:lnTo>
                    <a:pt x="209169" y="19050"/>
                  </a:lnTo>
                  <a:lnTo>
                    <a:pt x="208644" y="187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478472" y="1173416"/>
            <a:ext cx="5837555" cy="5099685"/>
            <a:chOff x="478472" y="1173416"/>
            <a:chExt cx="5837555" cy="5099685"/>
          </a:xfrm>
        </p:grpSpPr>
        <p:sp>
          <p:nvSpPr>
            <p:cNvPr id="26" name="object 26" descr=""/>
            <p:cNvSpPr/>
            <p:nvPr/>
          </p:nvSpPr>
          <p:spPr>
            <a:xfrm>
              <a:off x="480059" y="1175003"/>
              <a:ext cx="5834380" cy="5096510"/>
            </a:xfrm>
            <a:custGeom>
              <a:avLst/>
              <a:gdLst/>
              <a:ahLst/>
              <a:cxnLst/>
              <a:rect l="l" t="t" r="r" b="b"/>
              <a:pathLst>
                <a:path w="5834380" h="5096510">
                  <a:moveTo>
                    <a:pt x="0" y="5096256"/>
                  </a:moveTo>
                  <a:lnTo>
                    <a:pt x="5833872" y="5096256"/>
                  </a:lnTo>
                  <a:lnTo>
                    <a:pt x="5833872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18171" y="3931157"/>
              <a:ext cx="4246245" cy="155575"/>
            </a:xfrm>
            <a:custGeom>
              <a:avLst/>
              <a:gdLst/>
              <a:ahLst/>
              <a:cxnLst/>
              <a:rect l="l" t="t" r="r" b="b"/>
              <a:pathLst>
                <a:path w="4246245" h="155575">
                  <a:moveTo>
                    <a:pt x="518160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518160" y="155448"/>
                  </a:lnTo>
                  <a:lnTo>
                    <a:pt x="518160" y="0"/>
                  </a:lnTo>
                  <a:close/>
                </a:path>
                <a:path w="4246245" h="155575">
                  <a:moveTo>
                    <a:pt x="545617" y="0"/>
                  </a:moveTo>
                  <a:lnTo>
                    <a:pt x="518198" y="0"/>
                  </a:lnTo>
                  <a:lnTo>
                    <a:pt x="518198" y="155448"/>
                  </a:lnTo>
                  <a:lnTo>
                    <a:pt x="545617" y="155448"/>
                  </a:lnTo>
                  <a:lnTo>
                    <a:pt x="545617" y="0"/>
                  </a:lnTo>
                  <a:close/>
                </a:path>
                <a:path w="4246245" h="155575">
                  <a:moveTo>
                    <a:pt x="1351813" y="0"/>
                  </a:moveTo>
                  <a:lnTo>
                    <a:pt x="1079030" y="0"/>
                  </a:lnTo>
                  <a:lnTo>
                    <a:pt x="1050074" y="0"/>
                  </a:lnTo>
                  <a:lnTo>
                    <a:pt x="545630" y="0"/>
                  </a:lnTo>
                  <a:lnTo>
                    <a:pt x="545630" y="155448"/>
                  </a:lnTo>
                  <a:lnTo>
                    <a:pt x="1050074" y="155448"/>
                  </a:lnTo>
                  <a:lnTo>
                    <a:pt x="1079030" y="155448"/>
                  </a:lnTo>
                  <a:lnTo>
                    <a:pt x="1351813" y="155448"/>
                  </a:lnTo>
                  <a:lnTo>
                    <a:pt x="1351813" y="0"/>
                  </a:lnTo>
                  <a:close/>
                </a:path>
                <a:path w="4246245" h="155575">
                  <a:moveTo>
                    <a:pt x="2500909" y="0"/>
                  </a:moveTo>
                  <a:lnTo>
                    <a:pt x="2500909" y="0"/>
                  </a:lnTo>
                  <a:lnTo>
                    <a:pt x="1351826" y="0"/>
                  </a:lnTo>
                  <a:lnTo>
                    <a:pt x="1351826" y="155448"/>
                  </a:lnTo>
                  <a:lnTo>
                    <a:pt x="2500909" y="155448"/>
                  </a:lnTo>
                  <a:lnTo>
                    <a:pt x="2500909" y="0"/>
                  </a:lnTo>
                  <a:close/>
                </a:path>
                <a:path w="4246245" h="155575">
                  <a:moveTo>
                    <a:pt x="2820949" y="0"/>
                  </a:moveTo>
                  <a:lnTo>
                    <a:pt x="2619794" y="0"/>
                  </a:lnTo>
                  <a:lnTo>
                    <a:pt x="2590838" y="0"/>
                  </a:lnTo>
                  <a:lnTo>
                    <a:pt x="2500922" y="0"/>
                  </a:lnTo>
                  <a:lnTo>
                    <a:pt x="2500922" y="155448"/>
                  </a:lnTo>
                  <a:lnTo>
                    <a:pt x="2590838" y="155448"/>
                  </a:lnTo>
                  <a:lnTo>
                    <a:pt x="2619794" y="155448"/>
                  </a:lnTo>
                  <a:lnTo>
                    <a:pt x="2820949" y="155448"/>
                  </a:lnTo>
                  <a:lnTo>
                    <a:pt x="2820949" y="0"/>
                  </a:lnTo>
                  <a:close/>
                </a:path>
                <a:path w="4246245" h="155575">
                  <a:moveTo>
                    <a:pt x="3301009" y="0"/>
                  </a:moveTo>
                  <a:lnTo>
                    <a:pt x="2849918" y="0"/>
                  </a:lnTo>
                  <a:lnTo>
                    <a:pt x="2820962" y="0"/>
                  </a:lnTo>
                  <a:lnTo>
                    <a:pt x="2820962" y="155448"/>
                  </a:lnTo>
                  <a:lnTo>
                    <a:pt x="2849918" y="155448"/>
                  </a:lnTo>
                  <a:lnTo>
                    <a:pt x="3301009" y="155448"/>
                  </a:lnTo>
                  <a:lnTo>
                    <a:pt x="3301009" y="0"/>
                  </a:lnTo>
                  <a:close/>
                </a:path>
                <a:path w="4246245" h="155575">
                  <a:moveTo>
                    <a:pt x="3486937" y="0"/>
                  </a:moveTo>
                  <a:lnTo>
                    <a:pt x="3457994" y="0"/>
                  </a:lnTo>
                  <a:lnTo>
                    <a:pt x="3329978" y="0"/>
                  </a:lnTo>
                  <a:lnTo>
                    <a:pt x="3301022" y="0"/>
                  </a:lnTo>
                  <a:lnTo>
                    <a:pt x="3301022" y="155448"/>
                  </a:lnTo>
                  <a:lnTo>
                    <a:pt x="3329978" y="155448"/>
                  </a:lnTo>
                  <a:lnTo>
                    <a:pt x="3457994" y="155448"/>
                  </a:lnTo>
                  <a:lnTo>
                    <a:pt x="3486937" y="155448"/>
                  </a:lnTo>
                  <a:lnTo>
                    <a:pt x="3486937" y="0"/>
                  </a:lnTo>
                  <a:close/>
                </a:path>
                <a:path w="4246245" h="155575">
                  <a:moveTo>
                    <a:pt x="4245902" y="0"/>
                  </a:moveTo>
                  <a:lnTo>
                    <a:pt x="4213898" y="0"/>
                  </a:lnTo>
                  <a:lnTo>
                    <a:pt x="3773462" y="0"/>
                  </a:lnTo>
                  <a:lnTo>
                    <a:pt x="3746030" y="0"/>
                  </a:lnTo>
                  <a:lnTo>
                    <a:pt x="3486950" y="0"/>
                  </a:lnTo>
                  <a:lnTo>
                    <a:pt x="3486950" y="155448"/>
                  </a:lnTo>
                  <a:lnTo>
                    <a:pt x="3746030" y="155448"/>
                  </a:lnTo>
                  <a:lnTo>
                    <a:pt x="3773462" y="155448"/>
                  </a:lnTo>
                  <a:lnTo>
                    <a:pt x="4213898" y="155448"/>
                  </a:lnTo>
                  <a:lnTo>
                    <a:pt x="4245902" y="155448"/>
                  </a:lnTo>
                  <a:lnTo>
                    <a:pt x="4245902" y="0"/>
                  </a:lnTo>
                  <a:close/>
                </a:path>
              </a:pathLst>
            </a:custGeom>
            <a:solidFill>
              <a:srgbClr val="F4F8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733450" y="1306144"/>
            <a:ext cx="117284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Żyjemy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erze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IoT…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33450" y="1552193"/>
            <a:ext cx="5287645" cy="162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Przejawem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postępującej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„elektryfikacji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wszystkiego”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obserwowany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dynamiczny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rozwój </a:t>
            </a:r>
            <a:r>
              <a:rPr dirty="0" sz="1000">
                <a:latin typeface="Calibri"/>
                <a:cs typeface="Calibri"/>
              </a:rPr>
              <a:t>koncepcji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Internetu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Rzeczy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(ang.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Internet</a:t>
            </a:r>
            <a:r>
              <a:rPr dirty="0" sz="1000" spc="2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of</a:t>
            </a:r>
            <a:r>
              <a:rPr dirty="0" sz="1000" spc="2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Things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skrócie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IoT</a:t>
            </a:r>
            <a:r>
              <a:rPr dirty="0" sz="1000">
                <a:latin typeface="Calibri"/>
                <a:cs typeface="Calibri"/>
              </a:rPr>
              <a:t>).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Termin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odnosi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połą- </a:t>
            </a:r>
            <a:r>
              <a:rPr dirty="0" sz="1000">
                <a:latin typeface="Calibri"/>
                <a:cs typeface="Calibri"/>
              </a:rPr>
              <a:t>czonych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sobą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wzajemnie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komunikujących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urządzeń,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dzięki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wymianie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mogą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siebie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wpływać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optymalizować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swoją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pracę,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otwierając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możliwości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poszerzając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wachlarz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zastosowań.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Procesy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realizowane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jakiejkolwiek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bądź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minimalnej </a:t>
            </a:r>
            <a:r>
              <a:rPr dirty="0" sz="1000">
                <a:latin typeface="Calibri"/>
                <a:cs typeface="Calibri"/>
              </a:rPr>
              <a:t>ingerencji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człowieka.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Statystyki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pokazują,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iż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właśnie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erą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IoT.</a:t>
            </a:r>
            <a:endParaRPr sz="1000">
              <a:latin typeface="Calibri"/>
              <a:cs typeface="Calibri"/>
            </a:endParaRPr>
          </a:p>
          <a:p>
            <a:pPr algn="just" marL="183515" marR="6985" indent="-171450">
              <a:lnSpc>
                <a:spcPct val="100000"/>
              </a:lnSpc>
              <a:spcBef>
                <a:spcPts val="600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Według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szacunków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firmy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IOT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Analytics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wiosny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ubiegłego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połączonych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siecią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urządzeń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IoT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całym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rosła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2015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rokiem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średniorocznym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20%, </a:t>
            </a:r>
            <a:r>
              <a:rPr dirty="0" sz="1000" spc="-2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osiągając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15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sztuk.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prognozy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przewidują,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iż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przeciągu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kolejnych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5</a:t>
            </a:r>
            <a:r>
              <a:rPr dirty="0" sz="1000">
                <a:latin typeface="Calibri"/>
                <a:cs typeface="Calibri"/>
              </a:rPr>
              <a:t> 	lat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dynamika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spowolni,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utrzyma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wysokim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poziomie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(16%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rocznie),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dzięki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05662" y="3152648"/>
            <a:ext cx="51123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czemu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2027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wolumen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ulegnie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podwojeniu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(blisko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30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urządzeń).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są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05662" y="3305048"/>
            <a:ext cx="1737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optymistyczne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pomimo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721101" y="3321558"/>
            <a:ext cx="3310254" cy="155575"/>
          </a:xfrm>
          <a:prstGeom prst="rect">
            <a:avLst/>
          </a:prstGeom>
          <a:solidFill>
            <a:srgbClr val="F4F8F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65"/>
              </a:lnSpc>
            </a:pPr>
            <a:r>
              <a:rPr dirty="0" sz="1000">
                <a:latin typeface="Calibri"/>
                <a:cs typeface="Calibri"/>
              </a:rPr>
              <a:t>utrzymujących</a:t>
            </a:r>
            <a:r>
              <a:rPr dirty="0" sz="1000" spc="4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problemów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podażą</a:t>
            </a:r>
            <a:r>
              <a:rPr dirty="0" sz="1000" spc="4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półprzewodników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18171" y="3473958"/>
            <a:ext cx="5114925" cy="180340"/>
          </a:xfrm>
          <a:prstGeom prst="rect">
            <a:avLst/>
          </a:prstGeom>
          <a:solidFill>
            <a:srgbClr val="F4F8F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65"/>
              </a:lnSpc>
            </a:pPr>
            <a:r>
              <a:rPr dirty="0" sz="1000">
                <a:latin typeface="Calibri"/>
                <a:cs typeface="Calibri"/>
              </a:rPr>
              <a:t>(niezbędnych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elementów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urządzeń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IoT),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niepewności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koniunktury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Chinach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(największego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18171" y="3654171"/>
            <a:ext cx="5114925" cy="152400"/>
          </a:xfrm>
          <a:prstGeom prst="rect">
            <a:avLst/>
          </a:prstGeom>
          <a:solidFill>
            <a:srgbClr val="F4F8F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>
                <a:latin typeface="Calibri"/>
                <a:cs typeface="Calibri"/>
              </a:rPr>
              <a:t>konsumenta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produktów),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zaostrzania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polityki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rządu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dotyczącej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18171" y="3806571"/>
            <a:ext cx="5114925" cy="127635"/>
          </a:xfrm>
          <a:prstGeom prst="rect">
            <a:avLst/>
          </a:prstGeom>
          <a:solidFill>
            <a:srgbClr val="F4F8F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>
                <a:latin typeface="Calibri"/>
                <a:cs typeface="Calibri"/>
              </a:rPr>
              <a:t>transferu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nowoczesnych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technologii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Kraju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Środka.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Trudności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powinny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znacząco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05662" y="3914343"/>
            <a:ext cx="4271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spowolnić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rewolucji,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dokonuje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obszarze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skalę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globalną.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33450" y="4141977"/>
            <a:ext cx="516763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…który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tytułu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rosnącej</a:t>
            </a:r>
            <a:r>
              <a:rPr dirty="0" sz="1100" spc="-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liczbie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inteligentnych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urządzeń</a:t>
            </a:r>
            <a:r>
              <a:rPr dirty="0" sz="1100" spc="-5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oraz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rosnącego</a:t>
            </a:r>
            <a:r>
              <a:rPr dirty="0" sz="11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zapotrzebowania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półprzewodniki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generuje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dodatkowy</a:t>
            </a:r>
            <a:r>
              <a:rPr dirty="0" sz="11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popyt</a:t>
            </a:r>
            <a:r>
              <a:rPr dirty="0" sz="1100" spc="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energię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33450" y="4554982"/>
            <a:ext cx="528510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Szybki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inteligentnych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urządzeń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siłą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rzeczy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generuje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dodatkowe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zapotrzebowanie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energię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elektryczną.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wypadku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problemem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wspom- </a:t>
            </a:r>
            <a:r>
              <a:rPr dirty="0" sz="1000">
                <a:latin typeface="Calibri"/>
                <a:cs typeface="Calibri"/>
              </a:rPr>
              <a:t>niane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urządzenia.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Postęp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zakresie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efektywności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energetycznej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zresztą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duży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wynika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malejącego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rozmiaru</a:t>
            </a:r>
            <a:r>
              <a:rPr dirty="0" sz="1000" spc="45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tranzystorów,</a:t>
            </a:r>
            <a:r>
              <a:rPr dirty="0" sz="1000" spc="4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niższej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4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4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4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szybszego </a:t>
            </a:r>
            <a:r>
              <a:rPr dirty="0" sz="1000">
                <a:latin typeface="Calibri"/>
                <a:cs typeface="Calibri"/>
              </a:rPr>
              <a:t>bezprzewodowego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Internetu. Dzięki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częściowo amortyzuje on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presję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tytułu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rosnącej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liczby </a:t>
            </a:r>
            <a:r>
              <a:rPr dirty="0" sz="1000">
                <a:latin typeface="Calibri"/>
                <a:cs typeface="Calibri"/>
              </a:rPr>
              <a:t>urządzeń.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więcej,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IoT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przyczynia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redukcji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wspomaganych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przez </a:t>
            </a:r>
            <a:r>
              <a:rPr dirty="0" sz="1000">
                <a:latin typeface="Calibri"/>
                <a:cs typeface="Calibri"/>
              </a:rPr>
              <a:t>niego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obszarach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samej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elektroenergetyce).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Szczególnym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wyzwaniem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kontekście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wysoka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energochłonność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procesu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półprzewodników,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mają </a:t>
            </a:r>
            <a:r>
              <a:rPr dirty="0" sz="1000">
                <a:latin typeface="Calibri"/>
                <a:cs typeface="Calibri"/>
              </a:rPr>
              <a:t>rosnące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zastosowanie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większej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liczbie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obszarów.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Według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2017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a</a:t>
            </a:r>
            <a:r>
              <a:rPr dirty="0" sz="1000">
                <a:latin typeface="Calibri"/>
                <a:cs typeface="Calibri"/>
              </a:rPr>
              <a:t> 2025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rokiem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tytułu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wzrosnąć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dwudziestokrotnie.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871081" y="3950970"/>
            <a:ext cx="3952240" cy="591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10"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Globalne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zapotrzebowanie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energię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tytułu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produkcji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półprzewodników wykorzystywanych</a:t>
            </a:r>
            <a:r>
              <a:rPr dirty="0" sz="1000" spc="6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urządzeniach</a:t>
            </a:r>
            <a:r>
              <a:rPr dirty="0" sz="1000" spc="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IoT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r>
              <a:rPr dirty="0" sz="1000" spc="-25" i="1">
                <a:solidFill>
                  <a:srgbClr val="7E7E7E"/>
                </a:solidFill>
                <a:latin typeface="Calibri"/>
                <a:cs typeface="Calibri"/>
              </a:rPr>
              <a:t>EJ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008241" y="2689351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3.6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360666" y="2656789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4.6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712964" y="2608833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065007" y="2547619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8.0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385302" y="2483357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10.0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737727" y="2441193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11.3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090025" y="2412237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12.2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442450" y="2341625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14.4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794747" y="2267457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16.7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146792" y="2186381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19.2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499090" y="2089861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22.2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851515" y="1983993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25.5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1203813" y="1848738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29.7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9770364" y="3343655"/>
            <a:ext cx="1677035" cy="0"/>
          </a:xfrm>
          <a:custGeom>
            <a:avLst/>
            <a:gdLst/>
            <a:ahLst/>
            <a:cxnLst/>
            <a:rect l="l" t="t" r="r" b="b"/>
            <a:pathLst>
              <a:path w="1677034" h="0">
                <a:moveTo>
                  <a:pt x="0" y="0"/>
                </a:moveTo>
                <a:lnTo>
                  <a:pt x="1676653" y="0"/>
                </a:lnTo>
              </a:path>
            </a:pathLst>
          </a:custGeom>
          <a:ln w="3175">
            <a:solidFill>
              <a:srgbClr val="538235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6960107" y="3098037"/>
            <a:ext cx="4498340" cy="450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2015</a:t>
            </a:r>
            <a:r>
              <a:rPr dirty="0" sz="1000" spc="4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2016</a:t>
            </a:r>
            <a:r>
              <a:rPr dirty="0" sz="1000" spc="4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2017</a:t>
            </a:r>
            <a:r>
              <a:rPr dirty="0" sz="1000" spc="4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2018</a:t>
            </a:r>
            <a:r>
              <a:rPr dirty="0" sz="1000" spc="4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2019</a:t>
            </a:r>
            <a:r>
              <a:rPr dirty="0" sz="1000" spc="4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2020</a:t>
            </a:r>
            <a:r>
              <a:rPr dirty="0" sz="1000" spc="4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2021</a:t>
            </a:r>
            <a:r>
              <a:rPr dirty="0" sz="1000" spc="4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r>
              <a:rPr dirty="0" sz="1000" spc="4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2023</a:t>
            </a:r>
            <a:r>
              <a:rPr dirty="0" sz="1000" spc="4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2024</a:t>
            </a:r>
            <a:r>
              <a:rPr dirty="0" sz="1000" spc="4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2025</a:t>
            </a:r>
            <a:r>
              <a:rPr dirty="0" sz="1000" spc="4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2026</a:t>
            </a:r>
            <a:r>
              <a:rPr dirty="0" sz="1000" spc="48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2027</a:t>
            </a:r>
            <a:endParaRPr sz="1000">
              <a:latin typeface="Calibri"/>
              <a:cs typeface="Calibri"/>
            </a:endParaRPr>
          </a:p>
          <a:p>
            <a:pPr algn="r" marR="581660">
              <a:lnSpc>
                <a:spcPct val="100000"/>
              </a:lnSpc>
              <a:spcBef>
                <a:spcPts val="950"/>
              </a:spcBef>
            </a:pPr>
            <a:r>
              <a:rPr dirty="0" sz="1000" spc="-10" b="1" i="1">
                <a:solidFill>
                  <a:srgbClr val="538235"/>
                </a:solidFill>
                <a:latin typeface="Calibri"/>
                <a:cs typeface="Calibri"/>
              </a:rPr>
              <a:t>Prognoza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7053580" y="2196464"/>
            <a:ext cx="2462530" cy="425450"/>
          </a:xfrm>
          <a:custGeom>
            <a:avLst/>
            <a:gdLst/>
            <a:ahLst/>
            <a:cxnLst/>
            <a:rect l="l" t="t" r="r" b="b"/>
            <a:pathLst>
              <a:path w="2462529" h="425450">
                <a:moveTo>
                  <a:pt x="50165" y="404875"/>
                </a:moveTo>
                <a:lnTo>
                  <a:pt x="0" y="413004"/>
                </a:lnTo>
                <a:lnTo>
                  <a:pt x="2031" y="425450"/>
                </a:lnTo>
                <a:lnTo>
                  <a:pt x="52197" y="417449"/>
                </a:lnTo>
                <a:lnTo>
                  <a:pt x="50165" y="404875"/>
                </a:lnTo>
                <a:close/>
              </a:path>
              <a:path w="2462529" h="425450">
                <a:moveTo>
                  <a:pt x="137922" y="390906"/>
                </a:moveTo>
                <a:lnTo>
                  <a:pt x="87756" y="398907"/>
                </a:lnTo>
                <a:lnTo>
                  <a:pt x="89789" y="411480"/>
                </a:lnTo>
                <a:lnTo>
                  <a:pt x="139953" y="403479"/>
                </a:lnTo>
                <a:lnTo>
                  <a:pt x="137922" y="390906"/>
                </a:lnTo>
                <a:close/>
              </a:path>
              <a:path w="2462529" h="425450">
                <a:moveTo>
                  <a:pt x="225678" y="376809"/>
                </a:moveTo>
                <a:lnTo>
                  <a:pt x="175514" y="384937"/>
                </a:lnTo>
                <a:lnTo>
                  <a:pt x="177546" y="397383"/>
                </a:lnTo>
                <a:lnTo>
                  <a:pt x="227711" y="389382"/>
                </a:lnTo>
                <a:lnTo>
                  <a:pt x="225678" y="376809"/>
                </a:lnTo>
                <a:close/>
              </a:path>
              <a:path w="2462529" h="425450">
                <a:moveTo>
                  <a:pt x="313563" y="362838"/>
                </a:moveTo>
                <a:lnTo>
                  <a:pt x="263398" y="370839"/>
                </a:lnTo>
                <a:lnTo>
                  <a:pt x="265429" y="383413"/>
                </a:lnTo>
                <a:lnTo>
                  <a:pt x="315468" y="375412"/>
                </a:lnTo>
                <a:lnTo>
                  <a:pt x="313563" y="362838"/>
                </a:lnTo>
                <a:close/>
              </a:path>
              <a:path w="2462529" h="425450">
                <a:moveTo>
                  <a:pt x="401320" y="348742"/>
                </a:moveTo>
                <a:lnTo>
                  <a:pt x="351154" y="356743"/>
                </a:lnTo>
                <a:lnTo>
                  <a:pt x="353187" y="369315"/>
                </a:lnTo>
                <a:lnTo>
                  <a:pt x="403351" y="361314"/>
                </a:lnTo>
                <a:lnTo>
                  <a:pt x="401320" y="348742"/>
                </a:lnTo>
                <a:close/>
              </a:path>
              <a:path w="2462529" h="425450">
                <a:moveTo>
                  <a:pt x="489076" y="334772"/>
                </a:moveTo>
                <a:lnTo>
                  <a:pt x="438912" y="342773"/>
                </a:lnTo>
                <a:lnTo>
                  <a:pt x="440944" y="355346"/>
                </a:lnTo>
                <a:lnTo>
                  <a:pt x="491109" y="347218"/>
                </a:lnTo>
                <a:lnTo>
                  <a:pt x="489076" y="334772"/>
                </a:lnTo>
                <a:close/>
              </a:path>
              <a:path w="2462529" h="425450">
                <a:moveTo>
                  <a:pt x="576834" y="320675"/>
                </a:moveTo>
                <a:lnTo>
                  <a:pt x="526669" y="328675"/>
                </a:lnTo>
                <a:lnTo>
                  <a:pt x="528701" y="341249"/>
                </a:lnTo>
                <a:lnTo>
                  <a:pt x="578866" y="333248"/>
                </a:lnTo>
                <a:lnTo>
                  <a:pt x="576834" y="320675"/>
                </a:lnTo>
                <a:close/>
              </a:path>
              <a:path w="2462529" h="425450">
                <a:moveTo>
                  <a:pt x="664718" y="306705"/>
                </a:moveTo>
                <a:lnTo>
                  <a:pt x="614552" y="314706"/>
                </a:lnTo>
                <a:lnTo>
                  <a:pt x="616458" y="327151"/>
                </a:lnTo>
                <a:lnTo>
                  <a:pt x="666623" y="319150"/>
                </a:lnTo>
                <a:lnTo>
                  <a:pt x="664718" y="306705"/>
                </a:lnTo>
                <a:close/>
              </a:path>
              <a:path w="2462529" h="425450">
                <a:moveTo>
                  <a:pt x="752475" y="292608"/>
                </a:moveTo>
                <a:lnTo>
                  <a:pt x="702310" y="300609"/>
                </a:lnTo>
                <a:lnTo>
                  <a:pt x="704342" y="313182"/>
                </a:lnTo>
                <a:lnTo>
                  <a:pt x="754506" y="305181"/>
                </a:lnTo>
                <a:lnTo>
                  <a:pt x="752475" y="292608"/>
                </a:lnTo>
                <a:close/>
              </a:path>
              <a:path w="2462529" h="425450">
                <a:moveTo>
                  <a:pt x="840231" y="278511"/>
                </a:moveTo>
                <a:lnTo>
                  <a:pt x="790067" y="286638"/>
                </a:lnTo>
                <a:lnTo>
                  <a:pt x="792099" y="299085"/>
                </a:lnTo>
                <a:lnTo>
                  <a:pt x="842264" y="291084"/>
                </a:lnTo>
                <a:lnTo>
                  <a:pt x="840231" y="278511"/>
                </a:lnTo>
                <a:close/>
              </a:path>
              <a:path w="2462529" h="425450">
                <a:moveTo>
                  <a:pt x="927989" y="264540"/>
                </a:moveTo>
                <a:lnTo>
                  <a:pt x="877824" y="272542"/>
                </a:lnTo>
                <a:lnTo>
                  <a:pt x="879855" y="285114"/>
                </a:lnTo>
                <a:lnTo>
                  <a:pt x="930021" y="277113"/>
                </a:lnTo>
                <a:lnTo>
                  <a:pt x="927989" y="264540"/>
                </a:lnTo>
                <a:close/>
              </a:path>
              <a:path w="2462529" h="425450">
                <a:moveTo>
                  <a:pt x="1015746" y="250444"/>
                </a:moveTo>
                <a:lnTo>
                  <a:pt x="965580" y="258445"/>
                </a:lnTo>
                <a:lnTo>
                  <a:pt x="967613" y="271018"/>
                </a:lnTo>
                <a:lnTo>
                  <a:pt x="1017777" y="263017"/>
                </a:lnTo>
                <a:lnTo>
                  <a:pt x="1015746" y="250444"/>
                </a:lnTo>
                <a:close/>
              </a:path>
              <a:path w="2462529" h="425450">
                <a:moveTo>
                  <a:pt x="1103629" y="236474"/>
                </a:moveTo>
                <a:lnTo>
                  <a:pt x="1053465" y="244475"/>
                </a:lnTo>
                <a:lnTo>
                  <a:pt x="1055370" y="257048"/>
                </a:lnTo>
                <a:lnTo>
                  <a:pt x="1105535" y="248920"/>
                </a:lnTo>
                <a:lnTo>
                  <a:pt x="1103629" y="236474"/>
                </a:lnTo>
                <a:close/>
              </a:path>
              <a:path w="2462529" h="425450">
                <a:moveTo>
                  <a:pt x="1191387" y="222376"/>
                </a:moveTo>
                <a:lnTo>
                  <a:pt x="1141222" y="230377"/>
                </a:lnTo>
                <a:lnTo>
                  <a:pt x="1143253" y="242950"/>
                </a:lnTo>
                <a:lnTo>
                  <a:pt x="1193419" y="234950"/>
                </a:lnTo>
                <a:lnTo>
                  <a:pt x="1191387" y="222376"/>
                </a:lnTo>
                <a:close/>
              </a:path>
              <a:path w="2462529" h="425450">
                <a:moveTo>
                  <a:pt x="1279144" y="208407"/>
                </a:moveTo>
                <a:lnTo>
                  <a:pt x="1228978" y="216408"/>
                </a:lnTo>
                <a:lnTo>
                  <a:pt x="1231011" y="228981"/>
                </a:lnTo>
                <a:lnTo>
                  <a:pt x="1281176" y="220852"/>
                </a:lnTo>
                <a:lnTo>
                  <a:pt x="1279144" y="208407"/>
                </a:lnTo>
                <a:close/>
              </a:path>
              <a:path w="2462529" h="425450">
                <a:moveTo>
                  <a:pt x="1366901" y="194310"/>
                </a:moveTo>
                <a:lnTo>
                  <a:pt x="1316736" y="202311"/>
                </a:lnTo>
                <a:lnTo>
                  <a:pt x="1318768" y="214884"/>
                </a:lnTo>
                <a:lnTo>
                  <a:pt x="1368933" y="206883"/>
                </a:lnTo>
                <a:lnTo>
                  <a:pt x="1366901" y="194310"/>
                </a:lnTo>
                <a:close/>
              </a:path>
              <a:path w="2462529" h="425450">
                <a:moveTo>
                  <a:pt x="1454658" y="180212"/>
                </a:moveTo>
                <a:lnTo>
                  <a:pt x="1404493" y="188340"/>
                </a:lnTo>
                <a:lnTo>
                  <a:pt x="1406525" y="200787"/>
                </a:lnTo>
                <a:lnTo>
                  <a:pt x="1456690" y="192786"/>
                </a:lnTo>
                <a:lnTo>
                  <a:pt x="1454658" y="180212"/>
                </a:lnTo>
                <a:close/>
              </a:path>
              <a:path w="2462529" h="425450">
                <a:moveTo>
                  <a:pt x="1542542" y="166243"/>
                </a:moveTo>
                <a:lnTo>
                  <a:pt x="1492377" y="174244"/>
                </a:lnTo>
                <a:lnTo>
                  <a:pt x="1494281" y="186817"/>
                </a:lnTo>
                <a:lnTo>
                  <a:pt x="1544447" y="178815"/>
                </a:lnTo>
                <a:lnTo>
                  <a:pt x="1542542" y="166243"/>
                </a:lnTo>
                <a:close/>
              </a:path>
              <a:path w="2462529" h="425450">
                <a:moveTo>
                  <a:pt x="1630299" y="152146"/>
                </a:moveTo>
                <a:lnTo>
                  <a:pt x="1580134" y="160274"/>
                </a:lnTo>
                <a:lnTo>
                  <a:pt x="1582166" y="172720"/>
                </a:lnTo>
                <a:lnTo>
                  <a:pt x="1632330" y="164719"/>
                </a:lnTo>
                <a:lnTo>
                  <a:pt x="1630299" y="152146"/>
                </a:lnTo>
                <a:close/>
              </a:path>
              <a:path w="2462529" h="425450">
                <a:moveTo>
                  <a:pt x="1718055" y="138175"/>
                </a:moveTo>
                <a:lnTo>
                  <a:pt x="1667891" y="146176"/>
                </a:lnTo>
                <a:lnTo>
                  <a:pt x="1669923" y="158750"/>
                </a:lnTo>
                <a:lnTo>
                  <a:pt x="1720088" y="150749"/>
                </a:lnTo>
                <a:lnTo>
                  <a:pt x="1718055" y="138175"/>
                </a:lnTo>
                <a:close/>
              </a:path>
              <a:path w="2462529" h="425450">
                <a:moveTo>
                  <a:pt x="1805813" y="124079"/>
                </a:moveTo>
                <a:lnTo>
                  <a:pt x="1755648" y="132080"/>
                </a:lnTo>
                <a:lnTo>
                  <a:pt x="1757679" y="144652"/>
                </a:lnTo>
                <a:lnTo>
                  <a:pt x="1807845" y="136651"/>
                </a:lnTo>
                <a:lnTo>
                  <a:pt x="1805813" y="124079"/>
                </a:lnTo>
                <a:close/>
              </a:path>
              <a:path w="2462529" h="425450">
                <a:moveTo>
                  <a:pt x="1893697" y="110109"/>
                </a:moveTo>
                <a:lnTo>
                  <a:pt x="1843531" y="118110"/>
                </a:lnTo>
                <a:lnTo>
                  <a:pt x="1845437" y="130683"/>
                </a:lnTo>
                <a:lnTo>
                  <a:pt x="1895602" y="122555"/>
                </a:lnTo>
                <a:lnTo>
                  <a:pt x="1893697" y="110109"/>
                </a:lnTo>
                <a:close/>
              </a:path>
              <a:path w="2462529" h="425450">
                <a:moveTo>
                  <a:pt x="1981453" y="96012"/>
                </a:moveTo>
                <a:lnTo>
                  <a:pt x="1931289" y="104012"/>
                </a:lnTo>
                <a:lnTo>
                  <a:pt x="1933321" y="116586"/>
                </a:lnTo>
                <a:lnTo>
                  <a:pt x="1983486" y="108585"/>
                </a:lnTo>
                <a:lnTo>
                  <a:pt x="1981453" y="96012"/>
                </a:lnTo>
                <a:close/>
              </a:path>
              <a:path w="2462529" h="425450">
                <a:moveTo>
                  <a:pt x="2069211" y="82042"/>
                </a:moveTo>
                <a:lnTo>
                  <a:pt x="2019046" y="90043"/>
                </a:lnTo>
                <a:lnTo>
                  <a:pt x="2021077" y="102488"/>
                </a:lnTo>
                <a:lnTo>
                  <a:pt x="2071243" y="94487"/>
                </a:lnTo>
                <a:lnTo>
                  <a:pt x="2069211" y="82042"/>
                </a:lnTo>
                <a:close/>
              </a:path>
              <a:path w="2462529" h="425450">
                <a:moveTo>
                  <a:pt x="2156968" y="67945"/>
                </a:moveTo>
                <a:lnTo>
                  <a:pt x="2106803" y="75946"/>
                </a:lnTo>
                <a:lnTo>
                  <a:pt x="2108835" y="88519"/>
                </a:lnTo>
                <a:lnTo>
                  <a:pt x="2159000" y="80518"/>
                </a:lnTo>
                <a:lnTo>
                  <a:pt x="2156968" y="67945"/>
                </a:lnTo>
                <a:close/>
              </a:path>
              <a:path w="2462529" h="425450">
                <a:moveTo>
                  <a:pt x="2244725" y="53848"/>
                </a:moveTo>
                <a:lnTo>
                  <a:pt x="2194560" y="61975"/>
                </a:lnTo>
                <a:lnTo>
                  <a:pt x="2196592" y="74422"/>
                </a:lnTo>
                <a:lnTo>
                  <a:pt x="2246756" y="66421"/>
                </a:lnTo>
                <a:lnTo>
                  <a:pt x="2244725" y="53848"/>
                </a:lnTo>
                <a:close/>
              </a:path>
              <a:path w="2462529" h="425450">
                <a:moveTo>
                  <a:pt x="2332609" y="39877"/>
                </a:moveTo>
                <a:lnTo>
                  <a:pt x="2282444" y="47879"/>
                </a:lnTo>
                <a:lnTo>
                  <a:pt x="2284349" y="60451"/>
                </a:lnTo>
                <a:lnTo>
                  <a:pt x="2334514" y="52450"/>
                </a:lnTo>
                <a:lnTo>
                  <a:pt x="2332609" y="39877"/>
                </a:lnTo>
                <a:close/>
              </a:path>
              <a:path w="2462529" h="425450">
                <a:moveTo>
                  <a:pt x="2457092" y="29337"/>
                </a:moveTo>
                <a:lnTo>
                  <a:pt x="2398649" y="29337"/>
                </a:lnTo>
                <a:lnTo>
                  <a:pt x="2400680" y="41783"/>
                </a:lnTo>
                <a:lnTo>
                  <a:pt x="2388151" y="43796"/>
                </a:lnTo>
                <a:lnTo>
                  <a:pt x="2393188" y="75184"/>
                </a:lnTo>
                <a:lnTo>
                  <a:pt x="2457092" y="29337"/>
                </a:lnTo>
                <a:close/>
              </a:path>
              <a:path w="2462529" h="425450">
                <a:moveTo>
                  <a:pt x="2386144" y="31290"/>
                </a:moveTo>
                <a:lnTo>
                  <a:pt x="2370201" y="33782"/>
                </a:lnTo>
                <a:lnTo>
                  <a:pt x="2372233" y="46355"/>
                </a:lnTo>
                <a:lnTo>
                  <a:pt x="2388151" y="43796"/>
                </a:lnTo>
                <a:lnTo>
                  <a:pt x="2386144" y="31290"/>
                </a:lnTo>
                <a:close/>
              </a:path>
              <a:path w="2462529" h="425450">
                <a:moveTo>
                  <a:pt x="2398649" y="29337"/>
                </a:moveTo>
                <a:lnTo>
                  <a:pt x="2386144" y="31290"/>
                </a:lnTo>
                <a:lnTo>
                  <a:pt x="2388151" y="43796"/>
                </a:lnTo>
                <a:lnTo>
                  <a:pt x="2400680" y="41783"/>
                </a:lnTo>
                <a:lnTo>
                  <a:pt x="2398649" y="29337"/>
                </a:lnTo>
                <a:close/>
              </a:path>
              <a:path w="2462529" h="425450">
                <a:moveTo>
                  <a:pt x="2381123" y="0"/>
                </a:moveTo>
                <a:lnTo>
                  <a:pt x="2386144" y="31290"/>
                </a:lnTo>
                <a:lnTo>
                  <a:pt x="2398649" y="29337"/>
                </a:lnTo>
                <a:lnTo>
                  <a:pt x="2457092" y="29337"/>
                </a:lnTo>
                <a:lnTo>
                  <a:pt x="2462403" y="25526"/>
                </a:lnTo>
                <a:lnTo>
                  <a:pt x="2381123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7880604" y="2140966"/>
            <a:ext cx="5854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900" i="1">
                <a:solidFill>
                  <a:srgbClr val="538235"/>
                </a:solidFill>
                <a:latin typeface="Calibri"/>
                <a:cs typeface="Calibri"/>
              </a:rPr>
              <a:t>CAGR</a:t>
            </a:r>
            <a:r>
              <a:rPr dirty="0" sz="900" spc="1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20" b="1" i="1">
                <a:solidFill>
                  <a:srgbClr val="538235"/>
                </a:solidFill>
                <a:latin typeface="Calibri"/>
                <a:cs typeface="Calibri"/>
              </a:rPr>
              <a:t>+22%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9626727" y="1721485"/>
            <a:ext cx="1600835" cy="506730"/>
          </a:xfrm>
          <a:custGeom>
            <a:avLst/>
            <a:gdLst/>
            <a:ahLst/>
            <a:cxnLst/>
            <a:rect l="l" t="t" r="r" b="b"/>
            <a:pathLst>
              <a:path w="1600834" h="506730">
                <a:moveTo>
                  <a:pt x="48641" y="479298"/>
                </a:moveTo>
                <a:lnTo>
                  <a:pt x="0" y="494156"/>
                </a:lnTo>
                <a:lnTo>
                  <a:pt x="3682" y="506222"/>
                </a:lnTo>
                <a:lnTo>
                  <a:pt x="52324" y="491489"/>
                </a:lnTo>
                <a:lnTo>
                  <a:pt x="48641" y="479298"/>
                </a:lnTo>
                <a:close/>
              </a:path>
              <a:path w="1600834" h="506730">
                <a:moveTo>
                  <a:pt x="133730" y="453516"/>
                </a:moveTo>
                <a:lnTo>
                  <a:pt x="85090" y="468249"/>
                </a:lnTo>
                <a:lnTo>
                  <a:pt x="88773" y="480440"/>
                </a:lnTo>
                <a:lnTo>
                  <a:pt x="137414" y="465709"/>
                </a:lnTo>
                <a:lnTo>
                  <a:pt x="133730" y="453516"/>
                </a:lnTo>
                <a:close/>
              </a:path>
              <a:path w="1600834" h="506730">
                <a:moveTo>
                  <a:pt x="218821" y="427609"/>
                </a:moveTo>
                <a:lnTo>
                  <a:pt x="170179" y="442467"/>
                </a:lnTo>
                <a:lnTo>
                  <a:pt x="173863" y="454532"/>
                </a:lnTo>
                <a:lnTo>
                  <a:pt x="222503" y="439800"/>
                </a:lnTo>
                <a:lnTo>
                  <a:pt x="218821" y="427609"/>
                </a:lnTo>
                <a:close/>
              </a:path>
              <a:path w="1600834" h="506730">
                <a:moveTo>
                  <a:pt x="303783" y="401827"/>
                </a:moveTo>
                <a:lnTo>
                  <a:pt x="255270" y="416560"/>
                </a:lnTo>
                <a:lnTo>
                  <a:pt x="258952" y="428751"/>
                </a:lnTo>
                <a:lnTo>
                  <a:pt x="307467" y="413892"/>
                </a:lnTo>
                <a:lnTo>
                  <a:pt x="303783" y="401827"/>
                </a:lnTo>
                <a:close/>
              </a:path>
              <a:path w="1600834" h="506730">
                <a:moveTo>
                  <a:pt x="388874" y="375919"/>
                </a:moveTo>
                <a:lnTo>
                  <a:pt x="340232" y="390778"/>
                </a:lnTo>
                <a:lnTo>
                  <a:pt x="344043" y="402843"/>
                </a:lnTo>
                <a:lnTo>
                  <a:pt x="392556" y="388112"/>
                </a:lnTo>
                <a:lnTo>
                  <a:pt x="388874" y="375919"/>
                </a:lnTo>
                <a:close/>
              </a:path>
              <a:path w="1600834" h="506730">
                <a:moveTo>
                  <a:pt x="473964" y="350138"/>
                </a:moveTo>
                <a:lnTo>
                  <a:pt x="425323" y="364870"/>
                </a:lnTo>
                <a:lnTo>
                  <a:pt x="429005" y="377063"/>
                </a:lnTo>
                <a:lnTo>
                  <a:pt x="477647" y="362203"/>
                </a:lnTo>
                <a:lnTo>
                  <a:pt x="473964" y="350138"/>
                </a:lnTo>
                <a:close/>
              </a:path>
              <a:path w="1600834" h="506730">
                <a:moveTo>
                  <a:pt x="559053" y="324230"/>
                </a:moveTo>
                <a:lnTo>
                  <a:pt x="510413" y="338963"/>
                </a:lnTo>
                <a:lnTo>
                  <a:pt x="514096" y="351154"/>
                </a:lnTo>
                <a:lnTo>
                  <a:pt x="562737" y="336423"/>
                </a:lnTo>
                <a:lnTo>
                  <a:pt x="559053" y="324230"/>
                </a:lnTo>
                <a:close/>
              </a:path>
              <a:path w="1600834" h="506730">
                <a:moveTo>
                  <a:pt x="644017" y="298450"/>
                </a:moveTo>
                <a:lnTo>
                  <a:pt x="595502" y="313181"/>
                </a:lnTo>
                <a:lnTo>
                  <a:pt x="599186" y="325374"/>
                </a:lnTo>
                <a:lnTo>
                  <a:pt x="647826" y="310514"/>
                </a:lnTo>
                <a:lnTo>
                  <a:pt x="644017" y="298450"/>
                </a:lnTo>
                <a:close/>
              </a:path>
              <a:path w="1600834" h="506730">
                <a:moveTo>
                  <a:pt x="729106" y="272541"/>
                </a:moveTo>
                <a:lnTo>
                  <a:pt x="680466" y="287274"/>
                </a:lnTo>
                <a:lnTo>
                  <a:pt x="684276" y="299465"/>
                </a:lnTo>
                <a:lnTo>
                  <a:pt x="732790" y="284734"/>
                </a:lnTo>
                <a:lnTo>
                  <a:pt x="729106" y="272541"/>
                </a:lnTo>
                <a:close/>
              </a:path>
              <a:path w="1600834" h="506730">
                <a:moveTo>
                  <a:pt x="814197" y="246761"/>
                </a:moveTo>
                <a:lnTo>
                  <a:pt x="765555" y="261492"/>
                </a:lnTo>
                <a:lnTo>
                  <a:pt x="769239" y="273685"/>
                </a:lnTo>
                <a:lnTo>
                  <a:pt x="817879" y="258825"/>
                </a:lnTo>
                <a:lnTo>
                  <a:pt x="814197" y="246761"/>
                </a:lnTo>
                <a:close/>
              </a:path>
              <a:path w="1600834" h="506730">
                <a:moveTo>
                  <a:pt x="899287" y="220852"/>
                </a:moveTo>
                <a:lnTo>
                  <a:pt x="850646" y="235585"/>
                </a:lnTo>
                <a:lnTo>
                  <a:pt x="854328" y="247776"/>
                </a:lnTo>
                <a:lnTo>
                  <a:pt x="902970" y="233044"/>
                </a:lnTo>
                <a:lnTo>
                  <a:pt x="899287" y="220852"/>
                </a:lnTo>
                <a:close/>
              </a:path>
              <a:path w="1600834" h="506730">
                <a:moveTo>
                  <a:pt x="984250" y="195072"/>
                </a:moveTo>
                <a:lnTo>
                  <a:pt x="935736" y="209803"/>
                </a:lnTo>
                <a:lnTo>
                  <a:pt x="939419" y="221868"/>
                </a:lnTo>
                <a:lnTo>
                  <a:pt x="988059" y="207137"/>
                </a:lnTo>
                <a:lnTo>
                  <a:pt x="984250" y="195072"/>
                </a:lnTo>
                <a:close/>
              </a:path>
              <a:path w="1600834" h="506730">
                <a:moveTo>
                  <a:pt x="1069340" y="169163"/>
                </a:moveTo>
                <a:lnTo>
                  <a:pt x="1020826" y="183895"/>
                </a:lnTo>
                <a:lnTo>
                  <a:pt x="1024508" y="196087"/>
                </a:lnTo>
                <a:lnTo>
                  <a:pt x="1073023" y="181355"/>
                </a:lnTo>
                <a:lnTo>
                  <a:pt x="1069340" y="169163"/>
                </a:lnTo>
                <a:close/>
              </a:path>
              <a:path w="1600834" h="506730">
                <a:moveTo>
                  <a:pt x="1154429" y="143255"/>
                </a:moveTo>
                <a:lnTo>
                  <a:pt x="1105789" y="158114"/>
                </a:lnTo>
                <a:lnTo>
                  <a:pt x="1109472" y="170179"/>
                </a:lnTo>
                <a:lnTo>
                  <a:pt x="1158113" y="155448"/>
                </a:lnTo>
                <a:lnTo>
                  <a:pt x="1154429" y="143255"/>
                </a:lnTo>
                <a:close/>
              </a:path>
              <a:path w="1600834" h="506730">
                <a:moveTo>
                  <a:pt x="1239520" y="117475"/>
                </a:moveTo>
                <a:lnTo>
                  <a:pt x="1190878" y="132206"/>
                </a:lnTo>
                <a:lnTo>
                  <a:pt x="1194562" y="144399"/>
                </a:lnTo>
                <a:lnTo>
                  <a:pt x="1243202" y="129666"/>
                </a:lnTo>
                <a:lnTo>
                  <a:pt x="1239520" y="117475"/>
                </a:lnTo>
                <a:close/>
              </a:path>
              <a:path w="1600834" h="506730">
                <a:moveTo>
                  <a:pt x="1324482" y="91566"/>
                </a:moveTo>
                <a:lnTo>
                  <a:pt x="1275969" y="106425"/>
                </a:lnTo>
                <a:lnTo>
                  <a:pt x="1279652" y="118490"/>
                </a:lnTo>
                <a:lnTo>
                  <a:pt x="1328293" y="103759"/>
                </a:lnTo>
                <a:lnTo>
                  <a:pt x="1324482" y="91566"/>
                </a:lnTo>
                <a:close/>
              </a:path>
              <a:path w="1600834" h="506730">
                <a:moveTo>
                  <a:pt x="1409573" y="65786"/>
                </a:moveTo>
                <a:lnTo>
                  <a:pt x="1361058" y="80517"/>
                </a:lnTo>
                <a:lnTo>
                  <a:pt x="1364742" y="92710"/>
                </a:lnTo>
                <a:lnTo>
                  <a:pt x="1413255" y="77977"/>
                </a:lnTo>
                <a:lnTo>
                  <a:pt x="1409573" y="65786"/>
                </a:lnTo>
                <a:close/>
              </a:path>
              <a:path w="1600834" h="506730">
                <a:moveTo>
                  <a:pt x="1494663" y="39877"/>
                </a:moveTo>
                <a:lnTo>
                  <a:pt x="1446022" y="54737"/>
                </a:lnTo>
                <a:lnTo>
                  <a:pt x="1449704" y="66801"/>
                </a:lnTo>
                <a:lnTo>
                  <a:pt x="1498346" y="52069"/>
                </a:lnTo>
                <a:lnTo>
                  <a:pt x="1494663" y="39877"/>
                </a:lnTo>
                <a:close/>
              </a:path>
              <a:path w="1600834" h="506730">
                <a:moveTo>
                  <a:pt x="1516633" y="0"/>
                </a:moveTo>
                <a:lnTo>
                  <a:pt x="1538858" y="72898"/>
                </a:lnTo>
                <a:lnTo>
                  <a:pt x="1572464" y="41020"/>
                </a:lnTo>
                <a:lnTo>
                  <a:pt x="1534795" y="41020"/>
                </a:lnTo>
                <a:lnTo>
                  <a:pt x="1531112" y="28828"/>
                </a:lnTo>
                <a:lnTo>
                  <a:pt x="1537970" y="26797"/>
                </a:lnTo>
                <a:lnTo>
                  <a:pt x="1587460" y="26797"/>
                </a:lnTo>
                <a:lnTo>
                  <a:pt x="1600580" y="14350"/>
                </a:lnTo>
                <a:lnTo>
                  <a:pt x="1516633" y="0"/>
                </a:lnTo>
                <a:close/>
              </a:path>
              <a:path w="1600834" h="506730">
                <a:moveTo>
                  <a:pt x="1537970" y="26797"/>
                </a:moveTo>
                <a:lnTo>
                  <a:pt x="1531112" y="28828"/>
                </a:lnTo>
                <a:lnTo>
                  <a:pt x="1534795" y="41020"/>
                </a:lnTo>
                <a:lnTo>
                  <a:pt x="1541779" y="38862"/>
                </a:lnTo>
                <a:lnTo>
                  <a:pt x="1537970" y="26797"/>
                </a:lnTo>
                <a:close/>
              </a:path>
              <a:path w="1600834" h="506730">
                <a:moveTo>
                  <a:pt x="1587460" y="26797"/>
                </a:moveTo>
                <a:lnTo>
                  <a:pt x="1537970" y="26797"/>
                </a:lnTo>
                <a:lnTo>
                  <a:pt x="1541779" y="38862"/>
                </a:lnTo>
                <a:lnTo>
                  <a:pt x="1534795" y="41020"/>
                </a:lnTo>
                <a:lnTo>
                  <a:pt x="1572464" y="41020"/>
                </a:lnTo>
                <a:lnTo>
                  <a:pt x="1587460" y="26797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6871081" y="1360423"/>
            <a:ext cx="3699510" cy="603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Liczba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aktywnych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połączeń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IoT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(zainstalowanych</a:t>
            </a:r>
            <a:r>
              <a:rPr dirty="0" sz="1000" spc="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urządzeń)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świecie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r>
              <a:rPr dirty="0" sz="1000" spc="-25" i="1">
                <a:solidFill>
                  <a:srgbClr val="7E7E7E"/>
                </a:solidFill>
                <a:latin typeface="Calibri"/>
                <a:cs typeface="Calibri"/>
              </a:rPr>
              <a:t>Mld</a:t>
            </a:r>
            <a:endParaRPr sz="1000">
              <a:latin typeface="Calibri"/>
              <a:cs typeface="Calibri"/>
            </a:endParaRPr>
          </a:p>
          <a:p>
            <a:pPr marL="2945130">
              <a:lnSpc>
                <a:spcPct val="100000"/>
              </a:lnSpc>
              <a:spcBef>
                <a:spcPts val="60"/>
              </a:spcBef>
            </a:pPr>
            <a:r>
              <a:rPr dirty="0" sz="900" i="1">
                <a:solidFill>
                  <a:srgbClr val="538235"/>
                </a:solidFill>
                <a:latin typeface="Calibri"/>
                <a:cs typeface="Calibri"/>
              </a:rPr>
              <a:t>CAGR</a:t>
            </a:r>
            <a:r>
              <a:rPr dirty="0" sz="900" spc="10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20" b="1" i="1">
                <a:solidFill>
                  <a:srgbClr val="538235"/>
                </a:solidFill>
                <a:latin typeface="Calibri"/>
                <a:cs typeface="Calibri"/>
              </a:rPr>
              <a:t>+16%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7657234" y="4681307"/>
            <a:ext cx="2896235" cy="1264285"/>
            <a:chOff x="7657234" y="4681307"/>
            <a:chExt cx="2896235" cy="1264285"/>
          </a:xfrm>
        </p:grpSpPr>
        <p:sp>
          <p:nvSpPr>
            <p:cNvPr id="60" name="object 60" descr=""/>
            <p:cNvSpPr/>
            <p:nvPr/>
          </p:nvSpPr>
          <p:spPr>
            <a:xfrm>
              <a:off x="7657234" y="5111854"/>
              <a:ext cx="374015" cy="375920"/>
            </a:xfrm>
            <a:custGeom>
              <a:avLst/>
              <a:gdLst/>
              <a:ahLst/>
              <a:cxnLst/>
              <a:rect l="l" t="t" r="r" b="b"/>
              <a:pathLst>
                <a:path w="374015" h="375920">
                  <a:moveTo>
                    <a:pt x="356298" y="313180"/>
                  </a:moveTo>
                  <a:lnTo>
                    <a:pt x="266492" y="313180"/>
                  </a:lnTo>
                  <a:lnTo>
                    <a:pt x="287569" y="334304"/>
                  </a:lnTo>
                  <a:lnTo>
                    <a:pt x="262127" y="359804"/>
                  </a:lnTo>
                  <a:lnTo>
                    <a:pt x="262127" y="366898"/>
                  </a:lnTo>
                  <a:lnTo>
                    <a:pt x="270853" y="375648"/>
                  </a:lnTo>
                  <a:lnTo>
                    <a:pt x="277929" y="375648"/>
                  </a:lnTo>
                  <a:lnTo>
                    <a:pt x="303376" y="350153"/>
                  </a:lnTo>
                  <a:lnTo>
                    <a:pt x="329714" y="350153"/>
                  </a:lnTo>
                  <a:lnTo>
                    <a:pt x="342889" y="336944"/>
                  </a:lnTo>
                  <a:lnTo>
                    <a:pt x="353185" y="322723"/>
                  </a:lnTo>
                  <a:lnTo>
                    <a:pt x="356298" y="313180"/>
                  </a:lnTo>
                  <a:close/>
                </a:path>
                <a:path w="374015" h="375920">
                  <a:moveTo>
                    <a:pt x="329714" y="350153"/>
                  </a:moveTo>
                  <a:lnTo>
                    <a:pt x="303376" y="350153"/>
                  </a:lnTo>
                  <a:lnTo>
                    <a:pt x="316544" y="363357"/>
                  </a:lnTo>
                  <a:lnTo>
                    <a:pt x="329714" y="350153"/>
                  </a:lnTo>
                  <a:close/>
                </a:path>
                <a:path w="374015" h="375920">
                  <a:moveTo>
                    <a:pt x="200297" y="0"/>
                  </a:moveTo>
                  <a:lnTo>
                    <a:pt x="161743" y="1149"/>
                  </a:lnTo>
                  <a:lnTo>
                    <a:pt x="124640" y="10124"/>
                  </a:lnTo>
                  <a:lnTo>
                    <a:pt x="90156" y="26518"/>
                  </a:lnTo>
                  <a:lnTo>
                    <a:pt x="59457" y="49922"/>
                  </a:lnTo>
                  <a:lnTo>
                    <a:pt x="27631" y="88755"/>
                  </a:lnTo>
                  <a:lnTo>
                    <a:pt x="7781" y="133075"/>
                  </a:lnTo>
                  <a:lnTo>
                    <a:pt x="0" y="180357"/>
                  </a:lnTo>
                  <a:lnTo>
                    <a:pt x="4376" y="228076"/>
                  </a:lnTo>
                  <a:lnTo>
                    <a:pt x="21001" y="273708"/>
                  </a:lnTo>
                  <a:lnTo>
                    <a:pt x="49965" y="314730"/>
                  </a:lnTo>
                  <a:lnTo>
                    <a:pt x="79944" y="340820"/>
                  </a:lnTo>
                  <a:lnTo>
                    <a:pt x="113864" y="356088"/>
                  </a:lnTo>
                  <a:lnTo>
                    <a:pt x="137144" y="354810"/>
                  </a:lnTo>
                  <a:lnTo>
                    <a:pt x="158247" y="344875"/>
                  </a:lnTo>
                  <a:lnTo>
                    <a:pt x="174368" y="327095"/>
                  </a:lnTo>
                  <a:lnTo>
                    <a:pt x="121950" y="327095"/>
                  </a:lnTo>
                  <a:lnTo>
                    <a:pt x="113888" y="325924"/>
                  </a:lnTo>
                  <a:lnTo>
                    <a:pt x="106293" y="322605"/>
                  </a:lnTo>
                  <a:lnTo>
                    <a:pt x="67662" y="290179"/>
                  </a:lnTo>
                  <a:lnTo>
                    <a:pt x="41979" y="248778"/>
                  </a:lnTo>
                  <a:lnTo>
                    <a:pt x="30143" y="201963"/>
                  </a:lnTo>
                  <a:lnTo>
                    <a:pt x="33056" y="153298"/>
                  </a:lnTo>
                  <a:lnTo>
                    <a:pt x="51618" y="106345"/>
                  </a:lnTo>
                  <a:lnTo>
                    <a:pt x="79640" y="71560"/>
                  </a:lnTo>
                  <a:lnTo>
                    <a:pt x="134549" y="38032"/>
                  </a:lnTo>
                  <a:lnTo>
                    <a:pt x="198279" y="29513"/>
                  </a:lnTo>
                  <a:lnTo>
                    <a:pt x="287513" y="29513"/>
                  </a:lnTo>
                  <a:lnTo>
                    <a:pt x="284874" y="27420"/>
                  </a:lnTo>
                  <a:lnTo>
                    <a:pt x="244832" y="8794"/>
                  </a:lnTo>
                  <a:lnTo>
                    <a:pt x="200297" y="0"/>
                  </a:lnTo>
                  <a:close/>
                </a:path>
                <a:path w="374015" h="375920">
                  <a:moveTo>
                    <a:pt x="296356" y="241783"/>
                  </a:moveTo>
                  <a:lnTo>
                    <a:pt x="279016" y="246938"/>
                  </a:lnTo>
                  <a:lnTo>
                    <a:pt x="263899" y="257719"/>
                  </a:lnTo>
                  <a:lnTo>
                    <a:pt x="237513" y="284132"/>
                  </a:lnTo>
                  <a:lnTo>
                    <a:pt x="250686" y="297336"/>
                  </a:lnTo>
                  <a:lnTo>
                    <a:pt x="229612" y="318460"/>
                  </a:lnTo>
                  <a:lnTo>
                    <a:pt x="225338" y="322926"/>
                  </a:lnTo>
                  <a:lnTo>
                    <a:pt x="225481" y="330019"/>
                  </a:lnTo>
                  <a:lnTo>
                    <a:pt x="234264" y="338466"/>
                  </a:lnTo>
                  <a:lnTo>
                    <a:pt x="241095" y="338466"/>
                  </a:lnTo>
                  <a:lnTo>
                    <a:pt x="245418" y="334304"/>
                  </a:lnTo>
                  <a:lnTo>
                    <a:pt x="266492" y="313180"/>
                  </a:lnTo>
                  <a:lnTo>
                    <a:pt x="356298" y="313180"/>
                  </a:lnTo>
                  <a:lnTo>
                    <a:pt x="358510" y="306399"/>
                  </a:lnTo>
                  <a:lnTo>
                    <a:pt x="358652" y="289227"/>
                  </a:lnTo>
                  <a:lnTo>
                    <a:pt x="353403" y="272461"/>
                  </a:lnTo>
                  <a:lnTo>
                    <a:pt x="363412" y="249104"/>
                  </a:lnTo>
                  <a:lnTo>
                    <a:pt x="331755" y="249104"/>
                  </a:lnTo>
                  <a:lnTo>
                    <a:pt x="314432" y="242441"/>
                  </a:lnTo>
                  <a:lnTo>
                    <a:pt x="296356" y="241783"/>
                  </a:lnTo>
                  <a:close/>
                </a:path>
                <a:path w="374015" h="375920">
                  <a:moveTo>
                    <a:pt x="253453" y="159939"/>
                  </a:moveTo>
                  <a:lnTo>
                    <a:pt x="180331" y="159939"/>
                  </a:lnTo>
                  <a:lnTo>
                    <a:pt x="186312" y="163180"/>
                  </a:lnTo>
                  <a:lnTo>
                    <a:pt x="187428" y="166922"/>
                  </a:lnTo>
                  <a:lnTo>
                    <a:pt x="170270" y="207985"/>
                  </a:lnTo>
                  <a:lnTo>
                    <a:pt x="157030" y="258336"/>
                  </a:lnTo>
                  <a:lnTo>
                    <a:pt x="155988" y="264377"/>
                  </a:lnTo>
                  <a:lnTo>
                    <a:pt x="154766" y="271462"/>
                  </a:lnTo>
                  <a:lnTo>
                    <a:pt x="154163" y="278983"/>
                  </a:lnTo>
                  <a:lnTo>
                    <a:pt x="154249" y="286512"/>
                  </a:lnTo>
                  <a:lnTo>
                    <a:pt x="153062" y="300445"/>
                  </a:lnTo>
                  <a:lnTo>
                    <a:pt x="121950" y="327095"/>
                  </a:lnTo>
                  <a:lnTo>
                    <a:pt x="174368" y="327095"/>
                  </a:lnTo>
                  <a:lnTo>
                    <a:pt x="183262" y="282792"/>
                  </a:lnTo>
                  <a:lnTo>
                    <a:pt x="183823" y="273708"/>
                  </a:lnTo>
                  <a:lnTo>
                    <a:pt x="183916" y="272461"/>
                  </a:lnTo>
                  <a:lnTo>
                    <a:pt x="185173" y="264377"/>
                  </a:lnTo>
                  <a:lnTo>
                    <a:pt x="187309" y="257168"/>
                  </a:lnTo>
                  <a:lnTo>
                    <a:pt x="203927" y="253968"/>
                  </a:lnTo>
                  <a:lnTo>
                    <a:pt x="219003" y="246841"/>
                  </a:lnTo>
                  <a:lnTo>
                    <a:pt x="231866" y="236216"/>
                  </a:lnTo>
                  <a:lnTo>
                    <a:pt x="241845" y="222519"/>
                  </a:lnTo>
                  <a:lnTo>
                    <a:pt x="254896" y="184432"/>
                  </a:lnTo>
                  <a:lnTo>
                    <a:pt x="253453" y="159939"/>
                  </a:lnTo>
                  <a:close/>
                </a:path>
                <a:path w="374015" h="375920">
                  <a:moveTo>
                    <a:pt x="287513" y="29513"/>
                  </a:moveTo>
                  <a:lnTo>
                    <a:pt x="198279" y="29513"/>
                  </a:lnTo>
                  <a:lnTo>
                    <a:pt x="247325" y="41055"/>
                  </a:lnTo>
                  <a:lnTo>
                    <a:pt x="288836" y="66448"/>
                  </a:lnTo>
                  <a:lnTo>
                    <a:pt x="320409" y="102919"/>
                  </a:lnTo>
                  <a:lnTo>
                    <a:pt x="339642" y="147691"/>
                  </a:lnTo>
                  <a:lnTo>
                    <a:pt x="344132" y="197989"/>
                  </a:lnTo>
                  <a:lnTo>
                    <a:pt x="342651" y="211125"/>
                  </a:lnTo>
                  <a:lnTo>
                    <a:pt x="340083" y="224068"/>
                  </a:lnTo>
                  <a:lnTo>
                    <a:pt x="336446" y="236750"/>
                  </a:lnTo>
                  <a:lnTo>
                    <a:pt x="331755" y="249104"/>
                  </a:lnTo>
                  <a:lnTo>
                    <a:pt x="363412" y="249104"/>
                  </a:lnTo>
                  <a:lnTo>
                    <a:pt x="363523" y="248778"/>
                  </a:lnTo>
                  <a:lnTo>
                    <a:pt x="370180" y="224587"/>
                  </a:lnTo>
                  <a:lnTo>
                    <a:pt x="370272" y="224068"/>
                  </a:lnTo>
                  <a:lnTo>
                    <a:pt x="373535" y="199652"/>
                  </a:lnTo>
                  <a:lnTo>
                    <a:pt x="373524" y="173620"/>
                  </a:lnTo>
                  <a:lnTo>
                    <a:pt x="364750" y="128980"/>
                  </a:lnTo>
                  <a:lnTo>
                    <a:pt x="346163" y="88845"/>
                  </a:lnTo>
                  <a:lnTo>
                    <a:pt x="319095" y="54548"/>
                  </a:lnTo>
                  <a:lnTo>
                    <a:pt x="287513" y="29513"/>
                  </a:lnTo>
                  <a:close/>
                </a:path>
                <a:path w="374015" h="375920">
                  <a:moveTo>
                    <a:pt x="218396" y="71877"/>
                  </a:moveTo>
                  <a:lnTo>
                    <a:pt x="211695" y="78795"/>
                  </a:lnTo>
                  <a:lnTo>
                    <a:pt x="194639" y="95335"/>
                  </a:lnTo>
                  <a:lnTo>
                    <a:pt x="171797" y="115174"/>
                  </a:lnTo>
                  <a:lnTo>
                    <a:pt x="147738" y="131993"/>
                  </a:lnTo>
                  <a:lnTo>
                    <a:pt x="128071" y="150214"/>
                  </a:lnTo>
                  <a:lnTo>
                    <a:pt x="117276" y="173763"/>
                  </a:lnTo>
                  <a:lnTo>
                    <a:pt x="116079" y="199652"/>
                  </a:lnTo>
                  <a:lnTo>
                    <a:pt x="125221" y="224920"/>
                  </a:lnTo>
                  <a:lnTo>
                    <a:pt x="129419" y="231009"/>
                  </a:lnTo>
                  <a:lnTo>
                    <a:pt x="134247" y="236579"/>
                  </a:lnTo>
                  <a:lnTo>
                    <a:pt x="139658" y="241582"/>
                  </a:lnTo>
                  <a:lnTo>
                    <a:pt x="145605" y="245970"/>
                  </a:lnTo>
                  <a:lnTo>
                    <a:pt x="151128" y="224920"/>
                  </a:lnTo>
                  <a:lnTo>
                    <a:pt x="157896" y="204149"/>
                  </a:lnTo>
                  <a:lnTo>
                    <a:pt x="165851" y="183860"/>
                  </a:lnTo>
                  <a:lnTo>
                    <a:pt x="174986" y="164055"/>
                  </a:lnTo>
                  <a:lnTo>
                    <a:pt x="176598" y="161058"/>
                  </a:lnTo>
                  <a:lnTo>
                    <a:pt x="180331" y="159939"/>
                  </a:lnTo>
                  <a:lnTo>
                    <a:pt x="253453" y="159939"/>
                  </a:lnTo>
                  <a:lnTo>
                    <a:pt x="252687" y="146942"/>
                  </a:lnTo>
                  <a:lnTo>
                    <a:pt x="239194" y="109579"/>
                  </a:lnTo>
                  <a:lnTo>
                    <a:pt x="218396" y="71877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177784" y="5167884"/>
              <a:ext cx="952500" cy="208915"/>
            </a:xfrm>
            <a:custGeom>
              <a:avLst/>
              <a:gdLst/>
              <a:ahLst/>
              <a:cxnLst/>
              <a:rect l="l" t="t" r="r" b="b"/>
              <a:pathLst>
                <a:path w="952500" h="208914">
                  <a:moveTo>
                    <a:pt x="848106" y="0"/>
                  </a:moveTo>
                  <a:lnTo>
                    <a:pt x="848106" y="52197"/>
                  </a:lnTo>
                  <a:lnTo>
                    <a:pt x="0" y="52197"/>
                  </a:lnTo>
                  <a:lnTo>
                    <a:pt x="0" y="156591"/>
                  </a:lnTo>
                  <a:lnTo>
                    <a:pt x="848106" y="156591"/>
                  </a:lnTo>
                  <a:lnTo>
                    <a:pt x="848106" y="208788"/>
                  </a:lnTo>
                  <a:lnTo>
                    <a:pt x="952500" y="104394"/>
                  </a:lnTo>
                  <a:lnTo>
                    <a:pt x="84810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177784" y="5167884"/>
              <a:ext cx="952500" cy="208915"/>
            </a:xfrm>
            <a:custGeom>
              <a:avLst/>
              <a:gdLst/>
              <a:ahLst/>
              <a:cxnLst/>
              <a:rect l="l" t="t" r="r" b="b"/>
              <a:pathLst>
                <a:path w="952500" h="208914">
                  <a:moveTo>
                    <a:pt x="0" y="52197"/>
                  </a:moveTo>
                  <a:lnTo>
                    <a:pt x="848106" y="52197"/>
                  </a:lnTo>
                  <a:lnTo>
                    <a:pt x="848106" y="0"/>
                  </a:lnTo>
                  <a:lnTo>
                    <a:pt x="952500" y="104394"/>
                  </a:lnTo>
                  <a:lnTo>
                    <a:pt x="848106" y="208788"/>
                  </a:lnTo>
                  <a:lnTo>
                    <a:pt x="848106" y="156591"/>
                  </a:lnTo>
                  <a:lnTo>
                    <a:pt x="0" y="156591"/>
                  </a:lnTo>
                  <a:lnTo>
                    <a:pt x="0" y="52197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293158" y="4681307"/>
              <a:ext cx="1260475" cy="1264285"/>
            </a:xfrm>
            <a:custGeom>
              <a:avLst/>
              <a:gdLst/>
              <a:ahLst/>
              <a:cxnLst/>
              <a:rect l="l" t="t" r="r" b="b"/>
              <a:pathLst>
                <a:path w="1260475" h="1264285">
                  <a:moveTo>
                    <a:pt x="1202776" y="1056928"/>
                  </a:moveTo>
                  <a:lnTo>
                    <a:pt x="897968" y="1056928"/>
                  </a:lnTo>
                  <a:lnTo>
                    <a:pt x="968987" y="1128104"/>
                  </a:lnTo>
                  <a:lnTo>
                    <a:pt x="897968" y="1199294"/>
                  </a:lnTo>
                  <a:lnTo>
                    <a:pt x="889696" y="1211773"/>
                  </a:lnTo>
                  <a:lnTo>
                    <a:pt x="886942" y="1225993"/>
                  </a:lnTo>
                  <a:lnTo>
                    <a:pt x="889696" y="1240178"/>
                  </a:lnTo>
                  <a:lnTo>
                    <a:pt x="897989" y="1252679"/>
                  </a:lnTo>
                  <a:lnTo>
                    <a:pt x="910447" y="1260964"/>
                  </a:lnTo>
                  <a:lnTo>
                    <a:pt x="924585" y="1263724"/>
                  </a:lnTo>
                  <a:lnTo>
                    <a:pt x="938762" y="1260958"/>
                  </a:lnTo>
                  <a:lnTo>
                    <a:pt x="951225" y="1252665"/>
                  </a:lnTo>
                  <a:lnTo>
                    <a:pt x="1022244" y="1181503"/>
                  </a:lnTo>
                  <a:lnTo>
                    <a:pt x="1110989" y="1181503"/>
                  </a:lnTo>
                  <a:lnTo>
                    <a:pt x="1155379" y="1136999"/>
                  </a:lnTo>
                  <a:lnTo>
                    <a:pt x="1184451" y="1099366"/>
                  </a:lnTo>
                  <a:lnTo>
                    <a:pt x="1202776" y="1056928"/>
                  </a:lnTo>
                  <a:close/>
                </a:path>
                <a:path w="1260475" h="1264285">
                  <a:moveTo>
                    <a:pt x="1110989" y="1181503"/>
                  </a:moveTo>
                  <a:lnTo>
                    <a:pt x="1022244" y="1181503"/>
                  </a:lnTo>
                  <a:lnTo>
                    <a:pt x="1066613" y="1225993"/>
                  </a:lnTo>
                  <a:lnTo>
                    <a:pt x="1110989" y="1181503"/>
                  </a:lnTo>
                  <a:close/>
                </a:path>
                <a:path w="1260475" h="1264285">
                  <a:moveTo>
                    <a:pt x="622637" y="0"/>
                  </a:moveTo>
                  <a:lnTo>
                    <a:pt x="570746" y="2647"/>
                  </a:lnTo>
                  <a:lnTo>
                    <a:pt x="519511" y="9558"/>
                  </a:lnTo>
                  <a:lnTo>
                    <a:pt x="469184" y="20644"/>
                  </a:lnTo>
                  <a:lnTo>
                    <a:pt x="420017" y="35816"/>
                  </a:lnTo>
                  <a:lnTo>
                    <a:pt x="372261" y="54988"/>
                  </a:lnTo>
                  <a:lnTo>
                    <a:pt x="326169" y="78071"/>
                  </a:lnTo>
                  <a:lnTo>
                    <a:pt x="281992" y="104977"/>
                  </a:lnTo>
                  <a:lnTo>
                    <a:pt x="239981" y="135619"/>
                  </a:lnTo>
                  <a:lnTo>
                    <a:pt x="200389" y="169909"/>
                  </a:lnTo>
                  <a:lnTo>
                    <a:pt x="167158" y="203275"/>
                  </a:lnTo>
                  <a:lnTo>
                    <a:pt x="136913" y="238477"/>
                  </a:lnTo>
                  <a:lnTo>
                    <a:pt x="109658" y="275341"/>
                  </a:lnTo>
                  <a:lnTo>
                    <a:pt x="85401" y="313695"/>
                  </a:lnTo>
                  <a:lnTo>
                    <a:pt x="64148" y="353366"/>
                  </a:lnTo>
                  <a:lnTo>
                    <a:pt x="45905" y="394182"/>
                  </a:lnTo>
                  <a:lnTo>
                    <a:pt x="30678" y="435970"/>
                  </a:lnTo>
                  <a:lnTo>
                    <a:pt x="18473" y="478558"/>
                  </a:lnTo>
                  <a:lnTo>
                    <a:pt x="9296" y="521773"/>
                  </a:lnTo>
                  <a:lnTo>
                    <a:pt x="3155" y="565443"/>
                  </a:lnTo>
                  <a:lnTo>
                    <a:pt x="54" y="609395"/>
                  </a:lnTo>
                  <a:lnTo>
                    <a:pt x="0" y="653457"/>
                  </a:lnTo>
                  <a:lnTo>
                    <a:pt x="2999" y="697456"/>
                  </a:lnTo>
                  <a:lnTo>
                    <a:pt x="9057" y="741219"/>
                  </a:lnTo>
                  <a:lnTo>
                    <a:pt x="18181" y="784575"/>
                  </a:lnTo>
                  <a:lnTo>
                    <a:pt x="30377" y="827350"/>
                  </a:lnTo>
                  <a:lnTo>
                    <a:pt x="45651" y="869372"/>
                  </a:lnTo>
                  <a:lnTo>
                    <a:pt x="64009" y="910469"/>
                  </a:lnTo>
                  <a:lnTo>
                    <a:pt x="85457" y="950468"/>
                  </a:lnTo>
                  <a:lnTo>
                    <a:pt x="110002" y="989196"/>
                  </a:lnTo>
                  <a:lnTo>
                    <a:pt x="137649" y="1026482"/>
                  </a:lnTo>
                  <a:lnTo>
                    <a:pt x="168405" y="1062151"/>
                  </a:lnTo>
                  <a:lnTo>
                    <a:pt x="199999" y="1093852"/>
                  </a:lnTo>
                  <a:lnTo>
                    <a:pt x="233713" y="1123189"/>
                  </a:lnTo>
                  <a:lnTo>
                    <a:pt x="269416" y="1150057"/>
                  </a:lnTo>
                  <a:lnTo>
                    <a:pt x="306973" y="1174354"/>
                  </a:lnTo>
                  <a:lnTo>
                    <a:pt x="350084" y="1193851"/>
                  </a:lnTo>
                  <a:lnTo>
                    <a:pt x="395018" y="1202758"/>
                  </a:lnTo>
                  <a:lnTo>
                    <a:pt x="440086" y="1201501"/>
                  </a:lnTo>
                  <a:lnTo>
                    <a:pt x="483603" y="1190507"/>
                  </a:lnTo>
                  <a:lnTo>
                    <a:pt x="523882" y="1170201"/>
                  </a:lnTo>
                  <a:lnTo>
                    <a:pt x="559236" y="1141009"/>
                  </a:lnTo>
                  <a:lnTo>
                    <a:pt x="587632" y="1103812"/>
                  </a:lnTo>
                  <a:lnTo>
                    <a:pt x="410950" y="1103812"/>
                  </a:lnTo>
                  <a:lnTo>
                    <a:pt x="383789" y="1099868"/>
                  </a:lnTo>
                  <a:lnTo>
                    <a:pt x="317840" y="1062061"/>
                  </a:lnTo>
                  <a:lnTo>
                    <a:pt x="280680" y="1032434"/>
                  </a:lnTo>
                  <a:lnTo>
                    <a:pt x="246782" y="1000063"/>
                  </a:lnTo>
                  <a:lnTo>
                    <a:pt x="216211" y="965204"/>
                  </a:lnTo>
                  <a:lnTo>
                    <a:pt x="189031" y="928114"/>
                  </a:lnTo>
                  <a:lnTo>
                    <a:pt x="165310" y="889051"/>
                  </a:lnTo>
                  <a:lnTo>
                    <a:pt x="145110" y="848272"/>
                  </a:lnTo>
                  <a:lnTo>
                    <a:pt x="128497" y="806034"/>
                  </a:lnTo>
                  <a:lnTo>
                    <a:pt x="115537" y="762594"/>
                  </a:lnTo>
                  <a:lnTo>
                    <a:pt x="106294" y="718210"/>
                  </a:lnTo>
                  <a:lnTo>
                    <a:pt x="100833" y="673140"/>
                  </a:lnTo>
                  <a:lnTo>
                    <a:pt x="99220" y="627639"/>
                  </a:lnTo>
                  <a:lnTo>
                    <a:pt x="101519" y="581967"/>
                  </a:lnTo>
                  <a:lnTo>
                    <a:pt x="107795" y="536379"/>
                  </a:lnTo>
                  <a:lnTo>
                    <a:pt x="118114" y="491133"/>
                  </a:lnTo>
                  <a:lnTo>
                    <a:pt x="132561" y="446438"/>
                  </a:lnTo>
                  <a:lnTo>
                    <a:pt x="151139" y="402697"/>
                  </a:lnTo>
                  <a:lnTo>
                    <a:pt x="173975" y="360021"/>
                  </a:lnTo>
                  <a:lnTo>
                    <a:pt x="217023" y="298047"/>
                  </a:lnTo>
                  <a:lnTo>
                    <a:pt x="268395" y="242817"/>
                  </a:lnTo>
                  <a:lnTo>
                    <a:pt x="305581" y="210912"/>
                  </a:lnTo>
                  <a:lnTo>
                    <a:pt x="345253" y="182807"/>
                  </a:lnTo>
                  <a:lnTo>
                    <a:pt x="387121" y="158605"/>
                  </a:lnTo>
                  <a:lnTo>
                    <a:pt x="430894" y="138410"/>
                  </a:lnTo>
                  <a:lnTo>
                    <a:pt x="476279" y="122324"/>
                  </a:lnTo>
                  <a:lnTo>
                    <a:pt x="522987" y="110452"/>
                  </a:lnTo>
                  <a:lnTo>
                    <a:pt x="570726" y="102895"/>
                  </a:lnTo>
                  <a:lnTo>
                    <a:pt x="619205" y="99758"/>
                  </a:lnTo>
                  <a:lnTo>
                    <a:pt x="968104" y="99758"/>
                  </a:lnTo>
                  <a:lnTo>
                    <a:pt x="946550" y="86060"/>
                  </a:lnTo>
                  <a:lnTo>
                    <a:pt x="905230" y="63918"/>
                  </a:lnTo>
                  <a:lnTo>
                    <a:pt x="862143" y="44820"/>
                  </a:lnTo>
                  <a:lnTo>
                    <a:pt x="817428" y="28908"/>
                  </a:lnTo>
                  <a:lnTo>
                    <a:pt x="771227" y="16323"/>
                  </a:lnTo>
                  <a:lnTo>
                    <a:pt x="723682" y="7208"/>
                  </a:lnTo>
                  <a:lnTo>
                    <a:pt x="674933" y="1702"/>
                  </a:lnTo>
                  <a:lnTo>
                    <a:pt x="622637" y="0"/>
                  </a:lnTo>
                  <a:close/>
                </a:path>
                <a:path w="1260475" h="1264285">
                  <a:moveTo>
                    <a:pt x="1022938" y="814864"/>
                  </a:moveTo>
                  <a:lnTo>
                    <a:pt x="974645" y="820996"/>
                  </a:lnTo>
                  <a:lnTo>
                    <a:pt x="929221" y="839503"/>
                  </a:lnTo>
                  <a:lnTo>
                    <a:pt x="889233" y="870058"/>
                  </a:lnTo>
                  <a:lnTo>
                    <a:pt x="800328" y="959052"/>
                  </a:lnTo>
                  <a:lnTo>
                    <a:pt x="844711" y="1003542"/>
                  </a:lnTo>
                  <a:lnTo>
                    <a:pt x="773707" y="1074718"/>
                  </a:lnTo>
                  <a:lnTo>
                    <a:pt x="765690" y="1087378"/>
                  </a:lnTo>
                  <a:lnTo>
                    <a:pt x="763223" y="1101640"/>
                  </a:lnTo>
                  <a:lnTo>
                    <a:pt x="766270" y="1115787"/>
                  </a:lnTo>
                  <a:lnTo>
                    <a:pt x="774799" y="1128104"/>
                  </a:lnTo>
                  <a:lnTo>
                    <a:pt x="787053" y="1135991"/>
                  </a:lnTo>
                  <a:lnTo>
                    <a:pt x="800886" y="1138620"/>
                  </a:lnTo>
                  <a:lnTo>
                    <a:pt x="814717" y="1135991"/>
                  </a:lnTo>
                  <a:lnTo>
                    <a:pt x="826964" y="1128104"/>
                  </a:lnTo>
                  <a:lnTo>
                    <a:pt x="897968" y="1056928"/>
                  </a:lnTo>
                  <a:lnTo>
                    <a:pt x="1202776" y="1056928"/>
                  </a:lnTo>
                  <a:lnTo>
                    <a:pt x="1202892" y="1056660"/>
                  </a:lnTo>
                  <a:lnTo>
                    <a:pt x="1210339" y="1011043"/>
                  </a:lnTo>
                  <a:lnTo>
                    <a:pt x="1206430" y="964679"/>
                  </a:lnTo>
                  <a:lnTo>
                    <a:pt x="1190805" y="919730"/>
                  </a:lnTo>
                  <a:lnTo>
                    <a:pt x="1211549" y="874984"/>
                  </a:lnTo>
                  <a:lnTo>
                    <a:pt x="1224173" y="841030"/>
                  </a:lnTo>
                  <a:lnTo>
                    <a:pt x="1117865" y="841030"/>
                  </a:lnTo>
                  <a:lnTo>
                    <a:pt x="1071534" y="821433"/>
                  </a:lnTo>
                  <a:lnTo>
                    <a:pt x="1022938" y="814864"/>
                  </a:lnTo>
                  <a:close/>
                </a:path>
                <a:path w="1260475" h="1264285">
                  <a:moveTo>
                    <a:pt x="858669" y="543650"/>
                  </a:moveTo>
                  <a:lnTo>
                    <a:pt x="609861" y="543650"/>
                  </a:lnTo>
                  <a:lnTo>
                    <a:pt x="617737" y="546059"/>
                  </a:lnTo>
                  <a:lnTo>
                    <a:pt x="624065" y="551343"/>
                  </a:lnTo>
                  <a:lnTo>
                    <a:pt x="627755" y="558403"/>
                  </a:lnTo>
                  <a:lnTo>
                    <a:pt x="628536" y="566333"/>
                  </a:lnTo>
                  <a:lnTo>
                    <a:pt x="626141" y="574228"/>
                  </a:lnTo>
                  <a:lnTo>
                    <a:pt x="623478" y="579396"/>
                  </a:lnTo>
                  <a:lnTo>
                    <a:pt x="616522" y="593658"/>
                  </a:lnTo>
                  <a:lnTo>
                    <a:pt x="593064" y="647247"/>
                  </a:lnTo>
                  <a:lnTo>
                    <a:pt x="577445" y="691380"/>
                  </a:lnTo>
                  <a:lnTo>
                    <a:pt x="563234" y="735969"/>
                  </a:lnTo>
                  <a:lnTo>
                    <a:pt x="550442" y="780980"/>
                  </a:lnTo>
                  <a:lnTo>
                    <a:pt x="539078" y="826380"/>
                  </a:lnTo>
                  <a:lnTo>
                    <a:pt x="529151" y="872136"/>
                  </a:lnTo>
                  <a:lnTo>
                    <a:pt x="529151" y="872344"/>
                  </a:lnTo>
                  <a:lnTo>
                    <a:pt x="526815" y="885257"/>
                  </a:lnTo>
                  <a:lnTo>
                    <a:pt x="521080" y="929081"/>
                  </a:lnTo>
                  <a:lnTo>
                    <a:pt x="519779" y="967074"/>
                  </a:lnTo>
                  <a:lnTo>
                    <a:pt x="515781" y="1014020"/>
                  </a:lnTo>
                  <a:lnTo>
                    <a:pt x="486879" y="1072824"/>
                  </a:lnTo>
                  <a:lnTo>
                    <a:pt x="438195" y="1100496"/>
                  </a:lnTo>
                  <a:lnTo>
                    <a:pt x="410950" y="1103812"/>
                  </a:lnTo>
                  <a:lnTo>
                    <a:pt x="587632" y="1103812"/>
                  </a:lnTo>
                  <a:lnTo>
                    <a:pt x="609599" y="1052641"/>
                  </a:lnTo>
                  <a:lnTo>
                    <a:pt x="616977" y="997986"/>
                  </a:lnTo>
                  <a:lnTo>
                    <a:pt x="617535" y="954540"/>
                  </a:lnTo>
                  <a:lnTo>
                    <a:pt x="619648" y="920322"/>
                  </a:lnTo>
                  <a:lnTo>
                    <a:pt x="623974" y="892490"/>
                  </a:lnTo>
                  <a:lnTo>
                    <a:pt x="631172" y="868201"/>
                  </a:lnTo>
                  <a:lnTo>
                    <a:pt x="676309" y="860679"/>
                  </a:lnTo>
                  <a:lnTo>
                    <a:pt x="718410" y="844506"/>
                  </a:lnTo>
                  <a:lnTo>
                    <a:pt x="756318" y="820420"/>
                  </a:lnTo>
                  <a:lnTo>
                    <a:pt x="788876" y="789157"/>
                  </a:lnTo>
                  <a:lnTo>
                    <a:pt x="814924" y="751454"/>
                  </a:lnTo>
                  <a:lnTo>
                    <a:pt x="837711" y="704459"/>
                  </a:lnTo>
                  <a:lnTo>
                    <a:pt x="852570" y="657861"/>
                  </a:lnTo>
                  <a:lnTo>
                    <a:pt x="860146" y="611585"/>
                  </a:lnTo>
                  <a:lnTo>
                    <a:pt x="861068" y="566333"/>
                  </a:lnTo>
                  <a:lnTo>
                    <a:pt x="861072" y="565443"/>
                  </a:lnTo>
                  <a:lnTo>
                    <a:pt x="858669" y="543650"/>
                  </a:lnTo>
                  <a:close/>
                </a:path>
                <a:path w="1260475" h="1264285">
                  <a:moveTo>
                    <a:pt x="968104" y="99758"/>
                  </a:moveTo>
                  <a:lnTo>
                    <a:pt x="619205" y="99758"/>
                  </a:lnTo>
                  <a:lnTo>
                    <a:pt x="668132" y="101144"/>
                  </a:lnTo>
                  <a:lnTo>
                    <a:pt x="716118" y="106726"/>
                  </a:lnTo>
                  <a:lnTo>
                    <a:pt x="762595" y="116431"/>
                  </a:lnTo>
                  <a:lnTo>
                    <a:pt x="807391" y="130058"/>
                  </a:lnTo>
                  <a:lnTo>
                    <a:pt x="850332" y="147406"/>
                  </a:lnTo>
                  <a:lnTo>
                    <a:pt x="891244" y="168275"/>
                  </a:lnTo>
                  <a:lnTo>
                    <a:pt x="929954" y="192465"/>
                  </a:lnTo>
                  <a:lnTo>
                    <a:pt x="966289" y="219775"/>
                  </a:lnTo>
                  <a:lnTo>
                    <a:pt x="1000075" y="250005"/>
                  </a:lnTo>
                  <a:lnTo>
                    <a:pt x="1031138" y="282954"/>
                  </a:lnTo>
                  <a:lnTo>
                    <a:pt x="1059305" y="318423"/>
                  </a:lnTo>
                  <a:lnTo>
                    <a:pt x="1084402" y="356210"/>
                  </a:lnTo>
                  <a:lnTo>
                    <a:pt x="1106257" y="396115"/>
                  </a:lnTo>
                  <a:lnTo>
                    <a:pt x="1124695" y="437938"/>
                  </a:lnTo>
                  <a:lnTo>
                    <a:pt x="1139543" y="481478"/>
                  </a:lnTo>
                  <a:lnTo>
                    <a:pt x="1150628" y="526536"/>
                  </a:lnTo>
                  <a:lnTo>
                    <a:pt x="1157776" y="572910"/>
                  </a:lnTo>
                  <a:lnTo>
                    <a:pt x="1160813" y="620400"/>
                  </a:lnTo>
                  <a:lnTo>
                    <a:pt x="1159567" y="668806"/>
                  </a:lnTo>
                  <a:lnTo>
                    <a:pt x="1154577" y="713065"/>
                  </a:lnTo>
                  <a:lnTo>
                    <a:pt x="1145926" y="756674"/>
                  </a:lnTo>
                  <a:lnTo>
                    <a:pt x="1133670" y="799406"/>
                  </a:lnTo>
                  <a:lnTo>
                    <a:pt x="1117865" y="841030"/>
                  </a:lnTo>
                  <a:lnTo>
                    <a:pt x="1224173" y="841030"/>
                  </a:lnTo>
                  <a:lnTo>
                    <a:pt x="1242137" y="781786"/>
                  </a:lnTo>
                  <a:lnTo>
                    <a:pt x="1251902" y="733773"/>
                  </a:lnTo>
                  <a:lnTo>
                    <a:pt x="1257928" y="685107"/>
                  </a:lnTo>
                  <a:lnTo>
                    <a:pt x="1260175" y="636009"/>
                  </a:lnTo>
                  <a:lnTo>
                    <a:pt x="1258603" y="586698"/>
                  </a:lnTo>
                  <a:lnTo>
                    <a:pt x="1253110" y="537832"/>
                  </a:lnTo>
                  <a:lnTo>
                    <a:pt x="1244014" y="490174"/>
                  </a:lnTo>
                  <a:lnTo>
                    <a:pt x="1231457" y="443864"/>
                  </a:lnTo>
                  <a:lnTo>
                    <a:pt x="1215580" y="399046"/>
                  </a:lnTo>
                  <a:lnTo>
                    <a:pt x="1196523" y="355859"/>
                  </a:lnTo>
                  <a:lnTo>
                    <a:pt x="1174428" y="314444"/>
                  </a:lnTo>
                  <a:lnTo>
                    <a:pt x="1149436" y="274945"/>
                  </a:lnTo>
                  <a:lnTo>
                    <a:pt x="1121688" y="237501"/>
                  </a:lnTo>
                  <a:lnTo>
                    <a:pt x="1091326" y="202253"/>
                  </a:lnTo>
                  <a:lnTo>
                    <a:pt x="1058490" y="169345"/>
                  </a:lnTo>
                  <a:lnTo>
                    <a:pt x="1023321" y="138915"/>
                  </a:lnTo>
                  <a:lnTo>
                    <a:pt x="985961" y="111107"/>
                  </a:lnTo>
                  <a:lnTo>
                    <a:pt x="968104" y="99758"/>
                  </a:lnTo>
                  <a:close/>
                </a:path>
                <a:path w="1260475" h="1264285">
                  <a:moveTo>
                    <a:pt x="735916" y="243884"/>
                  </a:moveTo>
                  <a:lnTo>
                    <a:pt x="713338" y="267193"/>
                  </a:lnTo>
                  <a:lnTo>
                    <a:pt x="655869" y="322923"/>
                  </a:lnTo>
                  <a:lnTo>
                    <a:pt x="578905" y="389771"/>
                  </a:lnTo>
                  <a:lnTo>
                    <a:pt x="497779" y="446486"/>
                  </a:lnTo>
                  <a:lnTo>
                    <a:pt x="461124" y="474261"/>
                  </a:lnTo>
                  <a:lnTo>
                    <a:pt x="431574" y="507831"/>
                  </a:lnTo>
                  <a:lnTo>
                    <a:pt x="409499" y="545891"/>
                  </a:lnTo>
                  <a:lnTo>
                    <a:pt x="395203" y="587179"/>
                  </a:lnTo>
                  <a:lnTo>
                    <a:pt x="388992" y="630438"/>
                  </a:lnTo>
                  <a:lnTo>
                    <a:pt x="391170" y="674409"/>
                  </a:lnTo>
                  <a:lnTo>
                    <a:pt x="402044" y="717832"/>
                  </a:lnTo>
                  <a:lnTo>
                    <a:pt x="421946" y="759518"/>
                  </a:lnTo>
                  <a:lnTo>
                    <a:pt x="452386" y="798828"/>
                  </a:lnTo>
                  <a:lnTo>
                    <a:pt x="490656" y="830472"/>
                  </a:lnTo>
                  <a:lnTo>
                    <a:pt x="502631" y="782944"/>
                  </a:lnTo>
                  <a:lnTo>
                    <a:pt x="516441" y="735956"/>
                  </a:lnTo>
                  <a:lnTo>
                    <a:pt x="532067" y="689561"/>
                  </a:lnTo>
                  <a:lnTo>
                    <a:pt x="549490" y="643813"/>
                  </a:lnTo>
                  <a:lnTo>
                    <a:pt x="568691" y="598765"/>
                  </a:lnTo>
                  <a:lnTo>
                    <a:pt x="589650" y="554470"/>
                  </a:lnTo>
                  <a:lnTo>
                    <a:pt x="609861" y="543650"/>
                  </a:lnTo>
                  <a:lnTo>
                    <a:pt x="858669" y="543650"/>
                  </a:lnTo>
                  <a:lnTo>
                    <a:pt x="856029" y="519696"/>
                  </a:lnTo>
                  <a:lnTo>
                    <a:pt x="845624" y="473931"/>
                  </a:lnTo>
                  <a:lnTo>
                    <a:pt x="830514" y="428186"/>
                  </a:lnTo>
                  <a:lnTo>
                    <a:pt x="811344" y="382385"/>
                  </a:lnTo>
                  <a:lnTo>
                    <a:pt x="788758" y="336451"/>
                  </a:lnTo>
                  <a:lnTo>
                    <a:pt x="763401" y="290309"/>
                  </a:lnTo>
                  <a:lnTo>
                    <a:pt x="735916" y="24388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7464806" y="5156961"/>
            <a:ext cx="1155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0" b="1">
                <a:solidFill>
                  <a:srgbClr val="7E7E7E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882383" y="5175503"/>
            <a:ext cx="447040" cy="24701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38735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305"/>
              </a:spcBef>
            </a:pPr>
            <a:r>
              <a:rPr dirty="0" sz="1000" spc="-20">
                <a:solidFill>
                  <a:srgbClr val="7E7E7E"/>
                </a:solidFill>
                <a:latin typeface="Calibri"/>
                <a:cs typeface="Calibri"/>
              </a:rPr>
              <a:t>2016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1003280" y="5175503"/>
            <a:ext cx="513715" cy="247015"/>
          </a:xfrm>
          <a:prstGeom prst="rect">
            <a:avLst/>
          </a:prstGeom>
          <a:solidFill>
            <a:srgbClr val="E1EFD9"/>
          </a:solidFill>
        </p:spPr>
        <p:txBody>
          <a:bodyPr wrap="square" lIns="0" tIns="38735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305"/>
              </a:spcBef>
            </a:pPr>
            <a:r>
              <a:rPr dirty="0" sz="1000" spc="-10">
                <a:solidFill>
                  <a:srgbClr val="538235"/>
                </a:solidFill>
                <a:latin typeface="Calibri"/>
                <a:cs typeface="Calibri"/>
              </a:rPr>
              <a:t>2025P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659744" y="5156961"/>
            <a:ext cx="2171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538235"/>
                </a:solidFill>
                <a:latin typeface="Calibri"/>
                <a:cs typeface="Calibri"/>
              </a:rPr>
              <a:t>35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513953" y="4972939"/>
            <a:ext cx="233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 i="1">
                <a:solidFill>
                  <a:srgbClr val="C00000"/>
                </a:solidFill>
                <a:latin typeface="Calibri"/>
                <a:cs typeface="Calibri"/>
              </a:rPr>
              <a:t>x18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7.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/>
              <a:t>„Elektryfikacja”</a:t>
            </a:r>
            <a:r>
              <a:rPr dirty="0" spc="-114"/>
              <a:t> </a:t>
            </a:r>
            <a:r>
              <a:rPr dirty="0" spc="-20"/>
              <a:t>życia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125">
                <a:solidFill>
                  <a:srgbClr val="000000"/>
                </a:solidFill>
              </a:rPr>
              <a:t>…a</a:t>
            </a:r>
            <a:r>
              <a:rPr dirty="0" sz="1400" spc="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także</a:t>
            </a:r>
            <a:r>
              <a:rPr dirty="0" sz="1400" spc="-1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usługi</a:t>
            </a:r>
            <a:r>
              <a:rPr dirty="0" sz="1400" spc="-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związane</a:t>
            </a:r>
            <a:r>
              <a:rPr dirty="0" sz="1400" spc="1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z </a:t>
            </a:r>
            <a:r>
              <a:rPr dirty="0" sz="1400">
                <a:solidFill>
                  <a:srgbClr val="000000"/>
                </a:solidFill>
              </a:rPr>
              <a:t>przetwarzaniem</a:t>
            </a:r>
            <a:r>
              <a:rPr dirty="0" sz="1400" spc="-2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danych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499973" y="6480149"/>
            <a:ext cx="757110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Podane</a:t>
            </a:r>
            <a:r>
              <a:rPr dirty="0" sz="750" spc="-10">
                <a:latin typeface="Calibri"/>
                <a:cs typeface="Calibri"/>
              </a:rPr>
              <a:t> scenariusze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różnych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wariantach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tempa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transformacji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energetycznej.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Objaśnienie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skrótów: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–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scenariusz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bazowy,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–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scenariusz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przyspieszonego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wzrostu,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NZ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–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scenariusz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„Net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zero”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IEA,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10">
                <a:latin typeface="Calibri"/>
                <a:cs typeface="Calibri"/>
              </a:rPr>
              <a:t> 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55202" y="6480149"/>
            <a:ext cx="58166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ExxonMobil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707060" y="1173416"/>
            <a:ext cx="5006975" cy="5099685"/>
            <a:chOff x="6707060" y="1173416"/>
            <a:chExt cx="5006975" cy="5099685"/>
          </a:xfrm>
        </p:grpSpPr>
        <p:sp>
          <p:nvSpPr>
            <p:cNvPr id="10" name="object 10" descr=""/>
            <p:cNvSpPr/>
            <p:nvPr/>
          </p:nvSpPr>
          <p:spPr>
            <a:xfrm>
              <a:off x="6708647" y="1175003"/>
              <a:ext cx="5003800" cy="5096510"/>
            </a:xfrm>
            <a:custGeom>
              <a:avLst/>
              <a:gdLst/>
              <a:ahLst/>
              <a:cxnLst/>
              <a:rect l="l" t="t" r="r" b="b"/>
              <a:pathLst>
                <a:path w="5003800" h="5096510">
                  <a:moveTo>
                    <a:pt x="0" y="5096256"/>
                  </a:moveTo>
                  <a:lnTo>
                    <a:pt x="5003292" y="5096256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313798" y="2771012"/>
              <a:ext cx="2232025" cy="2682240"/>
            </a:xfrm>
            <a:custGeom>
              <a:avLst/>
              <a:gdLst/>
              <a:ahLst/>
              <a:cxnLst/>
              <a:rect l="l" t="t" r="r" b="b"/>
              <a:pathLst>
                <a:path w="2232025" h="2682240">
                  <a:moveTo>
                    <a:pt x="0" y="0"/>
                  </a:moveTo>
                  <a:lnTo>
                    <a:pt x="2231898" y="0"/>
                  </a:lnTo>
                </a:path>
                <a:path w="2232025" h="2682240">
                  <a:moveTo>
                    <a:pt x="0" y="670560"/>
                  </a:moveTo>
                  <a:lnTo>
                    <a:pt x="2231898" y="670560"/>
                  </a:lnTo>
                </a:path>
                <a:path w="2232025" h="2682240">
                  <a:moveTo>
                    <a:pt x="0" y="1341120"/>
                  </a:moveTo>
                  <a:lnTo>
                    <a:pt x="2231898" y="1341120"/>
                  </a:lnTo>
                </a:path>
                <a:path w="2232025" h="2682240">
                  <a:moveTo>
                    <a:pt x="0" y="2011680"/>
                  </a:moveTo>
                  <a:lnTo>
                    <a:pt x="2231898" y="2011680"/>
                  </a:lnTo>
                </a:path>
                <a:path w="2232025" h="2682240">
                  <a:moveTo>
                    <a:pt x="0" y="2682240"/>
                  </a:moveTo>
                  <a:lnTo>
                    <a:pt x="2231898" y="2682240"/>
                  </a:lnTo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893051" y="1661159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33450" y="1251331"/>
            <a:ext cx="5286375" cy="48971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Branża</a:t>
            </a:r>
            <a:r>
              <a:rPr dirty="0" sz="11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centr</a:t>
            </a:r>
            <a:r>
              <a:rPr dirty="0" sz="1100" spc="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przetwarzania</a:t>
            </a:r>
            <a:r>
              <a:rPr dirty="0" sz="1100" spc="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danych</a:t>
            </a:r>
            <a:r>
              <a:rPr dirty="0" sz="11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rozwija się w</a:t>
            </a:r>
            <a:r>
              <a:rPr dirty="0" sz="1100" spc="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bardzo</a:t>
            </a:r>
            <a:r>
              <a:rPr dirty="0" sz="1100" spc="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dynamicznym</a:t>
            </a:r>
            <a:r>
              <a:rPr dirty="0" sz="1100" spc="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tempie,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dokładając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swoją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„cegiełkę”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do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globalnego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wzrostu</a:t>
            </a:r>
            <a:r>
              <a:rPr dirty="0" sz="11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popytu</a:t>
            </a:r>
            <a:r>
              <a:rPr dirty="0" sz="11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energię</a:t>
            </a:r>
            <a:r>
              <a:rPr dirty="0" sz="11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elektryczną</a:t>
            </a:r>
            <a:endParaRPr sz="1100">
              <a:latin typeface="Calibri"/>
              <a:cs typeface="Calibri"/>
            </a:endParaRPr>
          </a:p>
          <a:p>
            <a:pPr algn="just" marL="184785" marR="5715" indent="-172720">
              <a:lnSpc>
                <a:spcPct val="100000"/>
              </a:lnSpc>
              <a:spcBef>
                <a:spcPts val="600"/>
              </a:spcBef>
              <a:buClr>
                <a:srgbClr val="538235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Internetu,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konceptu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IoT,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masowa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migracja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środowiska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informatycznego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chmury </a:t>
            </a:r>
            <a:r>
              <a:rPr dirty="0" sz="1000">
                <a:latin typeface="Calibri"/>
                <a:cs typeface="Calibri"/>
              </a:rPr>
              <a:t>obliczeniowej,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dokonująca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rewolucja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zakresie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sztucznej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skutkuje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bardzo </a:t>
            </a:r>
            <a:r>
              <a:rPr dirty="0" sz="1000">
                <a:latin typeface="Calibri"/>
                <a:cs typeface="Calibri"/>
              </a:rPr>
              <a:t>szybkim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rozwojem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natury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energochłonnej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infrastruktury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przetwarzania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przesyłu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danych. </a:t>
            </a:r>
            <a:r>
              <a:rPr dirty="0" sz="1000">
                <a:latin typeface="Calibri"/>
                <a:cs typeface="Calibri"/>
              </a:rPr>
              <a:t>Według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IEA,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2010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liczba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użytkowników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Internetu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wzrosła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około </a:t>
            </a:r>
            <a:r>
              <a:rPr dirty="0" sz="1000">
                <a:latin typeface="Calibri"/>
                <a:cs typeface="Calibri"/>
              </a:rPr>
              <a:t>dwukrotnie,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połączeniu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szerszym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wykorzystaniem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codziennym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życiu </a:t>
            </a:r>
            <a:r>
              <a:rPr dirty="0" sz="1000">
                <a:latin typeface="Calibri"/>
                <a:cs typeface="Calibri"/>
              </a:rPr>
              <a:t>skutkowało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aż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25-</a:t>
            </a:r>
            <a:r>
              <a:rPr dirty="0" sz="1000">
                <a:latin typeface="Calibri"/>
                <a:cs typeface="Calibri"/>
              </a:rPr>
              <a:t>krotnym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wzrostem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globalnego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ruchu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internetowego.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sama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organizacja </a:t>
            </a:r>
            <a:r>
              <a:rPr dirty="0" sz="1000">
                <a:latin typeface="Calibri"/>
                <a:cs typeface="Calibri"/>
              </a:rPr>
              <a:t>przytacza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sporo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ciekawych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statystyk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dotyczących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samych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centrów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przetwarzania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danych,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pozwalają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lepiej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zrozumieć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rynek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elektrycznej.</a:t>
            </a:r>
            <a:endParaRPr sz="1000">
              <a:latin typeface="Calibri"/>
              <a:cs typeface="Calibri"/>
            </a:endParaRPr>
          </a:p>
          <a:p>
            <a:pPr algn="just" lvl="1" marL="372110" marR="6350" indent="-183515">
              <a:lnSpc>
                <a:spcPct val="100000"/>
              </a:lnSpc>
              <a:spcBef>
                <a:spcPts val="605"/>
              </a:spcBef>
              <a:buClr>
                <a:srgbClr val="538235"/>
              </a:buClr>
              <a:buFont typeface="Courier New"/>
              <a:buChar char="o"/>
              <a:tabLst>
                <a:tab pos="373380" algn="l"/>
              </a:tabLst>
            </a:pPr>
            <a:r>
              <a:rPr dirty="0" sz="1000">
                <a:latin typeface="Calibri"/>
                <a:cs typeface="Calibri"/>
              </a:rPr>
              <a:t>Nakład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(workload)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centrów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przetwarzania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danych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zwiększył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2015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2022 </a:t>
            </a:r>
            <a:r>
              <a:rPr dirty="0" sz="1000" spc="-2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rokiem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czterokrotnie.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Jednostki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pobrały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240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340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TWh</a:t>
            </a:r>
            <a:r>
              <a:rPr dirty="0" sz="1000">
                <a:latin typeface="Calibri"/>
                <a:cs typeface="Calibri"/>
              </a:rPr>
              <a:t> 	energii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elektrycznej.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szacunki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odnośnie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bardzo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rozbieżne,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wskazują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rosnącą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rolę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konsumenta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prądu.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te</a:t>
            </a:r>
            <a:r>
              <a:rPr dirty="0" sz="1000">
                <a:latin typeface="Calibri"/>
                <a:cs typeface="Calibri"/>
              </a:rPr>
              <a:t> 	nie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uwzględniają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rosnącego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postępie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geometrycznym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wykorzystania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związanego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 spc="50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 rozwojem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kryptowalut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(100-</a:t>
            </a:r>
            <a:r>
              <a:rPr dirty="0" sz="1000">
                <a:latin typeface="Calibri"/>
                <a:cs typeface="Calibri"/>
              </a:rPr>
              <a:t>150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TWh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 roku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vs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jedynie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TWh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2015) oraz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coraz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większych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energetycznych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związanych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przesyłem danych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(260-</a:t>
            </a:r>
            <a:r>
              <a:rPr dirty="0" sz="1000">
                <a:latin typeface="Calibri"/>
                <a:cs typeface="Calibri"/>
              </a:rPr>
              <a:t>360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TWh).</a:t>
            </a:r>
            <a:endParaRPr sz="1000">
              <a:latin typeface="Calibri"/>
              <a:cs typeface="Calibri"/>
            </a:endParaRPr>
          </a:p>
          <a:p>
            <a:pPr algn="just" lvl="1" marL="372110" marR="5080" indent="-183515">
              <a:lnSpc>
                <a:spcPct val="100000"/>
              </a:lnSpc>
              <a:spcBef>
                <a:spcPts val="900"/>
              </a:spcBef>
              <a:buClr>
                <a:srgbClr val="538235"/>
              </a:buClr>
              <a:buFont typeface="Courier New"/>
              <a:buChar char="o"/>
              <a:tabLst>
                <a:tab pos="373380" algn="l"/>
              </a:tabLst>
            </a:pPr>
            <a:r>
              <a:rPr dirty="0" sz="1000">
                <a:latin typeface="Calibri"/>
                <a:cs typeface="Calibri"/>
              </a:rPr>
              <a:t>Samo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przetwarzanie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danych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obecnie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1-</a:t>
            </a:r>
            <a:r>
              <a:rPr dirty="0" sz="1000">
                <a:latin typeface="Calibri"/>
                <a:cs typeface="Calibri"/>
              </a:rPr>
              <a:t>1,3%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globalnego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zapotrzebowania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	energię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elektryczną.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Wraz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wspomnianym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zużyciem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potrzeby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kopalni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kryptowalut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 spc="50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samego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przesyłu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wynosi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3%.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Prognozy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średnioterminowe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zakładają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utrzymanie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szybkiego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rozwoju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omawianego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obszaru,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idzie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wyko-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rzystania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niego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elektrycznej.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dłuższej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perspektywie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zależeć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od</a:t>
            </a:r>
            <a:r>
              <a:rPr dirty="0" sz="1000">
                <a:latin typeface="Calibri"/>
                <a:cs typeface="Calibri"/>
              </a:rPr>
              <a:t> 	dalszych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postępów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zakresie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poprawy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efektywności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energetycznej,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przypadku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wymaga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pokonania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licznych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barier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technologicznych.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rzecz,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wysoki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pobór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stanowi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teraz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spore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wyzwanie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mniejszych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wyspecja-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lizowanych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przetwarzaniu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danych.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Dobrym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przykładem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Irlandia,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gdzie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omawiane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centra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2015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zwiększyły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zużycie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trzykrotnie,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wykazując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aż</a:t>
            </a:r>
            <a:r>
              <a:rPr dirty="0" sz="1000">
                <a:latin typeface="Calibri"/>
                <a:cs typeface="Calibri"/>
              </a:rPr>
              <a:t> 	18%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krajowej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konsumpcji.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2031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wzrosnąć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aż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28%.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Danii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zużycie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prądu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podmioty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końca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dekady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wzrosnąć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sześciokrotnie,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osiągając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15%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udział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krajowym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popycie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energię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elektryczną.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896227" y="1289685"/>
            <a:ext cx="36068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Wybrane</a:t>
            </a:r>
            <a:r>
              <a:rPr dirty="0" sz="1000" spc="-1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statystyki</a:t>
            </a:r>
            <a:r>
              <a:rPr dirty="0" sz="1000" spc="2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Calibri"/>
                <a:cs typeface="Calibri"/>
              </a:rPr>
              <a:t>charakteryzujące</a:t>
            </a:r>
            <a:r>
              <a:rPr dirty="0" sz="1000" spc="-4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globalną</a:t>
            </a:r>
            <a:r>
              <a:rPr dirty="0" sz="1000" spc="-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branżę</a:t>
            </a:r>
            <a:r>
              <a:rPr dirty="0" sz="1000" spc="-2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Calibri"/>
                <a:cs typeface="Calibri"/>
              </a:rPr>
              <a:t>przetwarzania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i</a:t>
            </a:r>
            <a:r>
              <a:rPr dirty="0" sz="1000" spc="-2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przesyłu</a:t>
            </a:r>
            <a:r>
              <a:rPr dirty="0" sz="1000" spc="-3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Calibri"/>
                <a:cs typeface="Calibri"/>
              </a:rPr>
              <a:t>danych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40980" y="1796795"/>
            <a:ext cx="307848" cy="320039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7839075" y="2443352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34617" y="30253"/>
                </a:moveTo>
                <a:lnTo>
                  <a:pt x="0" y="104394"/>
                </a:lnTo>
                <a:lnTo>
                  <a:pt x="3809" y="116459"/>
                </a:lnTo>
                <a:lnTo>
                  <a:pt x="238434" y="42316"/>
                </a:lnTo>
                <a:lnTo>
                  <a:pt x="234617" y="30253"/>
                </a:lnTo>
                <a:close/>
              </a:path>
              <a:path w="309245" h="116839">
                <a:moveTo>
                  <a:pt x="295644" y="26416"/>
                </a:moveTo>
                <a:lnTo>
                  <a:pt x="246760" y="26416"/>
                </a:lnTo>
                <a:lnTo>
                  <a:pt x="250571" y="38481"/>
                </a:lnTo>
                <a:lnTo>
                  <a:pt x="238434" y="42316"/>
                </a:lnTo>
                <a:lnTo>
                  <a:pt x="248030" y="72644"/>
                </a:lnTo>
                <a:lnTo>
                  <a:pt x="295644" y="26416"/>
                </a:lnTo>
                <a:close/>
              </a:path>
              <a:path w="309245" h="116839">
                <a:moveTo>
                  <a:pt x="246760" y="26416"/>
                </a:moveTo>
                <a:lnTo>
                  <a:pt x="234617" y="30253"/>
                </a:lnTo>
                <a:lnTo>
                  <a:pt x="238434" y="42316"/>
                </a:lnTo>
                <a:lnTo>
                  <a:pt x="250571" y="38481"/>
                </a:lnTo>
                <a:lnTo>
                  <a:pt x="246760" y="26416"/>
                </a:lnTo>
                <a:close/>
              </a:path>
              <a:path w="309245" h="116839">
                <a:moveTo>
                  <a:pt x="225044" y="0"/>
                </a:moveTo>
                <a:lnTo>
                  <a:pt x="234617" y="30253"/>
                </a:lnTo>
                <a:lnTo>
                  <a:pt x="246760" y="26416"/>
                </a:lnTo>
                <a:lnTo>
                  <a:pt x="295644" y="26416"/>
                </a:lnTo>
                <a:lnTo>
                  <a:pt x="309118" y="13335"/>
                </a:lnTo>
                <a:lnTo>
                  <a:pt x="225044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9308592" y="1327403"/>
            <a:ext cx="2214880" cy="4677410"/>
            <a:chOff x="9308592" y="1327403"/>
            <a:chExt cx="2214880" cy="4677410"/>
          </a:xfrm>
        </p:grpSpPr>
        <p:sp>
          <p:nvSpPr>
            <p:cNvPr id="19" name="object 19" descr=""/>
            <p:cNvSpPr/>
            <p:nvPr/>
          </p:nvSpPr>
          <p:spPr>
            <a:xfrm>
              <a:off x="11245596" y="1327403"/>
              <a:ext cx="277495" cy="279400"/>
            </a:xfrm>
            <a:custGeom>
              <a:avLst/>
              <a:gdLst/>
              <a:ahLst/>
              <a:cxnLst/>
              <a:rect l="l" t="t" r="r" b="b"/>
              <a:pathLst>
                <a:path w="277495" h="279400">
                  <a:moveTo>
                    <a:pt x="138810" y="0"/>
                  </a:moveTo>
                  <a:lnTo>
                    <a:pt x="84581" y="11303"/>
                  </a:lnTo>
                  <a:lnTo>
                    <a:pt x="40767" y="40894"/>
                  </a:lnTo>
                  <a:lnTo>
                    <a:pt x="10922" y="85217"/>
                  </a:lnTo>
                  <a:lnTo>
                    <a:pt x="0" y="139826"/>
                  </a:lnTo>
                  <a:lnTo>
                    <a:pt x="1015" y="158496"/>
                  </a:lnTo>
                  <a:lnTo>
                    <a:pt x="18669" y="209676"/>
                  </a:lnTo>
                  <a:lnTo>
                    <a:pt x="53975" y="249936"/>
                  </a:lnTo>
                  <a:lnTo>
                    <a:pt x="101853" y="274066"/>
                  </a:lnTo>
                  <a:lnTo>
                    <a:pt x="138810" y="278892"/>
                  </a:lnTo>
                  <a:lnTo>
                    <a:pt x="157479" y="277495"/>
                  </a:lnTo>
                  <a:lnTo>
                    <a:pt x="175895" y="274066"/>
                  </a:lnTo>
                  <a:lnTo>
                    <a:pt x="193167" y="268350"/>
                  </a:lnTo>
                  <a:lnTo>
                    <a:pt x="198583" y="265557"/>
                  </a:lnTo>
                  <a:lnTo>
                    <a:pt x="132714" y="265557"/>
                  </a:lnTo>
                  <a:lnTo>
                    <a:pt x="124205" y="262890"/>
                  </a:lnTo>
                  <a:lnTo>
                    <a:pt x="120502" y="260476"/>
                  </a:lnTo>
                  <a:lnTo>
                    <a:pt x="101473" y="260476"/>
                  </a:lnTo>
                  <a:lnTo>
                    <a:pt x="85598" y="254381"/>
                  </a:lnTo>
                  <a:lnTo>
                    <a:pt x="70993" y="246507"/>
                  </a:lnTo>
                  <a:lnTo>
                    <a:pt x="57403" y="235966"/>
                  </a:lnTo>
                  <a:lnTo>
                    <a:pt x="67182" y="228726"/>
                  </a:lnTo>
                  <a:lnTo>
                    <a:pt x="69045" y="227711"/>
                  </a:lnTo>
                  <a:lnTo>
                    <a:pt x="48259" y="227711"/>
                  </a:lnTo>
                  <a:lnTo>
                    <a:pt x="20065" y="182118"/>
                  </a:lnTo>
                  <a:lnTo>
                    <a:pt x="12953" y="145923"/>
                  </a:lnTo>
                  <a:lnTo>
                    <a:pt x="277160" y="145923"/>
                  </a:lnTo>
                  <a:lnTo>
                    <a:pt x="277368" y="139826"/>
                  </a:lnTo>
                  <a:lnTo>
                    <a:pt x="277156" y="133350"/>
                  </a:lnTo>
                  <a:lnTo>
                    <a:pt x="12953" y="133350"/>
                  </a:lnTo>
                  <a:lnTo>
                    <a:pt x="15239" y="114554"/>
                  </a:lnTo>
                  <a:lnTo>
                    <a:pt x="20065" y="96774"/>
                  </a:lnTo>
                  <a:lnTo>
                    <a:pt x="27177" y="80518"/>
                  </a:lnTo>
                  <a:lnTo>
                    <a:pt x="36702" y="65150"/>
                  </a:lnTo>
                  <a:lnTo>
                    <a:pt x="48259" y="51816"/>
                  </a:lnTo>
                  <a:lnTo>
                    <a:pt x="69691" y="51816"/>
                  </a:lnTo>
                  <a:lnTo>
                    <a:pt x="67182" y="50419"/>
                  </a:lnTo>
                  <a:lnTo>
                    <a:pt x="57403" y="42925"/>
                  </a:lnTo>
                  <a:lnTo>
                    <a:pt x="70993" y="33020"/>
                  </a:lnTo>
                  <a:lnTo>
                    <a:pt x="85598" y="24511"/>
                  </a:lnTo>
                  <a:lnTo>
                    <a:pt x="101473" y="18796"/>
                  </a:lnTo>
                  <a:lnTo>
                    <a:pt x="120224" y="18796"/>
                  </a:lnTo>
                  <a:lnTo>
                    <a:pt x="124205" y="16383"/>
                  </a:lnTo>
                  <a:lnTo>
                    <a:pt x="132714" y="13335"/>
                  </a:lnTo>
                  <a:lnTo>
                    <a:pt x="197364" y="13335"/>
                  </a:lnTo>
                  <a:lnTo>
                    <a:pt x="193167" y="11303"/>
                  </a:lnTo>
                  <a:lnTo>
                    <a:pt x="175895" y="5461"/>
                  </a:lnTo>
                  <a:lnTo>
                    <a:pt x="157479" y="1397"/>
                  </a:lnTo>
                  <a:lnTo>
                    <a:pt x="138810" y="0"/>
                  </a:lnTo>
                  <a:close/>
                </a:path>
                <a:path w="277495" h="279400">
                  <a:moveTo>
                    <a:pt x="144906" y="209676"/>
                  </a:moveTo>
                  <a:lnTo>
                    <a:pt x="132714" y="209676"/>
                  </a:lnTo>
                  <a:lnTo>
                    <a:pt x="132714" y="265557"/>
                  </a:lnTo>
                  <a:lnTo>
                    <a:pt x="144906" y="265557"/>
                  </a:lnTo>
                  <a:lnTo>
                    <a:pt x="144906" y="209676"/>
                  </a:lnTo>
                  <a:close/>
                </a:path>
                <a:path w="277495" h="279400">
                  <a:moveTo>
                    <a:pt x="204007" y="209676"/>
                  </a:moveTo>
                  <a:lnTo>
                    <a:pt x="144906" y="209676"/>
                  </a:lnTo>
                  <a:lnTo>
                    <a:pt x="160274" y="211074"/>
                  </a:lnTo>
                  <a:lnTo>
                    <a:pt x="174878" y="213741"/>
                  </a:lnTo>
                  <a:lnTo>
                    <a:pt x="188086" y="217805"/>
                  </a:lnTo>
                  <a:lnTo>
                    <a:pt x="182625" y="230124"/>
                  </a:lnTo>
                  <a:lnTo>
                    <a:pt x="176529" y="241426"/>
                  </a:lnTo>
                  <a:lnTo>
                    <a:pt x="169418" y="250190"/>
                  </a:lnTo>
                  <a:lnTo>
                    <a:pt x="161925" y="257429"/>
                  </a:lnTo>
                  <a:lnTo>
                    <a:pt x="153415" y="262890"/>
                  </a:lnTo>
                  <a:lnTo>
                    <a:pt x="144906" y="265557"/>
                  </a:lnTo>
                  <a:lnTo>
                    <a:pt x="198583" y="265557"/>
                  </a:lnTo>
                  <a:lnTo>
                    <a:pt x="208430" y="260476"/>
                  </a:lnTo>
                  <a:lnTo>
                    <a:pt x="176149" y="260476"/>
                  </a:lnTo>
                  <a:lnTo>
                    <a:pt x="184023" y="251333"/>
                  </a:lnTo>
                  <a:lnTo>
                    <a:pt x="184657" y="250190"/>
                  </a:lnTo>
                  <a:lnTo>
                    <a:pt x="191770" y="238633"/>
                  </a:lnTo>
                  <a:lnTo>
                    <a:pt x="198247" y="225679"/>
                  </a:lnTo>
                  <a:lnTo>
                    <a:pt x="198881" y="224282"/>
                  </a:lnTo>
                  <a:lnTo>
                    <a:pt x="199262" y="222631"/>
                  </a:lnTo>
                  <a:lnTo>
                    <a:pt x="222927" y="222631"/>
                  </a:lnTo>
                  <a:lnTo>
                    <a:pt x="217677" y="218567"/>
                  </a:lnTo>
                  <a:lnTo>
                    <a:pt x="203707" y="211074"/>
                  </a:lnTo>
                  <a:lnTo>
                    <a:pt x="204007" y="209676"/>
                  </a:lnTo>
                  <a:close/>
                </a:path>
                <a:path w="277495" h="279400">
                  <a:moveTo>
                    <a:pt x="91652" y="222631"/>
                  </a:moveTo>
                  <a:lnTo>
                    <a:pt x="78358" y="222631"/>
                  </a:lnTo>
                  <a:lnTo>
                    <a:pt x="78739" y="224282"/>
                  </a:lnTo>
                  <a:lnTo>
                    <a:pt x="79121" y="225679"/>
                  </a:lnTo>
                  <a:lnTo>
                    <a:pt x="85851" y="238633"/>
                  </a:lnTo>
                  <a:lnTo>
                    <a:pt x="92963" y="250190"/>
                  </a:lnTo>
                  <a:lnTo>
                    <a:pt x="93345" y="251333"/>
                  </a:lnTo>
                  <a:lnTo>
                    <a:pt x="101473" y="260476"/>
                  </a:lnTo>
                  <a:lnTo>
                    <a:pt x="120502" y="260476"/>
                  </a:lnTo>
                  <a:lnTo>
                    <a:pt x="115824" y="257429"/>
                  </a:lnTo>
                  <a:lnTo>
                    <a:pt x="108330" y="250190"/>
                  </a:lnTo>
                  <a:lnTo>
                    <a:pt x="101219" y="241426"/>
                  </a:lnTo>
                  <a:lnTo>
                    <a:pt x="94742" y="230124"/>
                  </a:lnTo>
                  <a:lnTo>
                    <a:pt x="91652" y="222631"/>
                  </a:lnTo>
                  <a:close/>
                </a:path>
                <a:path w="277495" h="279400">
                  <a:moveTo>
                    <a:pt x="222927" y="222631"/>
                  </a:moveTo>
                  <a:lnTo>
                    <a:pt x="199262" y="222631"/>
                  </a:lnTo>
                  <a:lnTo>
                    <a:pt x="210438" y="228726"/>
                  </a:lnTo>
                  <a:lnTo>
                    <a:pt x="219963" y="235966"/>
                  </a:lnTo>
                  <a:lnTo>
                    <a:pt x="206755" y="246507"/>
                  </a:lnTo>
                  <a:lnTo>
                    <a:pt x="192150" y="254381"/>
                  </a:lnTo>
                  <a:lnTo>
                    <a:pt x="176149" y="260476"/>
                  </a:lnTo>
                  <a:lnTo>
                    <a:pt x="208430" y="260476"/>
                  </a:lnTo>
                  <a:lnTo>
                    <a:pt x="209169" y="260096"/>
                  </a:lnTo>
                  <a:lnTo>
                    <a:pt x="223774" y="249936"/>
                  </a:lnTo>
                  <a:lnTo>
                    <a:pt x="236981" y="238379"/>
                  </a:lnTo>
                  <a:lnTo>
                    <a:pt x="246227" y="227711"/>
                  </a:lnTo>
                  <a:lnTo>
                    <a:pt x="229488" y="227711"/>
                  </a:lnTo>
                  <a:lnTo>
                    <a:pt x="222927" y="222631"/>
                  </a:lnTo>
                  <a:close/>
                </a:path>
                <a:path w="277495" h="279400">
                  <a:moveTo>
                    <a:pt x="75692" y="145923"/>
                  </a:moveTo>
                  <a:lnTo>
                    <a:pt x="63119" y="145923"/>
                  </a:lnTo>
                  <a:lnTo>
                    <a:pt x="63880" y="156463"/>
                  </a:lnTo>
                  <a:lnTo>
                    <a:pt x="64134" y="161544"/>
                  </a:lnTo>
                  <a:lnTo>
                    <a:pt x="65531" y="174625"/>
                  </a:lnTo>
                  <a:lnTo>
                    <a:pt x="65912" y="178688"/>
                  </a:lnTo>
                  <a:lnTo>
                    <a:pt x="68960" y="194691"/>
                  </a:lnTo>
                  <a:lnTo>
                    <a:pt x="73278" y="209296"/>
                  </a:lnTo>
                  <a:lnTo>
                    <a:pt x="74040" y="211074"/>
                  </a:lnTo>
                  <a:lnTo>
                    <a:pt x="60071" y="218567"/>
                  </a:lnTo>
                  <a:lnTo>
                    <a:pt x="48259" y="227711"/>
                  </a:lnTo>
                  <a:lnTo>
                    <a:pt x="69045" y="227711"/>
                  </a:lnTo>
                  <a:lnTo>
                    <a:pt x="78358" y="222631"/>
                  </a:lnTo>
                  <a:lnTo>
                    <a:pt x="91652" y="222631"/>
                  </a:lnTo>
                  <a:lnTo>
                    <a:pt x="89661" y="217805"/>
                  </a:lnTo>
                  <a:lnTo>
                    <a:pt x="102870" y="213741"/>
                  </a:lnTo>
                  <a:lnTo>
                    <a:pt x="117475" y="211074"/>
                  </a:lnTo>
                  <a:lnTo>
                    <a:pt x="132714" y="209676"/>
                  </a:lnTo>
                  <a:lnTo>
                    <a:pt x="204007" y="209676"/>
                  </a:lnTo>
                  <a:lnTo>
                    <a:pt x="204088" y="209296"/>
                  </a:lnTo>
                  <a:lnTo>
                    <a:pt x="204990" y="206248"/>
                  </a:lnTo>
                  <a:lnTo>
                    <a:pt x="84835" y="206248"/>
                  </a:lnTo>
                  <a:lnTo>
                    <a:pt x="80518" y="187579"/>
                  </a:lnTo>
                  <a:lnTo>
                    <a:pt x="77343" y="167386"/>
                  </a:lnTo>
                  <a:lnTo>
                    <a:pt x="75692" y="145923"/>
                  </a:lnTo>
                  <a:close/>
                </a:path>
                <a:path w="277495" h="279400">
                  <a:moveTo>
                    <a:pt x="277160" y="145923"/>
                  </a:moveTo>
                  <a:lnTo>
                    <a:pt x="264413" y="145923"/>
                  </a:lnTo>
                  <a:lnTo>
                    <a:pt x="262381" y="164719"/>
                  </a:lnTo>
                  <a:lnTo>
                    <a:pt x="257301" y="182118"/>
                  </a:lnTo>
                  <a:lnTo>
                    <a:pt x="250189" y="198374"/>
                  </a:lnTo>
                  <a:lnTo>
                    <a:pt x="241046" y="213741"/>
                  </a:lnTo>
                  <a:lnTo>
                    <a:pt x="229488" y="227711"/>
                  </a:lnTo>
                  <a:lnTo>
                    <a:pt x="246227" y="227711"/>
                  </a:lnTo>
                  <a:lnTo>
                    <a:pt x="266826" y="193675"/>
                  </a:lnTo>
                  <a:lnTo>
                    <a:pt x="276732" y="158496"/>
                  </a:lnTo>
                  <a:lnTo>
                    <a:pt x="277160" y="145923"/>
                  </a:lnTo>
                  <a:close/>
                </a:path>
                <a:path w="277495" h="279400">
                  <a:moveTo>
                    <a:pt x="144906" y="145923"/>
                  </a:moveTo>
                  <a:lnTo>
                    <a:pt x="132714" y="145923"/>
                  </a:lnTo>
                  <a:lnTo>
                    <a:pt x="132714" y="196723"/>
                  </a:lnTo>
                  <a:lnTo>
                    <a:pt x="115824" y="198374"/>
                  </a:lnTo>
                  <a:lnTo>
                    <a:pt x="100202" y="201168"/>
                  </a:lnTo>
                  <a:lnTo>
                    <a:pt x="84835" y="206248"/>
                  </a:lnTo>
                  <a:lnTo>
                    <a:pt x="192531" y="206248"/>
                  </a:lnTo>
                  <a:lnTo>
                    <a:pt x="177546" y="201168"/>
                  </a:lnTo>
                  <a:lnTo>
                    <a:pt x="161925" y="198374"/>
                  </a:lnTo>
                  <a:lnTo>
                    <a:pt x="144906" y="196723"/>
                  </a:lnTo>
                  <a:lnTo>
                    <a:pt x="144906" y="145923"/>
                  </a:lnTo>
                  <a:close/>
                </a:path>
                <a:path w="277495" h="279400">
                  <a:moveTo>
                    <a:pt x="214249" y="145923"/>
                  </a:moveTo>
                  <a:lnTo>
                    <a:pt x="202056" y="145923"/>
                  </a:lnTo>
                  <a:lnTo>
                    <a:pt x="200278" y="167386"/>
                  </a:lnTo>
                  <a:lnTo>
                    <a:pt x="196850" y="187579"/>
                  </a:lnTo>
                  <a:lnTo>
                    <a:pt x="192531" y="206248"/>
                  </a:lnTo>
                  <a:lnTo>
                    <a:pt x="204990" y="206248"/>
                  </a:lnTo>
                  <a:lnTo>
                    <a:pt x="208406" y="194691"/>
                  </a:lnTo>
                  <a:lnTo>
                    <a:pt x="211835" y="178688"/>
                  </a:lnTo>
                  <a:lnTo>
                    <a:pt x="213486" y="161544"/>
                  </a:lnTo>
                  <a:lnTo>
                    <a:pt x="213868" y="156463"/>
                  </a:lnTo>
                  <a:lnTo>
                    <a:pt x="214249" y="145923"/>
                  </a:lnTo>
                  <a:close/>
                </a:path>
                <a:path w="277495" h="279400">
                  <a:moveTo>
                    <a:pt x="69691" y="51816"/>
                  </a:moveTo>
                  <a:lnTo>
                    <a:pt x="48259" y="51816"/>
                  </a:lnTo>
                  <a:lnTo>
                    <a:pt x="60071" y="60706"/>
                  </a:lnTo>
                  <a:lnTo>
                    <a:pt x="74040" y="68199"/>
                  </a:lnTo>
                  <a:lnTo>
                    <a:pt x="73278" y="69850"/>
                  </a:lnTo>
                  <a:lnTo>
                    <a:pt x="68960" y="84836"/>
                  </a:lnTo>
                  <a:lnTo>
                    <a:pt x="65912" y="100965"/>
                  </a:lnTo>
                  <a:lnTo>
                    <a:pt x="65531" y="105029"/>
                  </a:lnTo>
                  <a:lnTo>
                    <a:pt x="64134" y="117221"/>
                  </a:lnTo>
                  <a:lnTo>
                    <a:pt x="63880" y="122428"/>
                  </a:lnTo>
                  <a:lnTo>
                    <a:pt x="63119" y="133350"/>
                  </a:lnTo>
                  <a:lnTo>
                    <a:pt x="75692" y="133350"/>
                  </a:lnTo>
                  <a:lnTo>
                    <a:pt x="77343" y="112141"/>
                  </a:lnTo>
                  <a:lnTo>
                    <a:pt x="80518" y="91312"/>
                  </a:lnTo>
                  <a:lnTo>
                    <a:pt x="84835" y="73279"/>
                  </a:lnTo>
                  <a:lnTo>
                    <a:pt x="205077" y="73279"/>
                  </a:lnTo>
                  <a:lnTo>
                    <a:pt x="204088" y="69850"/>
                  </a:lnTo>
                  <a:lnTo>
                    <a:pt x="204030" y="69596"/>
                  </a:lnTo>
                  <a:lnTo>
                    <a:pt x="132714" y="69596"/>
                  </a:lnTo>
                  <a:lnTo>
                    <a:pt x="117475" y="68199"/>
                  </a:lnTo>
                  <a:lnTo>
                    <a:pt x="102870" y="65405"/>
                  </a:lnTo>
                  <a:lnTo>
                    <a:pt x="89661" y="61087"/>
                  </a:lnTo>
                  <a:lnTo>
                    <a:pt x="91494" y="56642"/>
                  </a:lnTo>
                  <a:lnTo>
                    <a:pt x="78358" y="56642"/>
                  </a:lnTo>
                  <a:lnTo>
                    <a:pt x="69691" y="51816"/>
                  </a:lnTo>
                  <a:close/>
                </a:path>
                <a:path w="277495" h="279400">
                  <a:moveTo>
                    <a:pt x="192531" y="73279"/>
                  </a:moveTo>
                  <a:lnTo>
                    <a:pt x="84835" y="73279"/>
                  </a:lnTo>
                  <a:lnTo>
                    <a:pt x="100202" y="77724"/>
                  </a:lnTo>
                  <a:lnTo>
                    <a:pt x="115824" y="80772"/>
                  </a:lnTo>
                  <a:lnTo>
                    <a:pt x="132714" y="82169"/>
                  </a:lnTo>
                  <a:lnTo>
                    <a:pt x="132714" y="133350"/>
                  </a:lnTo>
                  <a:lnTo>
                    <a:pt x="144906" y="133350"/>
                  </a:lnTo>
                  <a:lnTo>
                    <a:pt x="144906" y="82169"/>
                  </a:lnTo>
                  <a:lnTo>
                    <a:pt x="161925" y="80772"/>
                  </a:lnTo>
                  <a:lnTo>
                    <a:pt x="177546" y="77724"/>
                  </a:lnTo>
                  <a:lnTo>
                    <a:pt x="192531" y="73279"/>
                  </a:lnTo>
                  <a:close/>
                </a:path>
                <a:path w="277495" h="279400">
                  <a:moveTo>
                    <a:pt x="205077" y="73279"/>
                  </a:moveTo>
                  <a:lnTo>
                    <a:pt x="192531" y="73279"/>
                  </a:lnTo>
                  <a:lnTo>
                    <a:pt x="196850" y="91312"/>
                  </a:lnTo>
                  <a:lnTo>
                    <a:pt x="200278" y="112141"/>
                  </a:lnTo>
                  <a:lnTo>
                    <a:pt x="202056" y="133350"/>
                  </a:lnTo>
                  <a:lnTo>
                    <a:pt x="214249" y="133350"/>
                  </a:lnTo>
                  <a:lnTo>
                    <a:pt x="213868" y="122428"/>
                  </a:lnTo>
                  <a:lnTo>
                    <a:pt x="213486" y="117221"/>
                  </a:lnTo>
                  <a:lnTo>
                    <a:pt x="212217" y="105029"/>
                  </a:lnTo>
                  <a:lnTo>
                    <a:pt x="211835" y="100965"/>
                  </a:lnTo>
                  <a:lnTo>
                    <a:pt x="208406" y="84836"/>
                  </a:lnTo>
                  <a:lnTo>
                    <a:pt x="205077" y="73279"/>
                  </a:lnTo>
                  <a:close/>
                </a:path>
                <a:path w="277495" h="279400">
                  <a:moveTo>
                    <a:pt x="246184" y="51816"/>
                  </a:moveTo>
                  <a:lnTo>
                    <a:pt x="229488" y="51816"/>
                  </a:lnTo>
                  <a:lnTo>
                    <a:pt x="241046" y="65150"/>
                  </a:lnTo>
                  <a:lnTo>
                    <a:pt x="250189" y="80518"/>
                  </a:lnTo>
                  <a:lnTo>
                    <a:pt x="257301" y="96774"/>
                  </a:lnTo>
                  <a:lnTo>
                    <a:pt x="262381" y="114554"/>
                  </a:lnTo>
                  <a:lnTo>
                    <a:pt x="264413" y="133350"/>
                  </a:lnTo>
                  <a:lnTo>
                    <a:pt x="277156" y="133350"/>
                  </a:lnTo>
                  <a:lnTo>
                    <a:pt x="266826" y="85217"/>
                  </a:lnTo>
                  <a:lnTo>
                    <a:pt x="248538" y="54610"/>
                  </a:lnTo>
                  <a:lnTo>
                    <a:pt x="246184" y="51816"/>
                  </a:lnTo>
                  <a:close/>
                </a:path>
                <a:path w="277495" h="279400">
                  <a:moveTo>
                    <a:pt x="144906" y="13335"/>
                  </a:moveTo>
                  <a:lnTo>
                    <a:pt x="132714" y="13335"/>
                  </a:lnTo>
                  <a:lnTo>
                    <a:pt x="132714" y="69596"/>
                  </a:lnTo>
                  <a:lnTo>
                    <a:pt x="144906" y="69596"/>
                  </a:lnTo>
                  <a:lnTo>
                    <a:pt x="144906" y="13335"/>
                  </a:lnTo>
                  <a:close/>
                </a:path>
                <a:path w="277495" h="279400">
                  <a:moveTo>
                    <a:pt x="197364" y="13335"/>
                  </a:moveTo>
                  <a:lnTo>
                    <a:pt x="144906" y="13335"/>
                  </a:lnTo>
                  <a:lnTo>
                    <a:pt x="153415" y="16383"/>
                  </a:lnTo>
                  <a:lnTo>
                    <a:pt x="161925" y="21462"/>
                  </a:lnTo>
                  <a:lnTo>
                    <a:pt x="169418" y="28956"/>
                  </a:lnTo>
                  <a:lnTo>
                    <a:pt x="176529" y="37846"/>
                  </a:lnTo>
                  <a:lnTo>
                    <a:pt x="182625" y="48768"/>
                  </a:lnTo>
                  <a:lnTo>
                    <a:pt x="188086" y="61087"/>
                  </a:lnTo>
                  <a:lnTo>
                    <a:pt x="174878" y="65405"/>
                  </a:lnTo>
                  <a:lnTo>
                    <a:pt x="160274" y="68199"/>
                  </a:lnTo>
                  <a:lnTo>
                    <a:pt x="144906" y="69596"/>
                  </a:lnTo>
                  <a:lnTo>
                    <a:pt x="204030" y="69596"/>
                  </a:lnTo>
                  <a:lnTo>
                    <a:pt x="203707" y="68199"/>
                  </a:lnTo>
                  <a:lnTo>
                    <a:pt x="217677" y="60706"/>
                  </a:lnTo>
                  <a:lnTo>
                    <a:pt x="223077" y="56642"/>
                  </a:lnTo>
                  <a:lnTo>
                    <a:pt x="199262" y="56642"/>
                  </a:lnTo>
                  <a:lnTo>
                    <a:pt x="198881" y="54863"/>
                  </a:lnTo>
                  <a:lnTo>
                    <a:pt x="198247" y="53212"/>
                  </a:lnTo>
                  <a:lnTo>
                    <a:pt x="191770" y="40259"/>
                  </a:lnTo>
                  <a:lnTo>
                    <a:pt x="184023" y="27940"/>
                  </a:lnTo>
                  <a:lnTo>
                    <a:pt x="176149" y="18796"/>
                  </a:lnTo>
                  <a:lnTo>
                    <a:pt x="208644" y="18796"/>
                  </a:lnTo>
                  <a:lnTo>
                    <a:pt x="197364" y="13335"/>
                  </a:lnTo>
                  <a:close/>
                </a:path>
                <a:path w="277495" h="279400">
                  <a:moveTo>
                    <a:pt x="120224" y="18796"/>
                  </a:moveTo>
                  <a:lnTo>
                    <a:pt x="101473" y="18796"/>
                  </a:lnTo>
                  <a:lnTo>
                    <a:pt x="93345" y="27940"/>
                  </a:lnTo>
                  <a:lnTo>
                    <a:pt x="92963" y="28956"/>
                  </a:lnTo>
                  <a:lnTo>
                    <a:pt x="85851" y="40259"/>
                  </a:lnTo>
                  <a:lnTo>
                    <a:pt x="79121" y="53212"/>
                  </a:lnTo>
                  <a:lnTo>
                    <a:pt x="78739" y="54863"/>
                  </a:lnTo>
                  <a:lnTo>
                    <a:pt x="78358" y="56642"/>
                  </a:lnTo>
                  <a:lnTo>
                    <a:pt x="91494" y="56642"/>
                  </a:lnTo>
                  <a:lnTo>
                    <a:pt x="94742" y="48768"/>
                  </a:lnTo>
                  <a:lnTo>
                    <a:pt x="101219" y="37846"/>
                  </a:lnTo>
                  <a:lnTo>
                    <a:pt x="108330" y="28956"/>
                  </a:lnTo>
                  <a:lnTo>
                    <a:pt x="115824" y="21462"/>
                  </a:lnTo>
                  <a:lnTo>
                    <a:pt x="120224" y="18796"/>
                  </a:lnTo>
                  <a:close/>
                </a:path>
                <a:path w="277495" h="279400">
                  <a:moveTo>
                    <a:pt x="208644" y="18796"/>
                  </a:moveTo>
                  <a:lnTo>
                    <a:pt x="176149" y="18796"/>
                  </a:lnTo>
                  <a:lnTo>
                    <a:pt x="192150" y="24511"/>
                  </a:lnTo>
                  <a:lnTo>
                    <a:pt x="206755" y="33020"/>
                  </a:lnTo>
                  <a:lnTo>
                    <a:pt x="219963" y="42925"/>
                  </a:lnTo>
                  <a:lnTo>
                    <a:pt x="210438" y="50419"/>
                  </a:lnTo>
                  <a:lnTo>
                    <a:pt x="199262" y="56642"/>
                  </a:lnTo>
                  <a:lnTo>
                    <a:pt x="223077" y="56642"/>
                  </a:lnTo>
                  <a:lnTo>
                    <a:pt x="229488" y="51816"/>
                  </a:lnTo>
                  <a:lnTo>
                    <a:pt x="246184" y="51816"/>
                  </a:lnTo>
                  <a:lnTo>
                    <a:pt x="236981" y="40894"/>
                  </a:lnTo>
                  <a:lnTo>
                    <a:pt x="223774" y="29337"/>
                  </a:lnTo>
                  <a:lnTo>
                    <a:pt x="209169" y="19050"/>
                  </a:lnTo>
                  <a:lnTo>
                    <a:pt x="208644" y="187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321330" y="2284983"/>
              <a:ext cx="433070" cy="937260"/>
            </a:xfrm>
            <a:custGeom>
              <a:avLst/>
              <a:gdLst/>
              <a:ahLst/>
              <a:cxnLst/>
              <a:rect l="l" t="t" r="r" b="b"/>
              <a:pathLst>
                <a:path w="433070" h="937260">
                  <a:moveTo>
                    <a:pt x="376262" y="692061"/>
                  </a:moveTo>
                  <a:lnTo>
                    <a:pt x="374777" y="684720"/>
                  </a:lnTo>
                  <a:lnTo>
                    <a:pt x="370751" y="678726"/>
                  </a:lnTo>
                  <a:lnTo>
                    <a:pt x="364769" y="674687"/>
                  </a:lnTo>
                  <a:lnTo>
                    <a:pt x="357441" y="673214"/>
                  </a:lnTo>
                  <a:lnTo>
                    <a:pt x="348043" y="673214"/>
                  </a:lnTo>
                  <a:lnTo>
                    <a:pt x="348043" y="701497"/>
                  </a:lnTo>
                  <a:lnTo>
                    <a:pt x="348043" y="861796"/>
                  </a:lnTo>
                  <a:lnTo>
                    <a:pt x="84658" y="861796"/>
                  </a:lnTo>
                  <a:lnTo>
                    <a:pt x="84658" y="701497"/>
                  </a:lnTo>
                  <a:lnTo>
                    <a:pt x="348043" y="701497"/>
                  </a:lnTo>
                  <a:lnTo>
                    <a:pt x="348043" y="673214"/>
                  </a:lnTo>
                  <a:lnTo>
                    <a:pt x="75247" y="673201"/>
                  </a:lnTo>
                  <a:lnTo>
                    <a:pt x="56438" y="692061"/>
                  </a:lnTo>
                  <a:lnTo>
                    <a:pt x="56438" y="890079"/>
                  </a:lnTo>
                  <a:lnTo>
                    <a:pt x="376262" y="890079"/>
                  </a:lnTo>
                  <a:lnTo>
                    <a:pt x="376262" y="861796"/>
                  </a:lnTo>
                  <a:lnTo>
                    <a:pt x="376262" y="701497"/>
                  </a:lnTo>
                  <a:lnTo>
                    <a:pt x="376262" y="692061"/>
                  </a:lnTo>
                  <a:close/>
                </a:path>
                <a:path w="433070" h="937260">
                  <a:moveTo>
                    <a:pt x="395859" y="137160"/>
                  </a:moveTo>
                  <a:lnTo>
                    <a:pt x="395592" y="135890"/>
                  </a:lnTo>
                  <a:lnTo>
                    <a:pt x="392531" y="120650"/>
                  </a:lnTo>
                  <a:lnTo>
                    <a:pt x="386181" y="111760"/>
                  </a:lnTo>
                  <a:lnTo>
                    <a:pt x="383463" y="107950"/>
                  </a:lnTo>
                  <a:lnTo>
                    <a:pt x="377482" y="103441"/>
                  </a:lnTo>
                  <a:lnTo>
                    <a:pt x="377482" y="158750"/>
                  </a:lnTo>
                  <a:lnTo>
                    <a:pt x="329793" y="158750"/>
                  </a:lnTo>
                  <a:lnTo>
                    <a:pt x="330073" y="148590"/>
                  </a:lnTo>
                  <a:lnTo>
                    <a:pt x="330962" y="146050"/>
                  </a:lnTo>
                  <a:lnTo>
                    <a:pt x="332422" y="146050"/>
                  </a:lnTo>
                  <a:lnTo>
                    <a:pt x="335940" y="143510"/>
                  </a:lnTo>
                  <a:lnTo>
                    <a:pt x="339852" y="140970"/>
                  </a:lnTo>
                  <a:lnTo>
                    <a:pt x="347179" y="138430"/>
                  </a:lnTo>
                  <a:lnTo>
                    <a:pt x="360387" y="138430"/>
                  </a:lnTo>
                  <a:lnTo>
                    <a:pt x="363562" y="139700"/>
                  </a:lnTo>
                  <a:lnTo>
                    <a:pt x="367753" y="140970"/>
                  </a:lnTo>
                  <a:lnTo>
                    <a:pt x="371678" y="142240"/>
                  </a:lnTo>
                  <a:lnTo>
                    <a:pt x="375132" y="146050"/>
                  </a:lnTo>
                  <a:lnTo>
                    <a:pt x="376580" y="146050"/>
                  </a:lnTo>
                  <a:lnTo>
                    <a:pt x="377431" y="148590"/>
                  </a:lnTo>
                  <a:lnTo>
                    <a:pt x="377482" y="158750"/>
                  </a:lnTo>
                  <a:lnTo>
                    <a:pt x="377482" y="103441"/>
                  </a:lnTo>
                  <a:lnTo>
                    <a:pt x="370014" y="97790"/>
                  </a:lnTo>
                  <a:lnTo>
                    <a:pt x="365442" y="97091"/>
                  </a:lnTo>
                  <a:lnTo>
                    <a:pt x="365442" y="116840"/>
                  </a:lnTo>
                  <a:lnTo>
                    <a:pt x="365442" y="129540"/>
                  </a:lnTo>
                  <a:lnTo>
                    <a:pt x="360121" y="135890"/>
                  </a:lnTo>
                  <a:lnTo>
                    <a:pt x="346976" y="135890"/>
                  </a:lnTo>
                  <a:lnTo>
                    <a:pt x="341642" y="129540"/>
                  </a:lnTo>
                  <a:lnTo>
                    <a:pt x="341693" y="116840"/>
                  </a:lnTo>
                  <a:lnTo>
                    <a:pt x="347002" y="111760"/>
                  </a:lnTo>
                  <a:lnTo>
                    <a:pt x="360121" y="111760"/>
                  </a:lnTo>
                  <a:lnTo>
                    <a:pt x="365442" y="116840"/>
                  </a:lnTo>
                  <a:lnTo>
                    <a:pt x="365442" y="97091"/>
                  </a:lnTo>
                  <a:lnTo>
                    <a:pt x="323608" y="107950"/>
                  </a:lnTo>
                  <a:lnTo>
                    <a:pt x="311213" y="137160"/>
                  </a:lnTo>
                  <a:lnTo>
                    <a:pt x="311302" y="140970"/>
                  </a:lnTo>
                  <a:lnTo>
                    <a:pt x="311391" y="142240"/>
                  </a:lnTo>
                  <a:lnTo>
                    <a:pt x="311734" y="143510"/>
                  </a:lnTo>
                  <a:lnTo>
                    <a:pt x="262775" y="163830"/>
                  </a:lnTo>
                  <a:lnTo>
                    <a:pt x="257924" y="157480"/>
                  </a:lnTo>
                  <a:lnTo>
                    <a:pt x="255016" y="153670"/>
                  </a:lnTo>
                  <a:lnTo>
                    <a:pt x="245211" y="144780"/>
                  </a:lnTo>
                  <a:lnTo>
                    <a:pt x="244563" y="144424"/>
                  </a:lnTo>
                  <a:lnTo>
                    <a:pt x="244563" y="223520"/>
                  </a:lnTo>
                  <a:lnTo>
                    <a:pt x="178727" y="223520"/>
                  </a:lnTo>
                  <a:lnTo>
                    <a:pt x="178790" y="208280"/>
                  </a:lnTo>
                  <a:lnTo>
                    <a:pt x="179997" y="205740"/>
                  </a:lnTo>
                  <a:lnTo>
                    <a:pt x="182016" y="204470"/>
                  </a:lnTo>
                  <a:lnTo>
                    <a:pt x="186893" y="200660"/>
                  </a:lnTo>
                  <a:lnTo>
                    <a:pt x="192328" y="198120"/>
                  </a:lnTo>
                  <a:lnTo>
                    <a:pt x="202501" y="195580"/>
                  </a:lnTo>
                  <a:lnTo>
                    <a:pt x="207060" y="194310"/>
                  </a:lnTo>
                  <a:lnTo>
                    <a:pt x="216255" y="194310"/>
                  </a:lnTo>
                  <a:lnTo>
                    <a:pt x="220827" y="195580"/>
                  </a:lnTo>
                  <a:lnTo>
                    <a:pt x="225234" y="196850"/>
                  </a:lnTo>
                  <a:lnTo>
                    <a:pt x="231076" y="198120"/>
                  </a:lnTo>
                  <a:lnTo>
                    <a:pt x="236537" y="200660"/>
                  </a:lnTo>
                  <a:lnTo>
                    <a:pt x="241325" y="204470"/>
                  </a:lnTo>
                  <a:lnTo>
                    <a:pt x="243357" y="205740"/>
                  </a:lnTo>
                  <a:lnTo>
                    <a:pt x="244551" y="208280"/>
                  </a:lnTo>
                  <a:lnTo>
                    <a:pt x="244563" y="223520"/>
                  </a:lnTo>
                  <a:lnTo>
                    <a:pt x="244563" y="144424"/>
                  </a:lnTo>
                  <a:lnTo>
                    <a:pt x="233756" y="138430"/>
                  </a:lnTo>
                  <a:lnTo>
                    <a:pt x="228231" y="137325"/>
                  </a:lnTo>
                  <a:lnTo>
                    <a:pt x="228231" y="182880"/>
                  </a:lnTo>
                  <a:lnTo>
                    <a:pt x="220853" y="190500"/>
                  </a:lnTo>
                  <a:lnTo>
                    <a:pt x="202628" y="190500"/>
                  </a:lnTo>
                  <a:lnTo>
                    <a:pt x="195211" y="182880"/>
                  </a:lnTo>
                  <a:lnTo>
                    <a:pt x="195186" y="165100"/>
                  </a:lnTo>
                  <a:lnTo>
                    <a:pt x="196405" y="163830"/>
                  </a:lnTo>
                  <a:lnTo>
                    <a:pt x="202539" y="157480"/>
                  </a:lnTo>
                  <a:lnTo>
                    <a:pt x="220764" y="157480"/>
                  </a:lnTo>
                  <a:lnTo>
                    <a:pt x="228168" y="165100"/>
                  </a:lnTo>
                  <a:lnTo>
                    <a:pt x="228231" y="182880"/>
                  </a:lnTo>
                  <a:lnTo>
                    <a:pt x="228231" y="137325"/>
                  </a:lnTo>
                  <a:lnTo>
                    <a:pt x="221056" y="135890"/>
                  </a:lnTo>
                  <a:lnTo>
                    <a:pt x="221056" y="82550"/>
                  </a:lnTo>
                  <a:lnTo>
                    <a:pt x="236372" y="76200"/>
                  </a:lnTo>
                  <a:lnTo>
                    <a:pt x="247484" y="63500"/>
                  </a:lnTo>
                  <a:lnTo>
                    <a:pt x="253339" y="48260"/>
                  </a:lnTo>
                  <a:lnTo>
                    <a:pt x="253174" y="41910"/>
                  </a:lnTo>
                  <a:lnTo>
                    <a:pt x="253111" y="39370"/>
                  </a:lnTo>
                  <a:lnTo>
                    <a:pt x="252920" y="31750"/>
                  </a:lnTo>
                  <a:lnTo>
                    <a:pt x="246011" y="16510"/>
                  </a:lnTo>
                  <a:lnTo>
                    <a:pt x="244690" y="15240"/>
                  </a:lnTo>
                  <a:lnTo>
                    <a:pt x="235356" y="6223"/>
                  </a:lnTo>
                  <a:lnTo>
                    <a:pt x="235356" y="63500"/>
                  </a:lnTo>
                  <a:lnTo>
                    <a:pt x="188125" y="63500"/>
                  </a:lnTo>
                  <a:lnTo>
                    <a:pt x="205168" y="43180"/>
                  </a:lnTo>
                  <a:lnTo>
                    <a:pt x="208394" y="41910"/>
                  </a:lnTo>
                  <a:lnTo>
                    <a:pt x="214960" y="41910"/>
                  </a:lnTo>
                  <a:lnTo>
                    <a:pt x="218262" y="43180"/>
                  </a:lnTo>
                  <a:lnTo>
                    <a:pt x="221424" y="43180"/>
                  </a:lnTo>
                  <a:lnTo>
                    <a:pt x="235356" y="63500"/>
                  </a:lnTo>
                  <a:lnTo>
                    <a:pt x="235356" y="6223"/>
                  </a:lnTo>
                  <a:lnTo>
                    <a:pt x="234175" y="5080"/>
                  </a:lnTo>
                  <a:lnTo>
                    <a:pt x="223494" y="1498"/>
                  </a:lnTo>
                  <a:lnTo>
                    <a:pt x="223494" y="20320"/>
                  </a:lnTo>
                  <a:lnTo>
                    <a:pt x="223494" y="34290"/>
                  </a:lnTo>
                  <a:lnTo>
                    <a:pt x="218186" y="39370"/>
                  </a:lnTo>
                  <a:lnTo>
                    <a:pt x="205117" y="39370"/>
                  </a:lnTo>
                  <a:lnTo>
                    <a:pt x="199821" y="34290"/>
                  </a:lnTo>
                  <a:lnTo>
                    <a:pt x="199771" y="20320"/>
                  </a:lnTo>
                  <a:lnTo>
                    <a:pt x="205054" y="15240"/>
                  </a:lnTo>
                  <a:lnTo>
                    <a:pt x="218186" y="15240"/>
                  </a:lnTo>
                  <a:lnTo>
                    <a:pt x="223494" y="20320"/>
                  </a:lnTo>
                  <a:lnTo>
                    <a:pt x="223494" y="1498"/>
                  </a:lnTo>
                  <a:lnTo>
                    <a:pt x="219049" y="0"/>
                  </a:lnTo>
                  <a:lnTo>
                    <a:pt x="202234" y="0"/>
                  </a:lnTo>
                  <a:lnTo>
                    <a:pt x="186918" y="6350"/>
                  </a:lnTo>
                  <a:lnTo>
                    <a:pt x="175806" y="19050"/>
                  </a:lnTo>
                  <a:lnTo>
                    <a:pt x="169951" y="34290"/>
                  </a:lnTo>
                  <a:lnTo>
                    <a:pt x="170370" y="50800"/>
                  </a:lnTo>
                  <a:lnTo>
                    <a:pt x="174650" y="62230"/>
                  </a:lnTo>
                  <a:lnTo>
                    <a:pt x="181711" y="71120"/>
                  </a:lnTo>
                  <a:lnTo>
                    <a:pt x="191071" y="78740"/>
                  </a:lnTo>
                  <a:lnTo>
                    <a:pt x="202234" y="82550"/>
                  </a:lnTo>
                  <a:lnTo>
                    <a:pt x="202234" y="135890"/>
                  </a:lnTo>
                  <a:lnTo>
                    <a:pt x="189649" y="138430"/>
                  </a:lnTo>
                  <a:lnTo>
                    <a:pt x="178269" y="144780"/>
                  </a:lnTo>
                  <a:lnTo>
                    <a:pt x="168516" y="153670"/>
                  </a:lnTo>
                  <a:lnTo>
                    <a:pt x="160756" y="163830"/>
                  </a:lnTo>
                  <a:lnTo>
                    <a:pt x="154800" y="161290"/>
                  </a:lnTo>
                  <a:lnTo>
                    <a:pt x="148844" y="158750"/>
                  </a:lnTo>
                  <a:lnTo>
                    <a:pt x="113106" y="143510"/>
                  </a:lnTo>
                  <a:lnTo>
                    <a:pt x="112877" y="138430"/>
                  </a:lnTo>
                  <a:lnTo>
                    <a:pt x="112750" y="135890"/>
                  </a:lnTo>
                  <a:lnTo>
                    <a:pt x="112344" y="127000"/>
                  </a:lnTo>
                  <a:lnTo>
                    <a:pt x="105435" y="113030"/>
                  </a:lnTo>
                  <a:lnTo>
                    <a:pt x="104101" y="111760"/>
                  </a:lnTo>
                  <a:lnTo>
                    <a:pt x="95097" y="103124"/>
                  </a:lnTo>
                  <a:lnTo>
                    <a:pt x="95097" y="158750"/>
                  </a:lnTo>
                  <a:lnTo>
                    <a:pt x="47599" y="158750"/>
                  </a:lnTo>
                  <a:lnTo>
                    <a:pt x="47637" y="148590"/>
                  </a:lnTo>
                  <a:lnTo>
                    <a:pt x="48526" y="146050"/>
                  </a:lnTo>
                  <a:lnTo>
                    <a:pt x="49987" y="146050"/>
                  </a:lnTo>
                  <a:lnTo>
                    <a:pt x="53505" y="143510"/>
                  </a:lnTo>
                  <a:lnTo>
                    <a:pt x="57416" y="140970"/>
                  </a:lnTo>
                  <a:lnTo>
                    <a:pt x="64744" y="138430"/>
                  </a:lnTo>
                  <a:lnTo>
                    <a:pt x="77952" y="138430"/>
                  </a:lnTo>
                  <a:lnTo>
                    <a:pt x="81127" y="139700"/>
                  </a:lnTo>
                  <a:lnTo>
                    <a:pt x="85318" y="140970"/>
                  </a:lnTo>
                  <a:lnTo>
                    <a:pt x="89255" y="142240"/>
                  </a:lnTo>
                  <a:lnTo>
                    <a:pt x="92697" y="146050"/>
                  </a:lnTo>
                  <a:lnTo>
                    <a:pt x="94145" y="146050"/>
                  </a:lnTo>
                  <a:lnTo>
                    <a:pt x="95008" y="148590"/>
                  </a:lnTo>
                  <a:lnTo>
                    <a:pt x="95097" y="158750"/>
                  </a:lnTo>
                  <a:lnTo>
                    <a:pt x="95097" y="103124"/>
                  </a:lnTo>
                  <a:lnTo>
                    <a:pt x="93522" y="101600"/>
                  </a:lnTo>
                  <a:lnTo>
                    <a:pt x="83477" y="97561"/>
                  </a:lnTo>
                  <a:lnTo>
                    <a:pt x="83477" y="116840"/>
                  </a:lnTo>
                  <a:lnTo>
                    <a:pt x="83477" y="129540"/>
                  </a:lnTo>
                  <a:lnTo>
                    <a:pt x="78155" y="135890"/>
                  </a:lnTo>
                  <a:lnTo>
                    <a:pt x="65011" y="135890"/>
                  </a:lnTo>
                  <a:lnTo>
                    <a:pt x="59677" y="129540"/>
                  </a:lnTo>
                  <a:lnTo>
                    <a:pt x="59728" y="116840"/>
                  </a:lnTo>
                  <a:lnTo>
                    <a:pt x="64897" y="111760"/>
                  </a:lnTo>
                  <a:lnTo>
                    <a:pt x="78155" y="111760"/>
                  </a:lnTo>
                  <a:lnTo>
                    <a:pt x="83477" y="116840"/>
                  </a:lnTo>
                  <a:lnTo>
                    <a:pt x="83477" y="97561"/>
                  </a:lnTo>
                  <a:lnTo>
                    <a:pt x="77749" y="95250"/>
                  </a:lnTo>
                  <a:lnTo>
                    <a:pt x="60960" y="96520"/>
                  </a:lnTo>
                  <a:lnTo>
                    <a:pt x="46266" y="102870"/>
                  </a:lnTo>
                  <a:lnTo>
                    <a:pt x="35255" y="115570"/>
                  </a:lnTo>
                  <a:lnTo>
                    <a:pt x="29451" y="130810"/>
                  </a:lnTo>
                  <a:lnTo>
                    <a:pt x="30213" y="147320"/>
                  </a:lnTo>
                  <a:lnTo>
                    <a:pt x="37122" y="162560"/>
                  </a:lnTo>
                  <a:lnTo>
                    <a:pt x="49034" y="173990"/>
                  </a:lnTo>
                  <a:lnTo>
                    <a:pt x="64808" y="179070"/>
                  </a:lnTo>
                  <a:lnTo>
                    <a:pt x="76682" y="179070"/>
                  </a:lnTo>
                  <a:lnTo>
                    <a:pt x="87934" y="176530"/>
                  </a:lnTo>
                  <a:lnTo>
                    <a:pt x="97917" y="170180"/>
                  </a:lnTo>
                  <a:lnTo>
                    <a:pt x="106006" y="161290"/>
                  </a:lnTo>
                  <a:lnTo>
                    <a:pt x="154076" y="181610"/>
                  </a:lnTo>
                  <a:lnTo>
                    <a:pt x="152869" y="194310"/>
                  </a:lnTo>
                  <a:lnTo>
                    <a:pt x="154279" y="205740"/>
                  </a:lnTo>
                  <a:lnTo>
                    <a:pt x="158229" y="218440"/>
                  </a:lnTo>
                  <a:lnTo>
                    <a:pt x="164617" y="228600"/>
                  </a:lnTo>
                  <a:lnTo>
                    <a:pt x="127177" y="266496"/>
                  </a:lnTo>
                  <a:lnTo>
                    <a:pt x="127177" y="316230"/>
                  </a:lnTo>
                  <a:lnTo>
                    <a:pt x="126987" y="326390"/>
                  </a:lnTo>
                  <a:lnTo>
                    <a:pt x="79959" y="326390"/>
                  </a:lnTo>
                  <a:lnTo>
                    <a:pt x="79997" y="314960"/>
                  </a:lnTo>
                  <a:lnTo>
                    <a:pt x="96989" y="306070"/>
                  </a:lnTo>
                  <a:lnTo>
                    <a:pt x="100215" y="304800"/>
                  </a:lnTo>
                  <a:lnTo>
                    <a:pt x="110083" y="304800"/>
                  </a:lnTo>
                  <a:lnTo>
                    <a:pt x="113258" y="306070"/>
                  </a:lnTo>
                  <a:lnTo>
                    <a:pt x="117436" y="307340"/>
                  </a:lnTo>
                  <a:lnTo>
                    <a:pt x="127177" y="316230"/>
                  </a:lnTo>
                  <a:lnTo>
                    <a:pt x="127177" y="266496"/>
                  </a:lnTo>
                  <a:lnTo>
                    <a:pt x="125717" y="267970"/>
                  </a:lnTo>
                  <a:lnTo>
                    <a:pt x="115316" y="263791"/>
                  </a:lnTo>
                  <a:lnTo>
                    <a:pt x="115316" y="283210"/>
                  </a:lnTo>
                  <a:lnTo>
                    <a:pt x="115316" y="297180"/>
                  </a:lnTo>
                  <a:lnTo>
                    <a:pt x="110020" y="302260"/>
                  </a:lnTo>
                  <a:lnTo>
                    <a:pt x="96926" y="302260"/>
                  </a:lnTo>
                  <a:lnTo>
                    <a:pt x="91617" y="297180"/>
                  </a:lnTo>
                  <a:lnTo>
                    <a:pt x="91617" y="283210"/>
                  </a:lnTo>
                  <a:lnTo>
                    <a:pt x="96926" y="278130"/>
                  </a:lnTo>
                  <a:lnTo>
                    <a:pt x="110020" y="278130"/>
                  </a:lnTo>
                  <a:lnTo>
                    <a:pt x="115316" y="283210"/>
                  </a:lnTo>
                  <a:lnTo>
                    <a:pt x="115316" y="263791"/>
                  </a:lnTo>
                  <a:lnTo>
                    <a:pt x="109943" y="261620"/>
                  </a:lnTo>
                  <a:lnTo>
                    <a:pt x="93738" y="262890"/>
                  </a:lnTo>
                  <a:lnTo>
                    <a:pt x="78943" y="269240"/>
                  </a:lnTo>
                  <a:lnTo>
                    <a:pt x="67462" y="281940"/>
                  </a:lnTo>
                  <a:lnTo>
                    <a:pt x="61645" y="297180"/>
                  </a:lnTo>
                  <a:lnTo>
                    <a:pt x="62293" y="313690"/>
                  </a:lnTo>
                  <a:lnTo>
                    <a:pt x="68986" y="328930"/>
                  </a:lnTo>
                  <a:lnTo>
                    <a:pt x="81254" y="340360"/>
                  </a:lnTo>
                  <a:lnTo>
                    <a:pt x="97028" y="345440"/>
                  </a:lnTo>
                  <a:lnTo>
                    <a:pt x="113245" y="345440"/>
                  </a:lnTo>
                  <a:lnTo>
                    <a:pt x="128028" y="339090"/>
                  </a:lnTo>
                  <a:lnTo>
                    <a:pt x="139509" y="326390"/>
                  </a:lnTo>
                  <a:lnTo>
                    <a:pt x="144310" y="314960"/>
                  </a:lnTo>
                  <a:lnTo>
                    <a:pt x="145643" y="304800"/>
                  </a:lnTo>
                  <a:lnTo>
                    <a:pt x="145821" y="303530"/>
                  </a:lnTo>
                  <a:lnTo>
                    <a:pt x="145618" y="302260"/>
                  </a:lnTo>
                  <a:lnTo>
                    <a:pt x="144056" y="292100"/>
                  </a:lnTo>
                  <a:lnTo>
                    <a:pt x="139026" y="280670"/>
                  </a:lnTo>
                  <a:lnTo>
                    <a:pt x="141554" y="278130"/>
                  </a:lnTo>
                  <a:lnTo>
                    <a:pt x="151663" y="267970"/>
                  </a:lnTo>
                  <a:lnTo>
                    <a:pt x="178206" y="241300"/>
                  </a:lnTo>
                  <a:lnTo>
                    <a:pt x="194322" y="250190"/>
                  </a:lnTo>
                  <a:lnTo>
                    <a:pt x="211670" y="252730"/>
                  </a:lnTo>
                  <a:lnTo>
                    <a:pt x="229019" y="250190"/>
                  </a:lnTo>
                  <a:lnTo>
                    <a:pt x="245135" y="241300"/>
                  </a:lnTo>
                  <a:lnTo>
                    <a:pt x="284314" y="280670"/>
                  </a:lnTo>
                  <a:lnTo>
                    <a:pt x="278142" y="297180"/>
                  </a:lnTo>
                  <a:lnTo>
                    <a:pt x="278447" y="312420"/>
                  </a:lnTo>
                  <a:lnTo>
                    <a:pt x="284797" y="327660"/>
                  </a:lnTo>
                  <a:lnTo>
                    <a:pt x="296824" y="339090"/>
                  </a:lnTo>
                  <a:lnTo>
                    <a:pt x="312458" y="345440"/>
                  </a:lnTo>
                  <a:lnTo>
                    <a:pt x="328676" y="345440"/>
                  </a:lnTo>
                  <a:lnTo>
                    <a:pt x="343611" y="339090"/>
                  </a:lnTo>
                  <a:lnTo>
                    <a:pt x="355358" y="327660"/>
                  </a:lnTo>
                  <a:lnTo>
                    <a:pt x="355841" y="326390"/>
                  </a:lnTo>
                  <a:lnTo>
                    <a:pt x="361530" y="311150"/>
                  </a:lnTo>
                  <a:lnTo>
                    <a:pt x="361416" y="304800"/>
                  </a:lnTo>
                  <a:lnTo>
                    <a:pt x="361365" y="302260"/>
                  </a:lnTo>
                  <a:lnTo>
                    <a:pt x="361226" y="294640"/>
                  </a:lnTo>
                  <a:lnTo>
                    <a:pt x="354876" y="280670"/>
                  </a:lnTo>
                  <a:lnTo>
                    <a:pt x="352463" y="278130"/>
                  </a:lnTo>
                  <a:lnTo>
                    <a:pt x="343522" y="268693"/>
                  </a:lnTo>
                  <a:lnTo>
                    <a:pt x="343522" y="326390"/>
                  </a:lnTo>
                  <a:lnTo>
                    <a:pt x="296303" y="326390"/>
                  </a:lnTo>
                  <a:lnTo>
                    <a:pt x="313347" y="306070"/>
                  </a:lnTo>
                  <a:lnTo>
                    <a:pt x="316572" y="304800"/>
                  </a:lnTo>
                  <a:lnTo>
                    <a:pt x="326440" y="304800"/>
                  </a:lnTo>
                  <a:lnTo>
                    <a:pt x="329603" y="306070"/>
                  </a:lnTo>
                  <a:lnTo>
                    <a:pt x="333794" y="307340"/>
                  </a:lnTo>
                  <a:lnTo>
                    <a:pt x="343522" y="326390"/>
                  </a:lnTo>
                  <a:lnTo>
                    <a:pt x="343522" y="268693"/>
                  </a:lnTo>
                  <a:lnTo>
                    <a:pt x="342849" y="267970"/>
                  </a:lnTo>
                  <a:lnTo>
                    <a:pt x="331876" y="262890"/>
                  </a:lnTo>
                  <a:lnTo>
                    <a:pt x="331673" y="262877"/>
                  </a:lnTo>
                  <a:lnTo>
                    <a:pt x="331673" y="283210"/>
                  </a:lnTo>
                  <a:lnTo>
                    <a:pt x="331673" y="297180"/>
                  </a:lnTo>
                  <a:lnTo>
                    <a:pt x="326364" y="302260"/>
                  </a:lnTo>
                  <a:lnTo>
                    <a:pt x="313270" y="302260"/>
                  </a:lnTo>
                  <a:lnTo>
                    <a:pt x="307975" y="297180"/>
                  </a:lnTo>
                  <a:lnTo>
                    <a:pt x="307975" y="283210"/>
                  </a:lnTo>
                  <a:lnTo>
                    <a:pt x="313270" y="278130"/>
                  </a:lnTo>
                  <a:lnTo>
                    <a:pt x="326364" y="278130"/>
                  </a:lnTo>
                  <a:lnTo>
                    <a:pt x="331673" y="283210"/>
                  </a:lnTo>
                  <a:lnTo>
                    <a:pt x="331673" y="262877"/>
                  </a:lnTo>
                  <a:lnTo>
                    <a:pt x="320141" y="261620"/>
                  </a:lnTo>
                  <a:lnTo>
                    <a:pt x="308394" y="262890"/>
                  </a:lnTo>
                  <a:lnTo>
                    <a:pt x="297345" y="267970"/>
                  </a:lnTo>
                  <a:lnTo>
                    <a:pt x="271145" y="241300"/>
                  </a:lnTo>
                  <a:lnTo>
                    <a:pt x="258673" y="228600"/>
                  </a:lnTo>
                  <a:lnTo>
                    <a:pt x="262102" y="223520"/>
                  </a:lnTo>
                  <a:lnTo>
                    <a:pt x="263817" y="220980"/>
                  </a:lnTo>
                  <a:lnTo>
                    <a:pt x="267563" y="212090"/>
                  </a:lnTo>
                  <a:lnTo>
                    <a:pt x="269849" y="203200"/>
                  </a:lnTo>
                  <a:lnTo>
                    <a:pt x="270522" y="194310"/>
                  </a:lnTo>
                  <a:lnTo>
                    <a:pt x="270611" y="190500"/>
                  </a:lnTo>
                  <a:lnTo>
                    <a:pt x="270611" y="189230"/>
                  </a:lnTo>
                  <a:lnTo>
                    <a:pt x="270230" y="185420"/>
                  </a:lnTo>
                  <a:lnTo>
                    <a:pt x="269494" y="181610"/>
                  </a:lnTo>
                  <a:lnTo>
                    <a:pt x="312750" y="163830"/>
                  </a:lnTo>
                  <a:lnTo>
                    <a:pt x="318922" y="161290"/>
                  </a:lnTo>
                  <a:lnTo>
                    <a:pt x="325716" y="168910"/>
                  </a:lnTo>
                  <a:lnTo>
                    <a:pt x="334010" y="175260"/>
                  </a:lnTo>
                  <a:lnTo>
                    <a:pt x="343408" y="179070"/>
                  </a:lnTo>
                  <a:lnTo>
                    <a:pt x="353542" y="180340"/>
                  </a:lnTo>
                  <a:lnTo>
                    <a:pt x="370014" y="176530"/>
                  </a:lnTo>
                  <a:lnTo>
                    <a:pt x="383463" y="167640"/>
                  </a:lnTo>
                  <a:lnTo>
                    <a:pt x="387591" y="161290"/>
                  </a:lnTo>
                  <a:lnTo>
                    <a:pt x="389229" y="158750"/>
                  </a:lnTo>
                  <a:lnTo>
                    <a:pt x="392531" y="153670"/>
                  </a:lnTo>
                  <a:lnTo>
                    <a:pt x="395592" y="138430"/>
                  </a:lnTo>
                  <a:lnTo>
                    <a:pt x="395859" y="137160"/>
                  </a:lnTo>
                  <a:close/>
                </a:path>
                <a:path w="433070" h="937260">
                  <a:moveTo>
                    <a:pt x="432701" y="908939"/>
                  </a:moveTo>
                  <a:lnTo>
                    <a:pt x="244563" y="908939"/>
                  </a:lnTo>
                  <a:lnTo>
                    <a:pt x="244729" y="916101"/>
                  </a:lnTo>
                  <a:lnTo>
                    <a:pt x="242887" y="918210"/>
                  </a:lnTo>
                  <a:lnTo>
                    <a:pt x="190398" y="918540"/>
                  </a:lnTo>
                  <a:lnTo>
                    <a:pt x="188290" y="916686"/>
                  </a:lnTo>
                  <a:lnTo>
                    <a:pt x="188125" y="908939"/>
                  </a:lnTo>
                  <a:lnTo>
                    <a:pt x="0" y="908939"/>
                  </a:lnTo>
                  <a:lnTo>
                    <a:pt x="0" y="918375"/>
                  </a:lnTo>
                  <a:lnTo>
                    <a:pt x="1473" y="925715"/>
                  </a:lnTo>
                  <a:lnTo>
                    <a:pt x="5511" y="931710"/>
                  </a:lnTo>
                  <a:lnTo>
                    <a:pt x="11493" y="935748"/>
                  </a:lnTo>
                  <a:lnTo>
                    <a:pt x="18808" y="937221"/>
                  </a:lnTo>
                  <a:lnTo>
                    <a:pt x="413880" y="937234"/>
                  </a:lnTo>
                  <a:lnTo>
                    <a:pt x="421208" y="935748"/>
                  </a:lnTo>
                  <a:lnTo>
                    <a:pt x="427189" y="931710"/>
                  </a:lnTo>
                  <a:lnTo>
                    <a:pt x="431215" y="925715"/>
                  </a:lnTo>
                  <a:lnTo>
                    <a:pt x="432701" y="918375"/>
                  </a:lnTo>
                  <a:lnTo>
                    <a:pt x="432701" y="908939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1839" y="3000617"/>
              <a:ext cx="131692" cy="13201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369552" y="3636263"/>
              <a:ext cx="335280" cy="1056640"/>
            </a:xfrm>
            <a:custGeom>
              <a:avLst/>
              <a:gdLst/>
              <a:ahLst/>
              <a:cxnLst/>
              <a:rect l="l" t="t" r="r" b="b"/>
              <a:pathLst>
                <a:path w="335279" h="1056639">
                  <a:moveTo>
                    <a:pt x="103886" y="890905"/>
                  </a:moveTo>
                  <a:lnTo>
                    <a:pt x="99187" y="883793"/>
                  </a:lnTo>
                  <a:lnTo>
                    <a:pt x="84963" y="883793"/>
                  </a:lnTo>
                  <a:lnTo>
                    <a:pt x="77978" y="890905"/>
                  </a:lnTo>
                  <a:lnTo>
                    <a:pt x="77978" y="905002"/>
                  </a:lnTo>
                  <a:lnTo>
                    <a:pt x="84963" y="909828"/>
                  </a:lnTo>
                  <a:lnTo>
                    <a:pt x="99187" y="909828"/>
                  </a:lnTo>
                  <a:lnTo>
                    <a:pt x="103886" y="905002"/>
                  </a:lnTo>
                  <a:lnTo>
                    <a:pt x="103886" y="890905"/>
                  </a:lnTo>
                  <a:close/>
                </a:path>
                <a:path w="335279" h="1056639">
                  <a:moveTo>
                    <a:pt x="103886" y="831850"/>
                  </a:moveTo>
                  <a:lnTo>
                    <a:pt x="99187" y="824865"/>
                  </a:lnTo>
                  <a:lnTo>
                    <a:pt x="84963" y="824865"/>
                  </a:lnTo>
                  <a:lnTo>
                    <a:pt x="77978" y="831850"/>
                  </a:lnTo>
                  <a:lnTo>
                    <a:pt x="77978" y="846074"/>
                  </a:lnTo>
                  <a:lnTo>
                    <a:pt x="84963" y="850773"/>
                  </a:lnTo>
                  <a:lnTo>
                    <a:pt x="99187" y="850773"/>
                  </a:lnTo>
                  <a:lnTo>
                    <a:pt x="103886" y="846074"/>
                  </a:lnTo>
                  <a:lnTo>
                    <a:pt x="103886" y="831850"/>
                  </a:lnTo>
                  <a:close/>
                </a:path>
                <a:path w="335279" h="1056639">
                  <a:moveTo>
                    <a:pt x="103886" y="772922"/>
                  </a:moveTo>
                  <a:lnTo>
                    <a:pt x="99187" y="765810"/>
                  </a:lnTo>
                  <a:lnTo>
                    <a:pt x="84963" y="765810"/>
                  </a:lnTo>
                  <a:lnTo>
                    <a:pt x="77978" y="772922"/>
                  </a:lnTo>
                  <a:lnTo>
                    <a:pt x="77978" y="787019"/>
                  </a:lnTo>
                  <a:lnTo>
                    <a:pt x="84963" y="791718"/>
                  </a:lnTo>
                  <a:lnTo>
                    <a:pt x="99187" y="791718"/>
                  </a:lnTo>
                  <a:lnTo>
                    <a:pt x="103886" y="787019"/>
                  </a:lnTo>
                  <a:lnTo>
                    <a:pt x="103886" y="772922"/>
                  </a:lnTo>
                  <a:close/>
                </a:path>
                <a:path w="335279" h="1056639">
                  <a:moveTo>
                    <a:pt x="103886" y="147955"/>
                  </a:moveTo>
                  <a:lnTo>
                    <a:pt x="99187" y="140970"/>
                  </a:lnTo>
                  <a:lnTo>
                    <a:pt x="84963" y="140970"/>
                  </a:lnTo>
                  <a:lnTo>
                    <a:pt x="77978" y="147955"/>
                  </a:lnTo>
                  <a:lnTo>
                    <a:pt x="77978" y="162052"/>
                  </a:lnTo>
                  <a:lnTo>
                    <a:pt x="84963" y="166751"/>
                  </a:lnTo>
                  <a:lnTo>
                    <a:pt x="99187" y="166751"/>
                  </a:lnTo>
                  <a:lnTo>
                    <a:pt x="103886" y="162052"/>
                  </a:lnTo>
                  <a:lnTo>
                    <a:pt x="103886" y="147955"/>
                  </a:lnTo>
                  <a:close/>
                </a:path>
                <a:path w="335279" h="1056639">
                  <a:moveTo>
                    <a:pt x="103886" y="89281"/>
                  </a:moveTo>
                  <a:lnTo>
                    <a:pt x="99187" y="82169"/>
                  </a:lnTo>
                  <a:lnTo>
                    <a:pt x="84963" y="82169"/>
                  </a:lnTo>
                  <a:lnTo>
                    <a:pt x="77978" y="89281"/>
                  </a:lnTo>
                  <a:lnTo>
                    <a:pt x="77978" y="103378"/>
                  </a:lnTo>
                  <a:lnTo>
                    <a:pt x="84963" y="108077"/>
                  </a:lnTo>
                  <a:lnTo>
                    <a:pt x="99187" y="108077"/>
                  </a:lnTo>
                  <a:lnTo>
                    <a:pt x="103886" y="103378"/>
                  </a:lnTo>
                  <a:lnTo>
                    <a:pt x="103886" y="89281"/>
                  </a:lnTo>
                  <a:close/>
                </a:path>
                <a:path w="335279" h="1056639">
                  <a:moveTo>
                    <a:pt x="103886" y="30480"/>
                  </a:moveTo>
                  <a:lnTo>
                    <a:pt x="99187" y="23495"/>
                  </a:lnTo>
                  <a:lnTo>
                    <a:pt x="84963" y="23495"/>
                  </a:lnTo>
                  <a:lnTo>
                    <a:pt x="77978" y="30480"/>
                  </a:lnTo>
                  <a:lnTo>
                    <a:pt x="77978" y="44577"/>
                  </a:lnTo>
                  <a:lnTo>
                    <a:pt x="84963" y="49276"/>
                  </a:lnTo>
                  <a:lnTo>
                    <a:pt x="99187" y="49276"/>
                  </a:lnTo>
                  <a:lnTo>
                    <a:pt x="103886" y="44577"/>
                  </a:lnTo>
                  <a:lnTo>
                    <a:pt x="103886" y="30480"/>
                  </a:lnTo>
                  <a:close/>
                </a:path>
                <a:path w="335279" h="1056639">
                  <a:moveTo>
                    <a:pt x="335280" y="1004189"/>
                  </a:moveTo>
                  <a:lnTo>
                    <a:pt x="330581" y="997077"/>
                  </a:lnTo>
                  <a:lnTo>
                    <a:pt x="210185" y="997077"/>
                  </a:lnTo>
                  <a:lnTo>
                    <a:pt x="207772" y="992378"/>
                  </a:lnTo>
                  <a:lnTo>
                    <a:pt x="203073" y="985266"/>
                  </a:lnTo>
                  <a:lnTo>
                    <a:pt x="200774" y="982980"/>
                  </a:lnTo>
                  <a:lnTo>
                    <a:pt x="195961" y="978166"/>
                  </a:lnTo>
                  <a:lnTo>
                    <a:pt x="195961" y="1004189"/>
                  </a:lnTo>
                  <a:lnTo>
                    <a:pt x="195961" y="1020699"/>
                  </a:lnTo>
                  <a:lnTo>
                    <a:pt x="193675" y="1027811"/>
                  </a:lnTo>
                  <a:lnTo>
                    <a:pt x="186563" y="1032510"/>
                  </a:lnTo>
                  <a:lnTo>
                    <a:pt x="181864" y="1037209"/>
                  </a:lnTo>
                  <a:lnTo>
                    <a:pt x="174752" y="1039622"/>
                  </a:lnTo>
                  <a:lnTo>
                    <a:pt x="160528" y="1039622"/>
                  </a:lnTo>
                  <a:lnTo>
                    <a:pt x="153416" y="1037209"/>
                  </a:lnTo>
                  <a:lnTo>
                    <a:pt x="146431" y="1032510"/>
                  </a:lnTo>
                  <a:lnTo>
                    <a:pt x="141605" y="1027811"/>
                  </a:lnTo>
                  <a:lnTo>
                    <a:pt x="139319" y="1020699"/>
                  </a:lnTo>
                  <a:lnTo>
                    <a:pt x="139319" y="1004189"/>
                  </a:lnTo>
                  <a:lnTo>
                    <a:pt x="141605" y="997077"/>
                  </a:lnTo>
                  <a:lnTo>
                    <a:pt x="146431" y="992378"/>
                  </a:lnTo>
                  <a:lnTo>
                    <a:pt x="153416" y="985266"/>
                  </a:lnTo>
                  <a:lnTo>
                    <a:pt x="160528" y="982980"/>
                  </a:lnTo>
                  <a:lnTo>
                    <a:pt x="174752" y="982980"/>
                  </a:lnTo>
                  <a:lnTo>
                    <a:pt x="181864" y="985266"/>
                  </a:lnTo>
                  <a:lnTo>
                    <a:pt x="186563" y="992378"/>
                  </a:lnTo>
                  <a:lnTo>
                    <a:pt x="193675" y="997077"/>
                  </a:lnTo>
                  <a:lnTo>
                    <a:pt x="195961" y="1004189"/>
                  </a:lnTo>
                  <a:lnTo>
                    <a:pt x="195961" y="978166"/>
                  </a:lnTo>
                  <a:lnTo>
                    <a:pt x="193675" y="975868"/>
                  </a:lnTo>
                  <a:lnTo>
                    <a:pt x="186563" y="971169"/>
                  </a:lnTo>
                  <a:lnTo>
                    <a:pt x="179451" y="968756"/>
                  </a:lnTo>
                  <a:lnTo>
                    <a:pt x="179451" y="933323"/>
                  </a:lnTo>
                  <a:lnTo>
                    <a:pt x="259715" y="933323"/>
                  </a:lnTo>
                  <a:lnTo>
                    <a:pt x="269113" y="931037"/>
                  </a:lnTo>
                  <a:lnTo>
                    <a:pt x="273939" y="923925"/>
                  </a:lnTo>
                  <a:lnTo>
                    <a:pt x="278726" y="919594"/>
                  </a:lnTo>
                  <a:lnTo>
                    <a:pt x="278968" y="919226"/>
                  </a:lnTo>
                  <a:lnTo>
                    <a:pt x="282460" y="913930"/>
                  </a:lnTo>
                  <a:lnTo>
                    <a:pt x="284886" y="907364"/>
                  </a:lnTo>
                  <a:lnTo>
                    <a:pt x="285750" y="900303"/>
                  </a:lnTo>
                  <a:lnTo>
                    <a:pt x="285750" y="893318"/>
                  </a:lnTo>
                  <a:lnTo>
                    <a:pt x="273939" y="869696"/>
                  </a:lnTo>
                  <a:lnTo>
                    <a:pt x="273939" y="864870"/>
                  </a:lnTo>
                  <a:lnTo>
                    <a:pt x="280924" y="860171"/>
                  </a:lnTo>
                  <a:lnTo>
                    <a:pt x="285750" y="850773"/>
                  </a:lnTo>
                  <a:lnTo>
                    <a:pt x="285750" y="834263"/>
                  </a:lnTo>
                  <a:lnTo>
                    <a:pt x="273939" y="810641"/>
                  </a:lnTo>
                  <a:lnTo>
                    <a:pt x="273939" y="805942"/>
                  </a:lnTo>
                  <a:lnTo>
                    <a:pt x="280924" y="801243"/>
                  </a:lnTo>
                  <a:lnTo>
                    <a:pt x="285750" y="791718"/>
                  </a:lnTo>
                  <a:lnTo>
                    <a:pt x="285750" y="775208"/>
                  </a:lnTo>
                  <a:lnTo>
                    <a:pt x="273939" y="751586"/>
                  </a:lnTo>
                  <a:lnTo>
                    <a:pt x="269113" y="744601"/>
                  </a:lnTo>
                  <a:lnTo>
                    <a:pt x="269113" y="905002"/>
                  </a:lnTo>
                  <a:lnTo>
                    <a:pt x="266827" y="909828"/>
                  </a:lnTo>
                  <a:lnTo>
                    <a:pt x="264414" y="914527"/>
                  </a:lnTo>
                  <a:lnTo>
                    <a:pt x="259715" y="916813"/>
                  </a:lnTo>
                  <a:lnTo>
                    <a:pt x="257302" y="919226"/>
                  </a:lnTo>
                  <a:lnTo>
                    <a:pt x="77978" y="919226"/>
                  </a:lnTo>
                  <a:lnTo>
                    <a:pt x="73152" y="916813"/>
                  </a:lnTo>
                  <a:lnTo>
                    <a:pt x="70866" y="914527"/>
                  </a:lnTo>
                  <a:lnTo>
                    <a:pt x="68453" y="909828"/>
                  </a:lnTo>
                  <a:lnTo>
                    <a:pt x="66167" y="905002"/>
                  </a:lnTo>
                  <a:lnTo>
                    <a:pt x="66167" y="888492"/>
                  </a:lnTo>
                  <a:lnTo>
                    <a:pt x="68453" y="883793"/>
                  </a:lnTo>
                  <a:lnTo>
                    <a:pt x="70866" y="881507"/>
                  </a:lnTo>
                  <a:lnTo>
                    <a:pt x="73152" y="876681"/>
                  </a:lnTo>
                  <a:lnTo>
                    <a:pt x="77978" y="876681"/>
                  </a:lnTo>
                  <a:lnTo>
                    <a:pt x="82677" y="874395"/>
                  </a:lnTo>
                  <a:lnTo>
                    <a:pt x="252603" y="874395"/>
                  </a:lnTo>
                  <a:lnTo>
                    <a:pt x="257302" y="876681"/>
                  </a:lnTo>
                  <a:lnTo>
                    <a:pt x="262128" y="876681"/>
                  </a:lnTo>
                  <a:lnTo>
                    <a:pt x="264414" y="881507"/>
                  </a:lnTo>
                  <a:lnTo>
                    <a:pt x="266827" y="883793"/>
                  </a:lnTo>
                  <a:lnTo>
                    <a:pt x="269113" y="888492"/>
                  </a:lnTo>
                  <a:lnTo>
                    <a:pt x="269113" y="846074"/>
                  </a:lnTo>
                  <a:lnTo>
                    <a:pt x="266827" y="850773"/>
                  </a:lnTo>
                  <a:lnTo>
                    <a:pt x="264414" y="855472"/>
                  </a:lnTo>
                  <a:lnTo>
                    <a:pt x="262128" y="857885"/>
                  </a:lnTo>
                  <a:lnTo>
                    <a:pt x="257302" y="860171"/>
                  </a:lnTo>
                  <a:lnTo>
                    <a:pt x="77978" y="860171"/>
                  </a:lnTo>
                  <a:lnTo>
                    <a:pt x="73152" y="857885"/>
                  </a:lnTo>
                  <a:lnTo>
                    <a:pt x="70866" y="855472"/>
                  </a:lnTo>
                  <a:lnTo>
                    <a:pt x="68453" y="850773"/>
                  </a:lnTo>
                  <a:lnTo>
                    <a:pt x="66167" y="846074"/>
                  </a:lnTo>
                  <a:lnTo>
                    <a:pt x="66167" y="829564"/>
                  </a:lnTo>
                  <a:lnTo>
                    <a:pt x="68453" y="824865"/>
                  </a:lnTo>
                  <a:lnTo>
                    <a:pt x="70866" y="822452"/>
                  </a:lnTo>
                  <a:lnTo>
                    <a:pt x="73152" y="817753"/>
                  </a:lnTo>
                  <a:lnTo>
                    <a:pt x="77978" y="817753"/>
                  </a:lnTo>
                  <a:lnTo>
                    <a:pt x="82677" y="815340"/>
                  </a:lnTo>
                  <a:lnTo>
                    <a:pt x="252603" y="815340"/>
                  </a:lnTo>
                  <a:lnTo>
                    <a:pt x="257302" y="817753"/>
                  </a:lnTo>
                  <a:lnTo>
                    <a:pt x="262128" y="817753"/>
                  </a:lnTo>
                  <a:lnTo>
                    <a:pt x="264414" y="820039"/>
                  </a:lnTo>
                  <a:lnTo>
                    <a:pt x="264414" y="822452"/>
                  </a:lnTo>
                  <a:lnTo>
                    <a:pt x="266827" y="824865"/>
                  </a:lnTo>
                  <a:lnTo>
                    <a:pt x="269113" y="829564"/>
                  </a:lnTo>
                  <a:lnTo>
                    <a:pt x="269113" y="789432"/>
                  </a:lnTo>
                  <a:lnTo>
                    <a:pt x="266827" y="791718"/>
                  </a:lnTo>
                  <a:lnTo>
                    <a:pt x="264414" y="796417"/>
                  </a:lnTo>
                  <a:lnTo>
                    <a:pt x="262128" y="798830"/>
                  </a:lnTo>
                  <a:lnTo>
                    <a:pt x="257302" y="801243"/>
                  </a:lnTo>
                  <a:lnTo>
                    <a:pt x="77978" y="801243"/>
                  </a:lnTo>
                  <a:lnTo>
                    <a:pt x="73152" y="798830"/>
                  </a:lnTo>
                  <a:lnTo>
                    <a:pt x="70866" y="796417"/>
                  </a:lnTo>
                  <a:lnTo>
                    <a:pt x="68453" y="791718"/>
                  </a:lnTo>
                  <a:lnTo>
                    <a:pt x="66167" y="789432"/>
                  </a:lnTo>
                  <a:lnTo>
                    <a:pt x="66167" y="770509"/>
                  </a:lnTo>
                  <a:lnTo>
                    <a:pt x="68453" y="765810"/>
                  </a:lnTo>
                  <a:lnTo>
                    <a:pt x="70866" y="763397"/>
                  </a:lnTo>
                  <a:lnTo>
                    <a:pt x="73152" y="758698"/>
                  </a:lnTo>
                  <a:lnTo>
                    <a:pt x="77978" y="756412"/>
                  </a:lnTo>
                  <a:lnTo>
                    <a:pt x="257302" y="756412"/>
                  </a:lnTo>
                  <a:lnTo>
                    <a:pt x="262128" y="758698"/>
                  </a:lnTo>
                  <a:lnTo>
                    <a:pt x="264414" y="763397"/>
                  </a:lnTo>
                  <a:lnTo>
                    <a:pt x="266827" y="765810"/>
                  </a:lnTo>
                  <a:lnTo>
                    <a:pt x="269113" y="770509"/>
                  </a:lnTo>
                  <a:lnTo>
                    <a:pt x="269113" y="744601"/>
                  </a:lnTo>
                  <a:lnTo>
                    <a:pt x="259715" y="742188"/>
                  </a:lnTo>
                  <a:lnTo>
                    <a:pt x="82677" y="742188"/>
                  </a:lnTo>
                  <a:lnTo>
                    <a:pt x="50355" y="768235"/>
                  </a:lnTo>
                  <a:lnTo>
                    <a:pt x="49530" y="775208"/>
                  </a:lnTo>
                  <a:lnTo>
                    <a:pt x="49530" y="791718"/>
                  </a:lnTo>
                  <a:lnTo>
                    <a:pt x="54356" y="801243"/>
                  </a:lnTo>
                  <a:lnTo>
                    <a:pt x="61341" y="808228"/>
                  </a:lnTo>
                  <a:lnTo>
                    <a:pt x="61341" y="810641"/>
                  </a:lnTo>
                  <a:lnTo>
                    <a:pt x="59055" y="810641"/>
                  </a:lnTo>
                  <a:lnTo>
                    <a:pt x="55575" y="814997"/>
                  </a:lnTo>
                  <a:lnTo>
                    <a:pt x="52527" y="820699"/>
                  </a:lnTo>
                  <a:lnTo>
                    <a:pt x="50355" y="827278"/>
                  </a:lnTo>
                  <a:lnTo>
                    <a:pt x="49530" y="834263"/>
                  </a:lnTo>
                  <a:lnTo>
                    <a:pt x="49530" y="850773"/>
                  </a:lnTo>
                  <a:lnTo>
                    <a:pt x="54356" y="860171"/>
                  </a:lnTo>
                  <a:lnTo>
                    <a:pt x="59055" y="864870"/>
                  </a:lnTo>
                  <a:lnTo>
                    <a:pt x="61341" y="867283"/>
                  </a:lnTo>
                  <a:lnTo>
                    <a:pt x="61341" y="869696"/>
                  </a:lnTo>
                  <a:lnTo>
                    <a:pt x="59055" y="869696"/>
                  </a:lnTo>
                  <a:lnTo>
                    <a:pt x="55575" y="874039"/>
                  </a:lnTo>
                  <a:lnTo>
                    <a:pt x="52527" y="879703"/>
                  </a:lnTo>
                  <a:lnTo>
                    <a:pt x="50355" y="886269"/>
                  </a:lnTo>
                  <a:lnTo>
                    <a:pt x="49530" y="893318"/>
                  </a:lnTo>
                  <a:lnTo>
                    <a:pt x="49530" y="900303"/>
                  </a:lnTo>
                  <a:lnTo>
                    <a:pt x="75958" y="932865"/>
                  </a:lnTo>
                  <a:lnTo>
                    <a:pt x="82677" y="933323"/>
                  </a:lnTo>
                  <a:lnTo>
                    <a:pt x="153416" y="933323"/>
                  </a:lnTo>
                  <a:lnTo>
                    <a:pt x="153416" y="968756"/>
                  </a:lnTo>
                  <a:lnTo>
                    <a:pt x="125095" y="997077"/>
                  </a:lnTo>
                  <a:lnTo>
                    <a:pt x="4699" y="997077"/>
                  </a:lnTo>
                  <a:lnTo>
                    <a:pt x="0" y="1004189"/>
                  </a:lnTo>
                  <a:lnTo>
                    <a:pt x="0" y="1018413"/>
                  </a:lnTo>
                  <a:lnTo>
                    <a:pt x="4699" y="1023112"/>
                  </a:lnTo>
                  <a:lnTo>
                    <a:pt x="125095" y="1023112"/>
                  </a:lnTo>
                  <a:lnTo>
                    <a:pt x="127508" y="1030224"/>
                  </a:lnTo>
                  <a:lnTo>
                    <a:pt x="132207" y="1037209"/>
                  </a:lnTo>
                  <a:lnTo>
                    <a:pt x="136906" y="1041908"/>
                  </a:lnTo>
                  <a:lnTo>
                    <a:pt x="143040" y="1048156"/>
                  </a:lnTo>
                  <a:lnTo>
                    <a:pt x="150507" y="1052601"/>
                  </a:lnTo>
                  <a:lnTo>
                    <a:pt x="158851" y="1055255"/>
                  </a:lnTo>
                  <a:lnTo>
                    <a:pt x="167640" y="1056132"/>
                  </a:lnTo>
                  <a:lnTo>
                    <a:pt x="176415" y="1055255"/>
                  </a:lnTo>
                  <a:lnTo>
                    <a:pt x="184759" y="1052601"/>
                  </a:lnTo>
                  <a:lnTo>
                    <a:pt x="192227" y="1048156"/>
                  </a:lnTo>
                  <a:lnTo>
                    <a:pt x="198374" y="1041908"/>
                  </a:lnTo>
                  <a:lnTo>
                    <a:pt x="200660" y="1039622"/>
                  </a:lnTo>
                  <a:lnTo>
                    <a:pt x="203073" y="1037209"/>
                  </a:lnTo>
                  <a:lnTo>
                    <a:pt x="207772" y="1030224"/>
                  </a:lnTo>
                  <a:lnTo>
                    <a:pt x="210185" y="1023112"/>
                  </a:lnTo>
                  <a:lnTo>
                    <a:pt x="330581" y="1023112"/>
                  </a:lnTo>
                  <a:lnTo>
                    <a:pt x="335280" y="1018413"/>
                  </a:lnTo>
                  <a:lnTo>
                    <a:pt x="335280" y="1004189"/>
                  </a:lnTo>
                  <a:close/>
                </a:path>
                <a:path w="335279" h="1056639">
                  <a:moveTo>
                    <a:pt x="335280" y="260731"/>
                  </a:moveTo>
                  <a:lnTo>
                    <a:pt x="330581" y="253746"/>
                  </a:lnTo>
                  <a:lnTo>
                    <a:pt x="210185" y="253746"/>
                  </a:lnTo>
                  <a:lnTo>
                    <a:pt x="207772" y="249047"/>
                  </a:lnTo>
                  <a:lnTo>
                    <a:pt x="203073" y="241935"/>
                  </a:lnTo>
                  <a:lnTo>
                    <a:pt x="200774" y="239649"/>
                  </a:lnTo>
                  <a:lnTo>
                    <a:pt x="195961" y="234835"/>
                  </a:lnTo>
                  <a:lnTo>
                    <a:pt x="195961" y="260731"/>
                  </a:lnTo>
                  <a:lnTo>
                    <a:pt x="195961" y="277241"/>
                  </a:lnTo>
                  <a:lnTo>
                    <a:pt x="193675" y="284226"/>
                  </a:lnTo>
                  <a:lnTo>
                    <a:pt x="186563" y="288925"/>
                  </a:lnTo>
                  <a:lnTo>
                    <a:pt x="181864" y="293624"/>
                  </a:lnTo>
                  <a:lnTo>
                    <a:pt x="174752" y="296037"/>
                  </a:lnTo>
                  <a:lnTo>
                    <a:pt x="160528" y="296037"/>
                  </a:lnTo>
                  <a:lnTo>
                    <a:pt x="153416" y="293624"/>
                  </a:lnTo>
                  <a:lnTo>
                    <a:pt x="146431" y="288925"/>
                  </a:lnTo>
                  <a:lnTo>
                    <a:pt x="141605" y="284226"/>
                  </a:lnTo>
                  <a:lnTo>
                    <a:pt x="139319" y="277241"/>
                  </a:lnTo>
                  <a:lnTo>
                    <a:pt x="139319" y="260731"/>
                  </a:lnTo>
                  <a:lnTo>
                    <a:pt x="141605" y="253746"/>
                  </a:lnTo>
                  <a:lnTo>
                    <a:pt x="146431" y="249047"/>
                  </a:lnTo>
                  <a:lnTo>
                    <a:pt x="153416" y="241935"/>
                  </a:lnTo>
                  <a:lnTo>
                    <a:pt x="160528" y="239649"/>
                  </a:lnTo>
                  <a:lnTo>
                    <a:pt x="174752" y="239649"/>
                  </a:lnTo>
                  <a:lnTo>
                    <a:pt x="181864" y="241935"/>
                  </a:lnTo>
                  <a:lnTo>
                    <a:pt x="186563" y="249047"/>
                  </a:lnTo>
                  <a:lnTo>
                    <a:pt x="193675" y="253746"/>
                  </a:lnTo>
                  <a:lnTo>
                    <a:pt x="195961" y="260731"/>
                  </a:lnTo>
                  <a:lnTo>
                    <a:pt x="195961" y="234835"/>
                  </a:lnTo>
                  <a:lnTo>
                    <a:pt x="193675" y="232537"/>
                  </a:lnTo>
                  <a:lnTo>
                    <a:pt x="186563" y="227838"/>
                  </a:lnTo>
                  <a:lnTo>
                    <a:pt x="179451" y="225552"/>
                  </a:lnTo>
                  <a:lnTo>
                    <a:pt x="179451" y="190246"/>
                  </a:lnTo>
                  <a:lnTo>
                    <a:pt x="259715" y="190246"/>
                  </a:lnTo>
                  <a:lnTo>
                    <a:pt x="269113" y="187960"/>
                  </a:lnTo>
                  <a:lnTo>
                    <a:pt x="273939" y="180848"/>
                  </a:lnTo>
                  <a:lnTo>
                    <a:pt x="278726" y="176517"/>
                  </a:lnTo>
                  <a:lnTo>
                    <a:pt x="278968" y="176149"/>
                  </a:lnTo>
                  <a:lnTo>
                    <a:pt x="282460" y="170865"/>
                  </a:lnTo>
                  <a:lnTo>
                    <a:pt x="284886" y="164338"/>
                  </a:lnTo>
                  <a:lnTo>
                    <a:pt x="285750" y="157353"/>
                  </a:lnTo>
                  <a:lnTo>
                    <a:pt x="285750" y="150368"/>
                  </a:lnTo>
                  <a:lnTo>
                    <a:pt x="273939" y="126873"/>
                  </a:lnTo>
                  <a:lnTo>
                    <a:pt x="273939" y="122174"/>
                  </a:lnTo>
                  <a:lnTo>
                    <a:pt x="280924" y="117475"/>
                  </a:lnTo>
                  <a:lnTo>
                    <a:pt x="285750" y="108077"/>
                  </a:lnTo>
                  <a:lnTo>
                    <a:pt x="285750" y="91567"/>
                  </a:lnTo>
                  <a:lnTo>
                    <a:pt x="273939" y="68072"/>
                  </a:lnTo>
                  <a:lnTo>
                    <a:pt x="273939" y="63373"/>
                  </a:lnTo>
                  <a:lnTo>
                    <a:pt x="280924" y="58674"/>
                  </a:lnTo>
                  <a:lnTo>
                    <a:pt x="285750" y="49276"/>
                  </a:lnTo>
                  <a:lnTo>
                    <a:pt x="285750" y="32893"/>
                  </a:lnTo>
                  <a:lnTo>
                    <a:pt x="273939" y="9398"/>
                  </a:lnTo>
                  <a:lnTo>
                    <a:pt x="269113" y="2286"/>
                  </a:lnTo>
                  <a:lnTo>
                    <a:pt x="269113" y="162052"/>
                  </a:lnTo>
                  <a:lnTo>
                    <a:pt x="266827" y="166751"/>
                  </a:lnTo>
                  <a:lnTo>
                    <a:pt x="264414" y="171450"/>
                  </a:lnTo>
                  <a:lnTo>
                    <a:pt x="259715" y="173863"/>
                  </a:lnTo>
                  <a:lnTo>
                    <a:pt x="257302" y="176149"/>
                  </a:lnTo>
                  <a:lnTo>
                    <a:pt x="77978" y="176149"/>
                  </a:lnTo>
                  <a:lnTo>
                    <a:pt x="73152" y="173863"/>
                  </a:lnTo>
                  <a:lnTo>
                    <a:pt x="70866" y="171450"/>
                  </a:lnTo>
                  <a:lnTo>
                    <a:pt x="68453" y="166751"/>
                  </a:lnTo>
                  <a:lnTo>
                    <a:pt x="66167" y="162052"/>
                  </a:lnTo>
                  <a:lnTo>
                    <a:pt x="66167" y="145669"/>
                  </a:lnTo>
                  <a:lnTo>
                    <a:pt x="68453" y="140970"/>
                  </a:lnTo>
                  <a:lnTo>
                    <a:pt x="70866" y="138557"/>
                  </a:lnTo>
                  <a:lnTo>
                    <a:pt x="73152" y="133858"/>
                  </a:lnTo>
                  <a:lnTo>
                    <a:pt x="77978" y="133858"/>
                  </a:lnTo>
                  <a:lnTo>
                    <a:pt x="82677" y="131572"/>
                  </a:lnTo>
                  <a:lnTo>
                    <a:pt x="252603" y="131572"/>
                  </a:lnTo>
                  <a:lnTo>
                    <a:pt x="257302" y="133858"/>
                  </a:lnTo>
                  <a:lnTo>
                    <a:pt x="262128" y="133858"/>
                  </a:lnTo>
                  <a:lnTo>
                    <a:pt x="264414" y="138557"/>
                  </a:lnTo>
                  <a:lnTo>
                    <a:pt x="266827" y="140970"/>
                  </a:lnTo>
                  <a:lnTo>
                    <a:pt x="269113" y="145669"/>
                  </a:lnTo>
                  <a:lnTo>
                    <a:pt x="269113" y="103378"/>
                  </a:lnTo>
                  <a:lnTo>
                    <a:pt x="266827" y="108077"/>
                  </a:lnTo>
                  <a:lnTo>
                    <a:pt x="264414" y="112776"/>
                  </a:lnTo>
                  <a:lnTo>
                    <a:pt x="262128" y="115062"/>
                  </a:lnTo>
                  <a:lnTo>
                    <a:pt x="257302" y="117475"/>
                  </a:lnTo>
                  <a:lnTo>
                    <a:pt x="77978" y="117475"/>
                  </a:lnTo>
                  <a:lnTo>
                    <a:pt x="73152" y="115062"/>
                  </a:lnTo>
                  <a:lnTo>
                    <a:pt x="70866" y="112776"/>
                  </a:lnTo>
                  <a:lnTo>
                    <a:pt x="68453" y="108077"/>
                  </a:lnTo>
                  <a:lnTo>
                    <a:pt x="66167" y="103378"/>
                  </a:lnTo>
                  <a:lnTo>
                    <a:pt x="66167" y="86868"/>
                  </a:lnTo>
                  <a:lnTo>
                    <a:pt x="68453" y="82169"/>
                  </a:lnTo>
                  <a:lnTo>
                    <a:pt x="70866" y="79883"/>
                  </a:lnTo>
                  <a:lnTo>
                    <a:pt x="73152" y="75184"/>
                  </a:lnTo>
                  <a:lnTo>
                    <a:pt x="77978" y="75184"/>
                  </a:lnTo>
                  <a:lnTo>
                    <a:pt x="82677" y="72771"/>
                  </a:lnTo>
                  <a:lnTo>
                    <a:pt x="252603" y="72771"/>
                  </a:lnTo>
                  <a:lnTo>
                    <a:pt x="257302" y="75184"/>
                  </a:lnTo>
                  <a:lnTo>
                    <a:pt x="262128" y="75184"/>
                  </a:lnTo>
                  <a:lnTo>
                    <a:pt x="264414" y="77470"/>
                  </a:lnTo>
                  <a:lnTo>
                    <a:pt x="264414" y="79883"/>
                  </a:lnTo>
                  <a:lnTo>
                    <a:pt x="266827" y="82169"/>
                  </a:lnTo>
                  <a:lnTo>
                    <a:pt x="269113" y="86868"/>
                  </a:lnTo>
                  <a:lnTo>
                    <a:pt x="269113" y="46990"/>
                  </a:lnTo>
                  <a:lnTo>
                    <a:pt x="266827" y="49276"/>
                  </a:lnTo>
                  <a:lnTo>
                    <a:pt x="264414" y="53975"/>
                  </a:lnTo>
                  <a:lnTo>
                    <a:pt x="262128" y="56388"/>
                  </a:lnTo>
                  <a:lnTo>
                    <a:pt x="257302" y="58674"/>
                  </a:lnTo>
                  <a:lnTo>
                    <a:pt x="77978" y="58674"/>
                  </a:lnTo>
                  <a:lnTo>
                    <a:pt x="73152" y="56388"/>
                  </a:lnTo>
                  <a:lnTo>
                    <a:pt x="70866" y="53975"/>
                  </a:lnTo>
                  <a:lnTo>
                    <a:pt x="68453" y="49276"/>
                  </a:lnTo>
                  <a:lnTo>
                    <a:pt x="66167" y="46990"/>
                  </a:lnTo>
                  <a:lnTo>
                    <a:pt x="66167" y="28194"/>
                  </a:lnTo>
                  <a:lnTo>
                    <a:pt x="68453" y="23495"/>
                  </a:lnTo>
                  <a:lnTo>
                    <a:pt x="70866" y="21082"/>
                  </a:lnTo>
                  <a:lnTo>
                    <a:pt x="73152" y="16383"/>
                  </a:lnTo>
                  <a:lnTo>
                    <a:pt x="77978" y="14097"/>
                  </a:lnTo>
                  <a:lnTo>
                    <a:pt x="257302" y="14097"/>
                  </a:lnTo>
                  <a:lnTo>
                    <a:pt x="262128" y="16383"/>
                  </a:lnTo>
                  <a:lnTo>
                    <a:pt x="264414" y="21082"/>
                  </a:lnTo>
                  <a:lnTo>
                    <a:pt x="266827" y="23495"/>
                  </a:lnTo>
                  <a:lnTo>
                    <a:pt x="269113" y="28194"/>
                  </a:lnTo>
                  <a:lnTo>
                    <a:pt x="269113" y="2286"/>
                  </a:lnTo>
                  <a:lnTo>
                    <a:pt x="259715" y="0"/>
                  </a:lnTo>
                  <a:lnTo>
                    <a:pt x="82677" y="0"/>
                  </a:lnTo>
                  <a:lnTo>
                    <a:pt x="49530" y="23495"/>
                  </a:lnTo>
                  <a:lnTo>
                    <a:pt x="49530" y="49276"/>
                  </a:lnTo>
                  <a:lnTo>
                    <a:pt x="54356" y="58674"/>
                  </a:lnTo>
                  <a:lnTo>
                    <a:pt x="59055" y="63373"/>
                  </a:lnTo>
                  <a:lnTo>
                    <a:pt x="61341" y="65786"/>
                  </a:lnTo>
                  <a:lnTo>
                    <a:pt x="61341" y="68072"/>
                  </a:lnTo>
                  <a:lnTo>
                    <a:pt x="59055" y="68072"/>
                  </a:lnTo>
                  <a:lnTo>
                    <a:pt x="54356" y="72771"/>
                  </a:lnTo>
                  <a:lnTo>
                    <a:pt x="49530" y="82169"/>
                  </a:lnTo>
                  <a:lnTo>
                    <a:pt x="49530" y="108077"/>
                  </a:lnTo>
                  <a:lnTo>
                    <a:pt x="54356" y="117475"/>
                  </a:lnTo>
                  <a:lnTo>
                    <a:pt x="61341" y="124460"/>
                  </a:lnTo>
                  <a:lnTo>
                    <a:pt x="61341" y="126873"/>
                  </a:lnTo>
                  <a:lnTo>
                    <a:pt x="59055" y="126873"/>
                  </a:lnTo>
                  <a:lnTo>
                    <a:pt x="54356" y="131572"/>
                  </a:lnTo>
                  <a:lnTo>
                    <a:pt x="49530" y="140970"/>
                  </a:lnTo>
                  <a:lnTo>
                    <a:pt x="49530" y="166751"/>
                  </a:lnTo>
                  <a:lnTo>
                    <a:pt x="82677" y="190246"/>
                  </a:lnTo>
                  <a:lnTo>
                    <a:pt x="153416" y="190246"/>
                  </a:lnTo>
                  <a:lnTo>
                    <a:pt x="153416" y="225552"/>
                  </a:lnTo>
                  <a:lnTo>
                    <a:pt x="125095" y="253746"/>
                  </a:lnTo>
                  <a:lnTo>
                    <a:pt x="4699" y="253746"/>
                  </a:lnTo>
                  <a:lnTo>
                    <a:pt x="0" y="260731"/>
                  </a:lnTo>
                  <a:lnTo>
                    <a:pt x="0" y="274828"/>
                  </a:lnTo>
                  <a:lnTo>
                    <a:pt x="4699" y="279527"/>
                  </a:lnTo>
                  <a:lnTo>
                    <a:pt x="125095" y="279527"/>
                  </a:lnTo>
                  <a:lnTo>
                    <a:pt x="127508" y="286639"/>
                  </a:lnTo>
                  <a:lnTo>
                    <a:pt x="158851" y="311543"/>
                  </a:lnTo>
                  <a:lnTo>
                    <a:pt x="167640" y="312420"/>
                  </a:lnTo>
                  <a:lnTo>
                    <a:pt x="176415" y="311543"/>
                  </a:lnTo>
                  <a:lnTo>
                    <a:pt x="184759" y="308902"/>
                  </a:lnTo>
                  <a:lnTo>
                    <a:pt x="192227" y="304495"/>
                  </a:lnTo>
                  <a:lnTo>
                    <a:pt x="200660" y="296037"/>
                  </a:lnTo>
                  <a:lnTo>
                    <a:pt x="203073" y="293624"/>
                  </a:lnTo>
                  <a:lnTo>
                    <a:pt x="207772" y="286639"/>
                  </a:lnTo>
                  <a:lnTo>
                    <a:pt x="210185" y="279527"/>
                  </a:lnTo>
                  <a:lnTo>
                    <a:pt x="330581" y="279527"/>
                  </a:lnTo>
                  <a:lnTo>
                    <a:pt x="335280" y="274828"/>
                  </a:lnTo>
                  <a:lnTo>
                    <a:pt x="335280" y="260731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9280" y="4204715"/>
              <a:ext cx="115824" cy="13868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9280" y="4884419"/>
              <a:ext cx="115824" cy="13868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308592" y="5574791"/>
              <a:ext cx="457200" cy="429895"/>
            </a:xfrm>
            <a:custGeom>
              <a:avLst/>
              <a:gdLst/>
              <a:ahLst/>
              <a:cxnLst/>
              <a:rect l="l" t="t" r="r" b="b"/>
              <a:pathLst>
                <a:path w="457200" h="429895">
                  <a:moveTo>
                    <a:pt x="275716" y="389470"/>
                  </a:moveTo>
                  <a:lnTo>
                    <a:pt x="252094" y="389470"/>
                  </a:lnTo>
                  <a:lnTo>
                    <a:pt x="252094" y="392836"/>
                  </a:lnTo>
                  <a:lnTo>
                    <a:pt x="270656" y="422684"/>
                  </a:lnTo>
                  <a:lnTo>
                    <a:pt x="276066" y="425989"/>
                  </a:lnTo>
                  <a:lnTo>
                    <a:pt x="282094" y="428665"/>
                  </a:lnTo>
                  <a:lnTo>
                    <a:pt x="289051" y="429768"/>
                  </a:lnTo>
                  <a:lnTo>
                    <a:pt x="420242" y="429768"/>
                  </a:lnTo>
                  <a:lnTo>
                    <a:pt x="427200" y="428665"/>
                  </a:lnTo>
                  <a:lnTo>
                    <a:pt x="433228" y="425989"/>
                  </a:lnTo>
                  <a:lnTo>
                    <a:pt x="438638" y="422684"/>
                  </a:lnTo>
                  <a:lnTo>
                    <a:pt x="443737" y="419696"/>
                  </a:lnTo>
                  <a:lnTo>
                    <a:pt x="448681" y="414081"/>
                  </a:lnTo>
                  <a:lnTo>
                    <a:pt x="452993" y="407523"/>
                  </a:lnTo>
                  <a:lnTo>
                    <a:pt x="453529" y="406260"/>
                  </a:lnTo>
                  <a:lnTo>
                    <a:pt x="285750" y="406260"/>
                  </a:lnTo>
                  <a:lnTo>
                    <a:pt x="282448" y="402907"/>
                  </a:lnTo>
                  <a:lnTo>
                    <a:pt x="279018" y="402907"/>
                  </a:lnTo>
                  <a:lnTo>
                    <a:pt x="275716" y="399554"/>
                  </a:lnTo>
                  <a:lnTo>
                    <a:pt x="275716" y="389470"/>
                  </a:lnTo>
                  <a:close/>
                </a:path>
                <a:path w="457200" h="429895">
                  <a:moveTo>
                    <a:pt x="453822" y="265252"/>
                  </a:moveTo>
                  <a:lnTo>
                    <a:pt x="426974" y="265252"/>
                  </a:lnTo>
                  <a:lnTo>
                    <a:pt x="430275" y="268605"/>
                  </a:lnTo>
                  <a:lnTo>
                    <a:pt x="433704" y="271957"/>
                  </a:lnTo>
                  <a:lnTo>
                    <a:pt x="433704" y="365975"/>
                  </a:lnTo>
                  <a:lnTo>
                    <a:pt x="228600" y="365975"/>
                  </a:lnTo>
                  <a:lnTo>
                    <a:pt x="225298" y="372694"/>
                  </a:lnTo>
                  <a:lnTo>
                    <a:pt x="225298" y="382765"/>
                  </a:lnTo>
                  <a:lnTo>
                    <a:pt x="228600" y="389470"/>
                  </a:lnTo>
                  <a:lnTo>
                    <a:pt x="433704" y="389470"/>
                  </a:lnTo>
                  <a:lnTo>
                    <a:pt x="433704" y="399554"/>
                  </a:lnTo>
                  <a:lnTo>
                    <a:pt x="430275" y="402907"/>
                  </a:lnTo>
                  <a:lnTo>
                    <a:pt x="426974" y="402907"/>
                  </a:lnTo>
                  <a:lnTo>
                    <a:pt x="423544" y="406260"/>
                  </a:lnTo>
                  <a:lnTo>
                    <a:pt x="453529" y="406260"/>
                  </a:lnTo>
                  <a:lnTo>
                    <a:pt x="456043" y="400337"/>
                  </a:lnTo>
                  <a:lnTo>
                    <a:pt x="457200" y="392836"/>
                  </a:lnTo>
                  <a:lnTo>
                    <a:pt x="457200" y="275323"/>
                  </a:lnTo>
                  <a:lnTo>
                    <a:pt x="456043" y="269760"/>
                  </a:lnTo>
                  <a:lnTo>
                    <a:pt x="453822" y="265252"/>
                  </a:lnTo>
                  <a:close/>
                </a:path>
                <a:path w="457200" h="429895">
                  <a:moveTo>
                    <a:pt x="420242" y="241744"/>
                  </a:moveTo>
                  <a:lnTo>
                    <a:pt x="289051" y="241744"/>
                  </a:lnTo>
                  <a:lnTo>
                    <a:pt x="282094" y="242373"/>
                  </a:lnTo>
                  <a:lnTo>
                    <a:pt x="253251" y="269760"/>
                  </a:lnTo>
                  <a:lnTo>
                    <a:pt x="252094" y="275323"/>
                  </a:lnTo>
                  <a:lnTo>
                    <a:pt x="252094" y="365975"/>
                  </a:lnTo>
                  <a:lnTo>
                    <a:pt x="275716" y="365975"/>
                  </a:lnTo>
                  <a:lnTo>
                    <a:pt x="275716" y="271957"/>
                  </a:lnTo>
                  <a:lnTo>
                    <a:pt x="279018" y="268605"/>
                  </a:lnTo>
                  <a:lnTo>
                    <a:pt x="282448" y="265252"/>
                  </a:lnTo>
                  <a:lnTo>
                    <a:pt x="453822" y="265252"/>
                  </a:lnTo>
                  <a:lnTo>
                    <a:pt x="452993" y="263569"/>
                  </a:lnTo>
                  <a:lnTo>
                    <a:pt x="427200" y="242373"/>
                  </a:lnTo>
                  <a:lnTo>
                    <a:pt x="420242" y="241744"/>
                  </a:lnTo>
                  <a:close/>
                </a:path>
                <a:path w="457200" h="429895">
                  <a:moveTo>
                    <a:pt x="110998" y="184670"/>
                  </a:moveTo>
                  <a:lnTo>
                    <a:pt x="87375" y="184670"/>
                  </a:lnTo>
                  <a:lnTo>
                    <a:pt x="87375" y="204812"/>
                  </a:lnTo>
                  <a:lnTo>
                    <a:pt x="94106" y="208165"/>
                  </a:lnTo>
                  <a:lnTo>
                    <a:pt x="107568" y="208165"/>
                  </a:lnTo>
                  <a:lnTo>
                    <a:pt x="110998" y="204812"/>
                  </a:lnTo>
                  <a:lnTo>
                    <a:pt x="110998" y="184670"/>
                  </a:lnTo>
                  <a:close/>
                </a:path>
                <a:path w="457200" h="429895">
                  <a:moveTo>
                    <a:pt x="164718" y="0"/>
                  </a:moveTo>
                  <a:lnTo>
                    <a:pt x="36956" y="0"/>
                  </a:lnTo>
                  <a:lnTo>
                    <a:pt x="29464" y="621"/>
                  </a:lnTo>
                  <a:lnTo>
                    <a:pt x="621" y="26601"/>
                  </a:lnTo>
                  <a:lnTo>
                    <a:pt x="0" y="33578"/>
                  </a:lnTo>
                  <a:lnTo>
                    <a:pt x="0" y="151091"/>
                  </a:lnTo>
                  <a:lnTo>
                    <a:pt x="22256" y="182148"/>
                  </a:lnTo>
                  <a:lnTo>
                    <a:pt x="36956" y="184670"/>
                  </a:lnTo>
                  <a:lnTo>
                    <a:pt x="164718" y="184670"/>
                  </a:lnTo>
                  <a:lnTo>
                    <a:pt x="199183" y="165358"/>
                  </a:lnTo>
                  <a:lnTo>
                    <a:pt x="199414" y="164515"/>
                  </a:lnTo>
                  <a:lnTo>
                    <a:pt x="30225" y="164515"/>
                  </a:lnTo>
                  <a:lnTo>
                    <a:pt x="26924" y="161163"/>
                  </a:lnTo>
                  <a:lnTo>
                    <a:pt x="23494" y="161163"/>
                  </a:lnTo>
                  <a:lnTo>
                    <a:pt x="23494" y="157810"/>
                  </a:lnTo>
                  <a:lnTo>
                    <a:pt x="20192" y="154444"/>
                  </a:lnTo>
                  <a:lnTo>
                    <a:pt x="20192" y="144373"/>
                  </a:lnTo>
                  <a:lnTo>
                    <a:pt x="201675" y="144373"/>
                  </a:lnTo>
                  <a:lnTo>
                    <a:pt x="201675" y="124231"/>
                  </a:lnTo>
                  <a:lnTo>
                    <a:pt x="20192" y="124231"/>
                  </a:lnTo>
                  <a:lnTo>
                    <a:pt x="20192" y="30213"/>
                  </a:lnTo>
                  <a:lnTo>
                    <a:pt x="23494" y="26860"/>
                  </a:lnTo>
                  <a:lnTo>
                    <a:pt x="26924" y="23507"/>
                  </a:lnTo>
                  <a:lnTo>
                    <a:pt x="200096" y="23507"/>
                  </a:lnTo>
                  <a:lnTo>
                    <a:pt x="199183" y="20562"/>
                  </a:lnTo>
                  <a:lnTo>
                    <a:pt x="172211" y="621"/>
                  </a:lnTo>
                  <a:lnTo>
                    <a:pt x="164718" y="0"/>
                  </a:lnTo>
                  <a:close/>
                </a:path>
                <a:path w="457200" h="429895">
                  <a:moveTo>
                    <a:pt x="201675" y="144373"/>
                  </a:moveTo>
                  <a:lnTo>
                    <a:pt x="178180" y="144373"/>
                  </a:lnTo>
                  <a:lnTo>
                    <a:pt x="178180" y="157810"/>
                  </a:lnTo>
                  <a:lnTo>
                    <a:pt x="174751" y="161163"/>
                  </a:lnTo>
                  <a:lnTo>
                    <a:pt x="171450" y="161163"/>
                  </a:lnTo>
                  <a:lnTo>
                    <a:pt x="168148" y="164515"/>
                  </a:lnTo>
                  <a:lnTo>
                    <a:pt x="199414" y="164515"/>
                  </a:lnTo>
                  <a:lnTo>
                    <a:pt x="201054" y="158540"/>
                  </a:lnTo>
                  <a:lnTo>
                    <a:pt x="201675" y="151091"/>
                  </a:lnTo>
                  <a:lnTo>
                    <a:pt x="201675" y="144373"/>
                  </a:lnTo>
                  <a:close/>
                </a:path>
                <a:path w="457200" h="429895">
                  <a:moveTo>
                    <a:pt x="200096" y="23507"/>
                  </a:moveTo>
                  <a:lnTo>
                    <a:pt x="171450" y="23507"/>
                  </a:lnTo>
                  <a:lnTo>
                    <a:pt x="174751" y="26860"/>
                  </a:lnTo>
                  <a:lnTo>
                    <a:pt x="178180" y="26860"/>
                  </a:lnTo>
                  <a:lnTo>
                    <a:pt x="178180" y="124231"/>
                  </a:lnTo>
                  <a:lnTo>
                    <a:pt x="201675" y="124231"/>
                  </a:lnTo>
                  <a:lnTo>
                    <a:pt x="201675" y="33578"/>
                  </a:lnTo>
                  <a:lnTo>
                    <a:pt x="201054" y="26601"/>
                  </a:lnTo>
                  <a:lnTo>
                    <a:pt x="200096" y="23507"/>
                  </a:lnTo>
                  <a:close/>
                </a:path>
                <a:path w="457200" h="429895">
                  <a:moveTo>
                    <a:pt x="107568" y="261886"/>
                  </a:moveTo>
                  <a:lnTo>
                    <a:pt x="94106" y="261886"/>
                  </a:lnTo>
                  <a:lnTo>
                    <a:pt x="87375" y="265252"/>
                  </a:lnTo>
                  <a:lnTo>
                    <a:pt x="87375" y="292112"/>
                  </a:lnTo>
                  <a:lnTo>
                    <a:pt x="94106" y="298818"/>
                  </a:lnTo>
                  <a:lnTo>
                    <a:pt x="107568" y="298818"/>
                  </a:lnTo>
                  <a:lnTo>
                    <a:pt x="110998" y="292112"/>
                  </a:lnTo>
                  <a:lnTo>
                    <a:pt x="110998" y="265252"/>
                  </a:lnTo>
                  <a:lnTo>
                    <a:pt x="107568" y="261886"/>
                  </a:lnTo>
                  <a:close/>
                </a:path>
                <a:path w="457200" h="429895">
                  <a:moveTo>
                    <a:pt x="107568" y="218236"/>
                  </a:moveTo>
                  <a:lnTo>
                    <a:pt x="94106" y="218236"/>
                  </a:lnTo>
                  <a:lnTo>
                    <a:pt x="87375" y="221602"/>
                  </a:lnTo>
                  <a:lnTo>
                    <a:pt x="87375" y="248462"/>
                  </a:lnTo>
                  <a:lnTo>
                    <a:pt x="94106" y="255168"/>
                  </a:lnTo>
                  <a:lnTo>
                    <a:pt x="107568" y="255168"/>
                  </a:lnTo>
                  <a:lnTo>
                    <a:pt x="110998" y="248462"/>
                  </a:lnTo>
                  <a:lnTo>
                    <a:pt x="110998" y="221602"/>
                  </a:lnTo>
                  <a:lnTo>
                    <a:pt x="107568" y="218236"/>
                  </a:lnTo>
                  <a:close/>
                </a:path>
                <a:path w="457200" h="429895">
                  <a:moveTo>
                    <a:pt x="107568" y="305536"/>
                  </a:moveTo>
                  <a:lnTo>
                    <a:pt x="94106" y="305536"/>
                  </a:lnTo>
                  <a:lnTo>
                    <a:pt x="87375" y="308889"/>
                  </a:lnTo>
                  <a:lnTo>
                    <a:pt x="87375" y="335749"/>
                  </a:lnTo>
                  <a:lnTo>
                    <a:pt x="94106" y="342468"/>
                  </a:lnTo>
                  <a:lnTo>
                    <a:pt x="107568" y="342468"/>
                  </a:lnTo>
                  <a:lnTo>
                    <a:pt x="110998" y="335749"/>
                  </a:lnTo>
                  <a:lnTo>
                    <a:pt x="110998" y="308889"/>
                  </a:lnTo>
                  <a:lnTo>
                    <a:pt x="107568" y="305536"/>
                  </a:lnTo>
                  <a:close/>
                </a:path>
                <a:path w="457200" h="429895">
                  <a:moveTo>
                    <a:pt x="168148" y="365975"/>
                  </a:moveTo>
                  <a:lnTo>
                    <a:pt x="141224" y="365975"/>
                  </a:lnTo>
                  <a:lnTo>
                    <a:pt x="137794" y="372694"/>
                  </a:lnTo>
                  <a:lnTo>
                    <a:pt x="137794" y="382765"/>
                  </a:lnTo>
                  <a:lnTo>
                    <a:pt x="141224" y="389470"/>
                  </a:lnTo>
                  <a:lnTo>
                    <a:pt x="168148" y="389470"/>
                  </a:lnTo>
                  <a:lnTo>
                    <a:pt x="174751" y="382765"/>
                  </a:lnTo>
                  <a:lnTo>
                    <a:pt x="174751" y="372694"/>
                  </a:lnTo>
                  <a:lnTo>
                    <a:pt x="168148" y="365975"/>
                  </a:lnTo>
                  <a:close/>
                </a:path>
                <a:path w="457200" h="429895">
                  <a:moveTo>
                    <a:pt x="211835" y="365975"/>
                  </a:moveTo>
                  <a:lnTo>
                    <a:pt x="184911" y="365975"/>
                  </a:lnTo>
                  <a:lnTo>
                    <a:pt x="181482" y="372694"/>
                  </a:lnTo>
                  <a:lnTo>
                    <a:pt x="181482" y="382765"/>
                  </a:lnTo>
                  <a:lnTo>
                    <a:pt x="184911" y="389470"/>
                  </a:lnTo>
                  <a:lnTo>
                    <a:pt x="211835" y="389470"/>
                  </a:lnTo>
                  <a:lnTo>
                    <a:pt x="218566" y="382765"/>
                  </a:lnTo>
                  <a:lnTo>
                    <a:pt x="218566" y="372694"/>
                  </a:lnTo>
                  <a:lnTo>
                    <a:pt x="211835" y="365975"/>
                  </a:lnTo>
                  <a:close/>
                </a:path>
                <a:path w="457200" h="429895">
                  <a:moveTo>
                    <a:pt x="107568" y="345833"/>
                  </a:moveTo>
                  <a:lnTo>
                    <a:pt x="94106" y="345833"/>
                  </a:lnTo>
                  <a:lnTo>
                    <a:pt x="87375" y="349186"/>
                  </a:lnTo>
                  <a:lnTo>
                    <a:pt x="87375" y="379399"/>
                  </a:lnTo>
                  <a:lnTo>
                    <a:pt x="90804" y="379399"/>
                  </a:lnTo>
                  <a:lnTo>
                    <a:pt x="90804" y="386118"/>
                  </a:lnTo>
                  <a:lnTo>
                    <a:pt x="94106" y="389470"/>
                  </a:lnTo>
                  <a:lnTo>
                    <a:pt x="127761" y="389470"/>
                  </a:lnTo>
                  <a:lnTo>
                    <a:pt x="131063" y="382765"/>
                  </a:lnTo>
                  <a:lnTo>
                    <a:pt x="131063" y="372694"/>
                  </a:lnTo>
                  <a:lnTo>
                    <a:pt x="127761" y="365975"/>
                  </a:lnTo>
                  <a:lnTo>
                    <a:pt x="110998" y="365975"/>
                  </a:lnTo>
                  <a:lnTo>
                    <a:pt x="110998" y="349186"/>
                  </a:lnTo>
                  <a:lnTo>
                    <a:pt x="107568" y="345833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5104" y="5588507"/>
              <a:ext cx="114300" cy="138683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9443244" y="5068838"/>
              <a:ext cx="186690" cy="299085"/>
            </a:xfrm>
            <a:custGeom>
              <a:avLst/>
              <a:gdLst/>
              <a:ahLst/>
              <a:cxnLst/>
              <a:rect l="l" t="t" r="r" b="b"/>
              <a:pathLst>
                <a:path w="186690" h="299085">
                  <a:moveTo>
                    <a:pt x="69295" y="267433"/>
                  </a:moveTo>
                  <a:lnTo>
                    <a:pt x="48506" y="267433"/>
                  </a:lnTo>
                  <a:lnTo>
                    <a:pt x="48506" y="298692"/>
                  </a:lnTo>
                  <a:lnTo>
                    <a:pt x="69295" y="298692"/>
                  </a:lnTo>
                  <a:lnTo>
                    <a:pt x="69295" y="267433"/>
                  </a:lnTo>
                  <a:close/>
                </a:path>
                <a:path w="186690" h="299085">
                  <a:moveTo>
                    <a:pt x="110871" y="267433"/>
                  </a:moveTo>
                  <a:lnTo>
                    <a:pt x="90083" y="267433"/>
                  </a:lnTo>
                  <a:lnTo>
                    <a:pt x="90083" y="298692"/>
                  </a:lnTo>
                  <a:lnTo>
                    <a:pt x="110871" y="298692"/>
                  </a:lnTo>
                  <a:lnTo>
                    <a:pt x="110871" y="267433"/>
                  </a:lnTo>
                  <a:close/>
                </a:path>
                <a:path w="186690" h="299085">
                  <a:moveTo>
                    <a:pt x="165570" y="149348"/>
                  </a:moveTo>
                  <a:lnTo>
                    <a:pt x="117800" y="149348"/>
                  </a:lnTo>
                  <a:lnTo>
                    <a:pt x="136681" y="153169"/>
                  </a:lnTo>
                  <a:lnTo>
                    <a:pt x="152099" y="163590"/>
                  </a:lnTo>
                  <a:lnTo>
                    <a:pt x="162495" y="179046"/>
                  </a:lnTo>
                  <a:lnTo>
                    <a:pt x="166307" y="197971"/>
                  </a:lnTo>
                  <a:lnTo>
                    <a:pt x="162495" y="216899"/>
                  </a:lnTo>
                  <a:lnTo>
                    <a:pt x="152099" y="232354"/>
                  </a:lnTo>
                  <a:lnTo>
                    <a:pt x="136681" y="242774"/>
                  </a:lnTo>
                  <a:lnTo>
                    <a:pt x="117801" y="246595"/>
                  </a:lnTo>
                  <a:lnTo>
                    <a:pt x="0" y="246595"/>
                  </a:lnTo>
                  <a:lnTo>
                    <a:pt x="0" y="267433"/>
                  </a:lnTo>
                  <a:lnTo>
                    <a:pt x="117801" y="267433"/>
                  </a:lnTo>
                  <a:lnTo>
                    <a:pt x="144728" y="261755"/>
                  </a:lnTo>
                  <a:lnTo>
                    <a:pt x="166632" y="246690"/>
                  </a:lnTo>
                  <a:lnTo>
                    <a:pt x="181303" y="224490"/>
                  </a:lnTo>
                  <a:lnTo>
                    <a:pt x="186529" y="197410"/>
                  </a:lnTo>
                  <a:lnTo>
                    <a:pt x="182951" y="175924"/>
                  </a:lnTo>
                  <a:lnTo>
                    <a:pt x="173198" y="157010"/>
                  </a:lnTo>
                  <a:lnTo>
                    <a:pt x="165570" y="149348"/>
                  </a:lnTo>
                  <a:close/>
                </a:path>
                <a:path w="186690" h="299085">
                  <a:moveTo>
                    <a:pt x="41576" y="52102"/>
                  </a:moveTo>
                  <a:lnTo>
                    <a:pt x="20788" y="52102"/>
                  </a:lnTo>
                  <a:lnTo>
                    <a:pt x="20788" y="246595"/>
                  </a:lnTo>
                  <a:lnTo>
                    <a:pt x="41577" y="246595"/>
                  </a:lnTo>
                  <a:lnTo>
                    <a:pt x="41576" y="149348"/>
                  </a:lnTo>
                  <a:lnTo>
                    <a:pt x="165570" y="149348"/>
                  </a:lnTo>
                  <a:lnTo>
                    <a:pt x="158194" y="141940"/>
                  </a:lnTo>
                  <a:lnTo>
                    <a:pt x="138866" y="131983"/>
                  </a:lnTo>
                  <a:lnTo>
                    <a:pt x="141151" y="128510"/>
                  </a:lnTo>
                  <a:lnTo>
                    <a:pt x="41576" y="128510"/>
                  </a:lnTo>
                  <a:lnTo>
                    <a:pt x="41576" y="52102"/>
                  </a:lnTo>
                  <a:close/>
                </a:path>
                <a:path w="186690" h="299085">
                  <a:moveTo>
                    <a:pt x="110871" y="0"/>
                  </a:moveTo>
                  <a:lnTo>
                    <a:pt x="90082" y="0"/>
                  </a:lnTo>
                  <a:lnTo>
                    <a:pt x="90082" y="31263"/>
                  </a:lnTo>
                  <a:lnTo>
                    <a:pt x="0" y="31263"/>
                  </a:lnTo>
                  <a:lnTo>
                    <a:pt x="0" y="52102"/>
                  </a:lnTo>
                  <a:lnTo>
                    <a:pt x="97012" y="52102"/>
                  </a:lnTo>
                  <a:lnTo>
                    <a:pt x="111847" y="55104"/>
                  </a:lnTo>
                  <a:lnTo>
                    <a:pt x="123961" y="63292"/>
                  </a:lnTo>
                  <a:lnTo>
                    <a:pt x="132129" y="75435"/>
                  </a:lnTo>
                  <a:lnTo>
                    <a:pt x="135124" y="90306"/>
                  </a:lnTo>
                  <a:lnTo>
                    <a:pt x="132129" y="105176"/>
                  </a:lnTo>
                  <a:lnTo>
                    <a:pt x="123961" y="117320"/>
                  </a:lnTo>
                  <a:lnTo>
                    <a:pt x="111847" y="125507"/>
                  </a:lnTo>
                  <a:lnTo>
                    <a:pt x="97012" y="128510"/>
                  </a:lnTo>
                  <a:lnTo>
                    <a:pt x="141151" y="128510"/>
                  </a:lnTo>
                  <a:lnTo>
                    <a:pt x="151742" y="112410"/>
                  </a:lnTo>
                  <a:lnTo>
                    <a:pt x="155984" y="90179"/>
                  </a:lnTo>
                  <a:lnTo>
                    <a:pt x="151601" y="67976"/>
                  </a:lnTo>
                  <a:lnTo>
                    <a:pt x="125799" y="38818"/>
                  </a:lnTo>
                  <a:lnTo>
                    <a:pt x="110871" y="32965"/>
                  </a:lnTo>
                  <a:lnTo>
                    <a:pt x="110871" y="0"/>
                  </a:lnTo>
                  <a:close/>
                </a:path>
                <a:path w="186690" h="299085">
                  <a:moveTo>
                    <a:pt x="69294" y="0"/>
                  </a:moveTo>
                  <a:lnTo>
                    <a:pt x="48506" y="0"/>
                  </a:lnTo>
                  <a:lnTo>
                    <a:pt x="48506" y="31263"/>
                  </a:lnTo>
                  <a:lnTo>
                    <a:pt x="69294" y="31263"/>
                  </a:lnTo>
                  <a:lnTo>
                    <a:pt x="69294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9871709" y="2303525"/>
            <a:ext cx="16719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Liczba</a:t>
            </a:r>
            <a:r>
              <a:rPr dirty="0" sz="10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użytkowników</a:t>
            </a:r>
            <a:r>
              <a:rPr dirty="0" sz="1000" spc="-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Internetu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świecie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7839075" y="3107817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34617" y="30253"/>
                </a:moveTo>
                <a:lnTo>
                  <a:pt x="0" y="104394"/>
                </a:lnTo>
                <a:lnTo>
                  <a:pt x="3809" y="116459"/>
                </a:lnTo>
                <a:lnTo>
                  <a:pt x="238434" y="42316"/>
                </a:lnTo>
                <a:lnTo>
                  <a:pt x="234617" y="30253"/>
                </a:lnTo>
                <a:close/>
              </a:path>
              <a:path w="309245" h="116839">
                <a:moveTo>
                  <a:pt x="295644" y="26416"/>
                </a:moveTo>
                <a:lnTo>
                  <a:pt x="246760" y="26416"/>
                </a:lnTo>
                <a:lnTo>
                  <a:pt x="250571" y="38481"/>
                </a:lnTo>
                <a:lnTo>
                  <a:pt x="238434" y="42316"/>
                </a:lnTo>
                <a:lnTo>
                  <a:pt x="248030" y="72644"/>
                </a:lnTo>
                <a:lnTo>
                  <a:pt x="295644" y="26416"/>
                </a:lnTo>
                <a:close/>
              </a:path>
              <a:path w="309245" h="116839">
                <a:moveTo>
                  <a:pt x="246760" y="26416"/>
                </a:moveTo>
                <a:lnTo>
                  <a:pt x="234617" y="30253"/>
                </a:lnTo>
                <a:lnTo>
                  <a:pt x="238434" y="42316"/>
                </a:lnTo>
                <a:lnTo>
                  <a:pt x="250571" y="38481"/>
                </a:lnTo>
                <a:lnTo>
                  <a:pt x="246760" y="26416"/>
                </a:lnTo>
                <a:close/>
              </a:path>
              <a:path w="309245" h="116839">
                <a:moveTo>
                  <a:pt x="225044" y="0"/>
                </a:moveTo>
                <a:lnTo>
                  <a:pt x="234617" y="30253"/>
                </a:lnTo>
                <a:lnTo>
                  <a:pt x="246760" y="26416"/>
                </a:lnTo>
                <a:lnTo>
                  <a:pt x="295644" y="26416"/>
                </a:lnTo>
                <a:lnTo>
                  <a:pt x="309118" y="13335"/>
                </a:lnTo>
                <a:lnTo>
                  <a:pt x="225044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9871709" y="2991992"/>
            <a:ext cx="14382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Globalny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ruch</a:t>
            </a:r>
            <a:r>
              <a:rPr dirty="0" sz="1000" spc="-4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internetowy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871709" y="4944236"/>
            <a:ext cx="13982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Globalne</a:t>
            </a:r>
            <a:r>
              <a:rPr dirty="0" sz="10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zużycie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prądu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kopalniach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kryptowalut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7839075" y="3818001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34617" y="30253"/>
                </a:moveTo>
                <a:lnTo>
                  <a:pt x="0" y="104393"/>
                </a:lnTo>
                <a:lnTo>
                  <a:pt x="3809" y="116459"/>
                </a:lnTo>
                <a:lnTo>
                  <a:pt x="238434" y="42316"/>
                </a:lnTo>
                <a:lnTo>
                  <a:pt x="234617" y="30253"/>
                </a:lnTo>
                <a:close/>
              </a:path>
              <a:path w="309245" h="116839">
                <a:moveTo>
                  <a:pt x="295644" y="26416"/>
                </a:moveTo>
                <a:lnTo>
                  <a:pt x="246760" y="26416"/>
                </a:lnTo>
                <a:lnTo>
                  <a:pt x="250571" y="38481"/>
                </a:lnTo>
                <a:lnTo>
                  <a:pt x="238434" y="42316"/>
                </a:lnTo>
                <a:lnTo>
                  <a:pt x="248030" y="72643"/>
                </a:lnTo>
                <a:lnTo>
                  <a:pt x="295644" y="26416"/>
                </a:lnTo>
                <a:close/>
              </a:path>
              <a:path w="309245" h="116839">
                <a:moveTo>
                  <a:pt x="246760" y="26416"/>
                </a:moveTo>
                <a:lnTo>
                  <a:pt x="234617" y="30253"/>
                </a:lnTo>
                <a:lnTo>
                  <a:pt x="238434" y="42316"/>
                </a:lnTo>
                <a:lnTo>
                  <a:pt x="250571" y="38481"/>
                </a:lnTo>
                <a:lnTo>
                  <a:pt x="246760" y="26416"/>
                </a:lnTo>
                <a:close/>
              </a:path>
              <a:path w="309245" h="116839">
                <a:moveTo>
                  <a:pt x="225044" y="0"/>
                </a:moveTo>
                <a:lnTo>
                  <a:pt x="234617" y="30253"/>
                </a:lnTo>
                <a:lnTo>
                  <a:pt x="246760" y="26416"/>
                </a:lnTo>
                <a:lnTo>
                  <a:pt x="295644" y="26416"/>
                </a:lnTo>
                <a:lnTo>
                  <a:pt x="309118" y="13335"/>
                </a:lnTo>
                <a:lnTo>
                  <a:pt x="225044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9871709" y="3598545"/>
            <a:ext cx="16465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Nakład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pracy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(workload)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centrów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przetwarzania</a:t>
            </a:r>
            <a:r>
              <a:rPr dirty="0" sz="1000" spc="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danych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871709" y="4265422"/>
            <a:ext cx="17119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Globalne</a:t>
            </a:r>
            <a:r>
              <a:rPr dirty="0" sz="1000" spc="-3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zużycie</a:t>
            </a:r>
            <a:r>
              <a:rPr dirty="0" sz="10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prądu</a:t>
            </a:r>
            <a:r>
              <a:rPr dirty="0" sz="1000" spc="-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centrów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przetwarzania</a:t>
            </a:r>
            <a:r>
              <a:rPr dirty="0" sz="1000" spc="3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danych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871709" y="5615432"/>
            <a:ext cx="16713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Globalne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zużycie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prądu</a:t>
            </a:r>
            <a:r>
              <a:rPr dirty="0" sz="10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z</a:t>
            </a:r>
            <a:r>
              <a:rPr dirty="0" sz="1000" spc="-2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tytułu </a:t>
            </a:r>
            <a:r>
              <a:rPr dirty="0" sz="1000" b="1">
                <a:solidFill>
                  <a:srgbClr val="538235"/>
                </a:solidFill>
                <a:latin typeface="Calibri"/>
                <a:cs typeface="Calibri"/>
              </a:rPr>
              <a:t>przesyłu</a:t>
            </a:r>
            <a:r>
              <a:rPr dirty="0" sz="1000" spc="-5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38235"/>
                </a:solidFill>
                <a:latin typeface="Calibri"/>
                <a:cs typeface="Calibri"/>
              </a:rPr>
              <a:t>danych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6873493" y="1729613"/>
          <a:ext cx="2308225" cy="4393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869"/>
                <a:gridCol w="467359"/>
                <a:gridCol w="90043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000" spc="-20" b="1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2015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B w="19050">
                      <a:solidFill>
                        <a:srgbClr val="404040"/>
                      </a:solidFill>
                      <a:prstDash val="solid"/>
                    </a:lnB>
                    <a:solidFill>
                      <a:srgbClr val="D9D9D9">
                        <a:alpha val="50195"/>
                      </a:srgbClr>
                    </a:solidFill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+78%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+600%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+340%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+20-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</a:pPr>
                      <a:r>
                        <a:rPr dirty="0" sz="1000" spc="-25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70%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7950" marR="126364">
                        <a:lnSpc>
                          <a:spcPct val="100000"/>
                        </a:lnSpc>
                      </a:pPr>
                      <a:r>
                        <a:rPr dirty="0" sz="1000" spc="-20" b="1">
                          <a:solidFill>
                            <a:srgbClr val="385622"/>
                          </a:solidFill>
                          <a:latin typeface="Calibri"/>
                          <a:cs typeface="Calibri"/>
                        </a:rPr>
                        <a:t>x23- </a:t>
                      </a:r>
                      <a:r>
                        <a:rPr dirty="0" sz="1000" spc="-25" b="1">
                          <a:solidFill>
                            <a:srgbClr val="385622"/>
                          </a:solidFill>
                          <a:latin typeface="Calibri"/>
                          <a:cs typeface="Calibri"/>
                        </a:rPr>
                        <a:t>35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+18-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</a:pPr>
                      <a:r>
                        <a:rPr dirty="0" sz="1000" spc="-25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64%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1000" spc="-20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1600">
                    <a:lnB w="19050">
                      <a:solidFill>
                        <a:srgbClr val="538235"/>
                      </a:solidFill>
                      <a:prstDash val="solid"/>
                    </a:lnB>
                    <a:solidFill>
                      <a:srgbClr val="385622">
                        <a:alpha val="14901"/>
                      </a:srgbClr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25" b="1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3,0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25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mld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T w="19050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D9D9D9">
                        <a:alpha val="50195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25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5,3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25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mld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T w="19050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385622">
                        <a:alpha val="14901"/>
                      </a:srgbClr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25" b="1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0,6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25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Zb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D9D9D9">
                        <a:alpha val="50195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25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4,4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25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Zb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385622">
                        <a:alpha val="14901"/>
                      </a:srgbClr>
                    </a:solidFill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25" b="1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180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25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mln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D9D9D9">
                        <a:alpha val="50195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25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800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25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mln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286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385622">
                        <a:alpha val="14901"/>
                      </a:srgbClr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800" spc="-25" b="1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200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25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3495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D9D9D9">
                        <a:alpha val="50195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800" spc="-10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240-</a:t>
                      </a:r>
                      <a:r>
                        <a:rPr dirty="0" sz="1800" spc="-25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340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00" spc="-25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Twh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7314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385622">
                        <a:alpha val="14901"/>
                      </a:srgbClr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800" spc="-50" b="1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25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3495">
                    <a:lnT w="3175">
                      <a:solidFill>
                        <a:srgbClr val="404040"/>
                      </a:solidFill>
                      <a:prstDash val="solid"/>
                    </a:lnT>
                    <a:lnB w="3175">
                      <a:solidFill>
                        <a:srgbClr val="404040"/>
                      </a:solidFill>
                      <a:prstDash val="solid"/>
                    </a:lnB>
                    <a:solidFill>
                      <a:srgbClr val="D9D9D9">
                        <a:alpha val="50195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800" spc="-10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100-</a:t>
                      </a:r>
                      <a:r>
                        <a:rPr dirty="0" sz="1800" spc="-25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TWh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7950">
                    <a:lnT w="3175">
                      <a:solidFill>
                        <a:srgbClr val="538235"/>
                      </a:solidFill>
                      <a:prstDash val="solid"/>
                    </a:lnT>
                    <a:lnB w="3175">
                      <a:solidFill>
                        <a:srgbClr val="538235"/>
                      </a:solidFill>
                      <a:prstDash val="solid"/>
                    </a:lnB>
                    <a:solidFill>
                      <a:srgbClr val="385622">
                        <a:alpha val="14901"/>
                      </a:srgbClr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2800" spc="-25" b="1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220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000" spc="-25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3495">
                    <a:lnT w="3175">
                      <a:solidFill>
                        <a:srgbClr val="404040"/>
                      </a:solidFill>
                      <a:prstDash val="solid"/>
                    </a:lnT>
                    <a:solidFill>
                      <a:srgbClr val="D9D9D9">
                        <a:alpha val="50195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800" spc="-10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260-</a:t>
                      </a:r>
                      <a:r>
                        <a:rPr dirty="0" sz="1800" spc="-25" b="1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360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solidFill>
                            <a:srgbClr val="538235"/>
                          </a:solidFill>
                          <a:latin typeface="Calibri"/>
                          <a:cs typeface="Calibri"/>
                        </a:rPr>
                        <a:t>TWh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07950">
                    <a:lnT w="3175">
                      <a:solidFill>
                        <a:srgbClr val="538235"/>
                      </a:solidFill>
                      <a:prstDash val="solid"/>
                    </a:lnT>
                    <a:solidFill>
                      <a:srgbClr val="385622">
                        <a:alpha val="1490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7" name="object 37" descr=""/>
          <p:cNvSpPr/>
          <p:nvPr/>
        </p:nvSpPr>
        <p:spPr>
          <a:xfrm>
            <a:off x="7839075" y="4563236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34617" y="30253"/>
                </a:moveTo>
                <a:lnTo>
                  <a:pt x="0" y="104393"/>
                </a:lnTo>
                <a:lnTo>
                  <a:pt x="3809" y="116458"/>
                </a:lnTo>
                <a:lnTo>
                  <a:pt x="238434" y="42316"/>
                </a:lnTo>
                <a:lnTo>
                  <a:pt x="234617" y="30253"/>
                </a:lnTo>
                <a:close/>
              </a:path>
              <a:path w="309245" h="116839">
                <a:moveTo>
                  <a:pt x="295644" y="26415"/>
                </a:moveTo>
                <a:lnTo>
                  <a:pt x="246760" y="26415"/>
                </a:lnTo>
                <a:lnTo>
                  <a:pt x="250571" y="38481"/>
                </a:lnTo>
                <a:lnTo>
                  <a:pt x="238434" y="42316"/>
                </a:lnTo>
                <a:lnTo>
                  <a:pt x="248030" y="72643"/>
                </a:lnTo>
                <a:lnTo>
                  <a:pt x="295644" y="26415"/>
                </a:lnTo>
                <a:close/>
              </a:path>
              <a:path w="309245" h="116839">
                <a:moveTo>
                  <a:pt x="246760" y="26415"/>
                </a:moveTo>
                <a:lnTo>
                  <a:pt x="234617" y="30253"/>
                </a:lnTo>
                <a:lnTo>
                  <a:pt x="238434" y="42316"/>
                </a:lnTo>
                <a:lnTo>
                  <a:pt x="250571" y="38481"/>
                </a:lnTo>
                <a:lnTo>
                  <a:pt x="246760" y="26415"/>
                </a:lnTo>
                <a:close/>
              </a:path>
              <a:path w="309245" h="116839">
                <a:moveTo>
                  <a:pt x="225044" y="0"/>
                </a:moveTo>
                <a:lnTo>
                  <a:pt x="234617" y="30253"/>
                </a:lnTo>
                <a:lnTo>
                  <a:pt x="246760" y="26415"/>
                </a:lnTo>
                <a:lnTo>
                  <a:pt x="295644" y="26415"/>
                </a:lnTo>
                <a:lnTo>
                  <a:pt x="309118" y="13335"/>
                </a:lnTo>
                <a:lnTo>
                  <a:pt x="225044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7839075" y="5245989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34617" y="30253"/>
                </a:moveTo>
                <a:lnTo>
                  <a:pt x="0" y="104394"/>
                </a:lnTo>
                <a:lnTo>
                  <a:pt x="3809" y="116459"/>
                </a:lnTo>
                <a:lnTo>
                  <a:pt x="238434" y="42316"/>
                </a:lnTo>
                <a:lnTo>
                  <a:pt x="234617" y="30253"/>
                </a:lnTo>
                <a:close/>
              </a:path>
              <a:path w="309245" h="116839">
                <a:moveTo>
                  <a:pt x="295644" y="26416"/>
                </a:moveTo>
                <a:lnTo>
                  <a:pt x="246760" y="26416"/>
                </a:lnTo>
                <a:lnTo>
                  <a:pt x="250571" y="38481"/>
                </a:lnTo>
                <a:lnTo>
                  <a:pt x="238434" y="42316"/>
                </a:lnTo>
                <a:lnTo>
                  <a:pt x="248030" y="72644"/>
                </a:lnTo>
                <a:lnTo>
                  <a:pt x="295644" y="26416"/>
                </a:lnTo>
                <a:close/>
              </a:path>
              <a:path w="309245" h="116839">
                <a:moveTo>
                  <a:pt x="246760" y="26416"/>
                </a:moveTo>
                <a:lnTo>
                  <a:pt x="234617" y="30253"/>
                </a:lnTo>
                <a:lnTo>
                  <a:pt x="238434" y="42316"/>
                </a:lnTo>
                <a:lnTo>
                  <a:pt x="250571" y="38481"/>
                </a:lnTo>
                <a:lnTo>
                  <a:pt x="246760" y="26416"/>
                </a:lnTo>
                <a:close/>
              </a:path>
              <a:path w="309245" h="116839">
                <a:moveTo>
                  <a:pt x="225044" y="0"/>
                </a:moveTo>
                <a:lnTo>
                  <a:pt x="234617" y="30253"/>
                </a:lnTo>
                <a:lnTo>
                  <a:pt x="246760" y="26416"/>
                </a:lnTo>
                <a:lnTo>
                  <a:pt x="295644" y="26416"/>
                </a:lnTo>
                <a:lnTo>
                  <a:pt x="309118" y="13335"/>
                </a:lnTo>
                <a:lnTo>
                  <a:pt x="225044" y="0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7839075" y="5902794"/>
            <a:ext cx="309245" cy="116839"/>
          </a:xfrm>
          <a:custGeom>
            <a:avLst/>
            <a:gdLst/>
            <a:ahLst/>
            <a:cxnLst/>
            <a:rect l="l" t="t" r="r" b="b"/>
            <a:pathLst>
              <a:path w="309245" h="116839">
                <a:moveTo>
                  <a:pt x="234626" y="30287"/>
                </a:moveTo>
                <a:lnTo>
                  <a:pt x="0" y="104406"/>
                </a:lnTo>
                <a:lnTo>
                  <a:pt x="3809" y="116509"/>
                </a:lnTo>
                <a:lnTo>
                  <a:pt x="238453" y="42385"/>
                </a:lnTo>
                <a:lnTo>
                  <a:pt x="234626" y="30287"/>
                </a:lnTo>
                <a:close/>
              </a:path>
              <a:path w="309245" h="116839">
                <a:moveTo>
                  <a:pt x="295639" y="26454"/>
                </a:moveTo>
                <a:lnTo>
                  <a:pt x="246760" y="26454"/>
                </a:lnTo>
                <a:lnTo>
                  <a:pt x="250571" y="38557"/>
                </a:lnTo>
                <a:lnTo>
                  <a:pt x="238453" y="42385"/>
                </a:lnTo>
                <a:lnTo>
                  <a:pt x="248030" y="72656"/>
                </a:lnTo>
                <a:lnTo>
                  <a:pt x="295639" y="26454"/>
                </a:lnTo>
                <a:close/>
              </a:path>
              <a:path w="309245" h="116839">
                <a:moveTo>
                  <a:pt x="246760" y="26454"/>
                </a:moveTo>
                <a:lnTo>
                  <a:pt x="234626" y="30287"/>
                </a:lnTo>
                <a:lnTo>
                  <a:pt x="238453" y="42385"/>
                </a:lnTo>
                <a:lnTo>
                  <a:pt x="250571" y="38557"/>
                </a:lnTo>
                <a:lnTo>
                  <a:pt x="246760" y="26454"/>
                </a:lnTo>
                <a:close/>
              </a:path>
              <a:path w="309245" h="116839">
                <a:moveTo>
                  <a:pt x="225044" y="0"/>
                </a:moveTo>
                <a:lnTo>
                  <a:pt x="234626" y="30287"/>
                </a:lnTo>
                <a:lnTo>
                  <a:pt x="246760" y="26454"/>
                </a:lnTo>
                <a:lnTo>
                  <a:pt x="295639" y="26454"/>
                </a:lnTo>
                <a:lnTo>
                  <a:pt x="309118" y="13373"/>
                </a:lnTo>
                <a:lnTo>
                  <a:pt x="225044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7.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sp>
          <p:nvSpPr>
            <p:cNvPr id="4" name="object 4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252118" y="382650"/>
            <a:ext cx="8354695" cy="483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538235"/>
                </a:solidFill>
                <a:latin typeface="Tahoma"/>
                <a:cs typeface="Tahoma"/>
              </a:rPr>
              <a:t>„Elektryfikacja”</a:t>
            </a:r>
            <a:r>
              <a:rPr dirty="0" sz="1600" spc="-114">
                <a:solidFill>
                  <a:srgbClr val="538235"/>
                </a:solidFill>
                <a:latin typeface="Tahoma"/>
                <a:cs typeface="Tahoma"/>
              </a:rPr>
              <a:t> </a:t>
            </a:r>
            <a:r>
              <a:rPr dirty="0" sz="1600" spc="-20">
                <a:solidFill>
                  <a:srgbClr val="538235"/>
                </a:solidFill>
                <a:latin typeface="Tahoma"/>
                <a:cs typeface="Tahoma"/>
              </a:rPr>
              <a:t>życia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25">
                <a:latin typeface="Tahoma"/>
                <a:cs typeface="Tahoma"/>
              </a:rPr>
              <a:t>Przyszły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wzrost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45">
                <a:latin typeface="Tahoma"/>
                <a:cs typeface="Tahoma"/>
              </a:rPr>
              <a:t>potrzeb</a:t>
            </a:r>
            <a:r>
              <a:rPr dirty="0" sz="1400" spc="-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energetycznych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Polski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to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temat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pozostający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nieco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cieniu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zielonej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transformacji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99973" y="6480149"/>
            <a:ext cx="243078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10">
                <a:latin typeface="Calibri"/>
                <a:cs typeface="Calibri"/>
              </a:rPr>
              <a:t> Ministerstwo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Klimatu,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McKinsey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Polska,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78472" y="1173416"/>
            <a:ext cx="5837555" cy="5099685"/>
            <a:chOff x="478472" y="1173416"/>
            <a:chExt cx="5837555" cy="5099685"/>
          </a:xfrm>
        </p:grpSpPr>
        <p:sp>
          <p:nvSpPr>
            <p:cNvPr id="9" name="object 9" descr=""/>
            <p:cNvSpPr/>
            <p:nvPr/>
          </p:nvSpPr>
          <p:spPr>
            <a:xfrm>
              <a:off x="480059" y="1175003"/>
              <a:ext cx="5834380" cy="5096510"/>
            </a:xfrm>
            <a:custGeom>
              <a:avLst/>
              <a:gdLst/>
              <a:ahLst/>
              <a:cxnLst/>
              <a:rect l="l" t="t" r="r" b="b"/>
              <a:pathLst>
                <a:path w="5834380" h="5096510">
                  <a:moveTo>
                    <a:pt x="0" y="5096256"/>
                  </a:moveTo>
                  <a:lnTo>
                    <a:pt x="5833872" y="5096256"/>
                  </a:lnTo>
                  <a:lnTo>
                    <a:pt x="5833872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45959" y="1255013"/>
              <a:ext cx="5288915" cy="340360"/>
            </a:xfrm>
            <a:custGeom>
              <a:avLst/>
              <a:gdLst/>
              <a:ahLst/>
              <a:cxnLst/>
              <a:rect l="l" t="t" r="r" b="b"/>
              <a:pathLst>
                <a:path w="5288915" h="340359">
                  <a:moveTo>
                    <a:pt x="3739921" y="0"/>
                  </a:moveTo>
                  <a:lnTo>
                    <a:pt x="3739921" y="0"/>
                  </a:lnTo>
                  <a:lnTo>
                    <a:pt x="780326" y="0"/>
                  </a:lnTo>
                  <a:lnTo>
                    <a:pt x="780326" y="167640"/>
                  </a:lnTo>
                  <a:lnTo>
                    <a:pt x="780313" y="0"/>
                  </a:lnTo>
                  <a:lnTo>
                    <a:pt x="710222" y="0"/>
                  </a:lnTo>
                  <a:lnTo>
                    <a:pt x="710222" y="167640"/>
                  </a:lnTo>
                  <a:lnTo>
                    <a:pt x="710184" y="0"/>
                  </a:lnTo>
                  <a:lnTo>
                    <a:pt x="0" y="0"/>
                  </a:lnTo>
                  <a:lnTo>
                    <a:pt x="0" y="167640"/>
                  </a:lnTo>
                  <a:lnTo>
                    <a:pt x="0" y="172212"/>
                  </a:lnTo>
                  <a:lnTo>
                    <a:pt x="0" y="339852"/>
                  </a:lnTo>
                  <a:lnTo>
                    <a:pt x="576072" y="339852"/>
                  </a:lnTo>
                  <a:lnTo>
                    <a:pt x="576072" y="172212"/>
                  </a:lnTo>
                  <a:lnTo>
                    <a:pt x="576110" y="339852"/>
                  </a:lnTo>
                  <a:lnTo>
                    <a:pt x="605066" y="339852"/>
                  </a:lnTo>
                  <a:lnTo>
                    <a:pt x="3000794" y="339852"/>
                  </a:lnTo>
                  <a:lnTo>
                    <a:pt x="3000794" y="172212"/>
                  </a:lnTo>
                  <a:lnTo>
                    <a:pt x="3669830" y="172212"/>
                  </a:lnTo>
                  <a:lnTo>
                    <a:pt x="3739921" y="172212"/>
                  </a:lnTo>
                  <a:lnTo>
                    <a:pt x="3739921" y="0"/>
                  </a:lnTo>
                  <a:close/>
                </a:path>
                <a:path w="5288915" h="340359">
                  <a:moveTo>
                    <a:pt x="4876825" y="0"/>
                  </a:moveTo>
                  <a:lnTo>
                    <a:pt x="4808258" y="0"/>
                  </a:lnTo>
                  <a:lnTo>
                    <a:pt x="4187990" y="0"/>
                  </a:lnTo>
                  <a:lnTo>
                    <a:pt x="4119410" y="0"/>
                  </a:lnTo>
                  <a:lnTo>
                    <a:pt x="3739934" y="0"/>
                  </a:lnTo>
                  <a:lnTo>
                    <a:pt x="3739934" y="172212"/>
                  </a:lnTo>
                  <a:lnTo>
                    <a:pt x="4119410" y="172212"/>
                  </a:lnTo>
                  <a:lnTo>
                    <a:pt x="4187990" y="172212"/>
                  </a:lnTo>
                  <a:lnTo>
                    <a:pt x="4808258" y="172212"/>
                  </a:lnTo>
                  <a:lnTo>
                    <a:pt x="4876825" y="172212"/>
                  </a:lnTo>
                  <a:lnTo>
                    <a:pt x="4876825" y="0"/>
                  </a:lnTo>
                  <a:close/>
                </a:path>
                <a:path w="5288915" h="340359">
                  <a:moveTo>
                    <a:pt x="5288318" y="0"/>
                  </a:moveTo>
                  <a:lnTo>
                    <a:pt x="5257838" y="0"/>
                  </a:lnTo>
                  <a:lnTo>
                    <a:pt x="4876838" y="0"/>
                  </a:lnTo>
                  <a:lnTo>
                    <a:pt x="4876838" y="172212"/>
                  </a:lnTo>
                  <a:lnTo>
                    <a:pt x="5257838" y="172212"/>
                  </a:lnTo>
                  <a:lnTo>
                    <a:pt x="5288318" y="172212"/>
                  </a:lnTo>
                  <a:lnTo>
                    <a:pt x="5288318" y="0"/>
                  </a:lnTo>
                  <a:close/>
                </a:path>
              </a:pathLst>
            </a:custGeom>
            <a:solidFill>
              <a:srgbClr val="F4F8F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33450" y="1237564"/>
            <a:ext cx="528510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Nadrabianie</a:t>
            </a:r>
            <a:r>
              <a:rPr dirty="0" sz="1100" spc="25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zaległości</a:t>
            </a:r>
            <a:r>
              <a:rPr dirty="0" sz="1100" spc="26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</a:t>
            </a:r>
            <a:r>
              <a:rPr dirty="0" sz="1100" spc="26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obszarze</a:t>
            </a:r>
            <a:r>
              <a:rPr dirty="0" sz="1100" spc="27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neutralności</a:t>
            </a:r>
            <a:r>
              <a:rPr dirty="0" sz="1100" spc="27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klimatycznej</a:t>
            </a:r>
            <a:r>
              <a:rPr dirty="0" sz="1100" spc="27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będzie</a:t>
            </a:r>
            <a:r>
              <a:rPr dirty="0" sz="1100" spc="254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skutkować</a:t>
            </a:r>
            <a:r>
              <a:rPr dirty="0" sz="1100" spc="26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silnym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50" y="1405889"/>
            <a:ext cx="302704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wzrostem</a:t>
            </a:r>
            <a:r>
              <a:rPr dirty="0" sz="1100" spc="-2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krajowego</a:t>
            </a:r>
            <a:r>
              <a:rPr dirty="0" sz="1100" spc="-40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popytu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na</a:t>
            </a:r>
            <a:r>
              <a:rPr dirty="0" sz="1100" spc="-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538235"/>
                </a:solidFill>
                <a:latin typeface="Calibri"/>
                <a:cs typeface="Calibri"/>
              </a:rPr>
              <a:t>energię</a:t>
            </a:r>
            <a:r>
              <a:rPr dirty="0" sz="1100" spc="-15" b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538235"/>
                </a:solidFill>
                <a:latin typeface="Calibri"/>
                <a:cs typeface="Calibri"/>
              </a:rPr>
              <a:t>elektryczną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17270" y="1625346"/>
            <a:ext cx="83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538235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925791" y="1642110"/>
          <a:ext cx="5183505" cy="1245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6670"/>
              </a:tblGrid>
              <a:tr h="179705">
                <a:tc>
                  <a:txBody>
                    <a:bodyPr/>
                    <a:lstStyle/>
                    <a:p>
                      <a:pPr algn="ctr" marR="19685">
                        <a:lnSpc>
                          <a:spcPts val="1165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Wyzwania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związane</a:t>
                      </a:r>
                      <a:r>
                        <a:rPr dirty="0" sz="10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przyszłym</a:t>
                      </a:r>
                      <a:r>
                        <a:rPr dirty="0" sz="10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silnym</a:t>
                      </a:r>
                      <a:r>
                        <a:rPr dirty="0" sz="10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wzrostem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zapotrzebowania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energię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elektryczną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nie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841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ominą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również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doświadczającej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dalszego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rozwoju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cywilizacyjnego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Polski.</a:t>
                      </a:r>
                      <a:r>
                        <a:rPr dirty="0" sz="1000" spc="2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Nałożą</a:t>
                      </a:r>
                      <a:r>
                        <a:rPr dirty="0" sz="1000" spc="2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się</a:t>
                      </a:r>
                      <a:r>
                        <a:rPr dirty="0" sz="10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one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na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905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wszystkie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trudności</a:t>
                      </a:r>
                      <a:r>
                        <a:rPr dirty="0" sz="1000" spc="15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związane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transformacją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energetyczną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(w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tym</a:t>
                      </a:r>
                      <a:r>
                        <a:rPr dirty="0" sz="1000" spc="15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m.in.</a:t>
                      </a:r>
                      <a:r>
                        <a:rPr dirty="0" sz="1000" spc="15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niestabilność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2222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odnawialnych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źródeł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energii,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kwestie</a:t>
                      </a:r>
                      <a:r>
                        <a:rPr dirty="0" sz="10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bezpieczeństwa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energetycznego,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problemy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sieciowe).</a:t>
                      </a:r>
                      <a:r>
                        <a:rPr dirty="0" sz="1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Należy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841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pamiętać,</a:t>
                      </a:r>
                      <a:r>
                        <a:rPr dirty="0" sz="1000" spc="4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iż</a:t>
                      </a:r>
                      <a:r>
                        <a:rPr dirty="0" sz="1000" spc="4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dystans</a:t>
                      </a:r>
                      <a:r>
                        <a:rPr dirty="0" sz="1000" spc="4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45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nadrobienia</a:t>
                      </a:r>
                      <a:r>
                        <a:rPr dirty="0" sz="1000" spc="4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4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zakresie</a:t>
                      </a:r>
                      <a:r>
                        <a:rPr dirty="0" sz="1000" spc="45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zmiany</a:t>
                      </a:r>
                      <a:r>
                        <a:rPr dirty="0" sz="1000" spc="45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i="1">
                          <a:latin typeface="Calibri"/>
                          <a:cs typeface="Calibri"/>
                        </a:rPr>
                        <a:t>energy</a:t>
                      </a:r>
                      <a:r>
                        <a:rPr dirty="0" sz="1000" spc="459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i="1">
                          <a:latin typeface="Calibri"/>
                          <a:cs typeface="Calibri"/>
                        </a:rPr>
                        <a:t>mix</a:t>
                      </a:r>
                      <a:r>
                        <a:rPr dirty="0" sz="1000" spc="455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4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ten</a:t>
                      </a:r>
                      <a:r>
                        <a:rPr dirty="0" sz="1000" spc="4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oparty</a:t>
                      </a:r>
                      <a:r>
                        <a:rPr dirty="0" sz="1000" spc="4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na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algn="ctr" marR="1905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niskoemisyjnych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źródłach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jest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Polsce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wciąż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bardzo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duży,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będzie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trzeba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połączyć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właśnie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0">
                          <a:latin typeface="Calibri"/>
                          <a:cs typeface="Calibri"/>
                        </a:rPr>
                        <a:t>z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9685">
                        <a:lnSpc>
                          <a:spcPts val="95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zapewnieniem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znacznie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większej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podaży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energii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elektrycznej.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Znaczne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opóźnienie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niektórych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2222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obszarach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transformacji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(np.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elektromobilności)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sprawia,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iż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tym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większy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wzrost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zielonych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mocy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925791" y="2889123"/>
            <a:ext cx="3146425" cy="127635"/>
          </a:xfrm>
          <a:prstGeom prst="rect">
            <a:avLst/>
          </a:prstGeom>
          <a:solidFill>
            <a:srgbClr val="F4F8F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>
                <a:latin typeface="Calibri"/>
                <a:cs typeface="Calibri"/>
              </a:rPr>
              <a:t>wytwórczych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potrzebny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najbliższych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dekadach.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17270" y="3049016"/>
            <a:ext cx="83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538235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925791" y="3065526"/>
          <a:ext cx="5182235" cy="2159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0"/>
              </a:tblGrid>
              <a:tr h="179705">
                <a:tc>
                  <a:txBody>
                    <a:bodyPr/>
                    <a:lstStyle/>
                    <a:p>
                      <a:pPr algn="ctr" marR="17145">
                        <a:lnSpc>
                          <a:spcPts val="1165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Jak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silny</a:t>
                      </a:r>
                      <a:r>
                        <a:rPr dirty="0" sz="10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może</a:t>
                      </a:r>
                      <a:r>
                        <a:rPr dirty="0" sz="10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być</a:t>
                      </a:r>
                      <a:r>
                        <a:rPr dirty="0" sz="10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przyszły</a:t>
                      </a:r>
                      <a:r>
                        <a:rPr dirty="0" sz="10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wzrost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poboru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prądu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polskiej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gospodarce?</a:t>
                      </a:r>
                      <a:r>
                        <a:rPr dirty="0" sz="10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Wszystko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zależy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od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905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tempa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konsekwencji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dążeniu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neutralności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klimatycznej.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Przykładowo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oczekiwana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ścieżka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2159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wzrostu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produkcji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energii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elektrycznej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zawarta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„Polityce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Energetycznej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Polski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2040”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2021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roku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841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jest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mocno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konserwatywna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–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zakłada,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iż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pomiędzy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2020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2040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rokiem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zwiększy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się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ona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łącznie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778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niecałe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30%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(a</a:t>
                      </a:r>
                      <a:r>
                        <a:rPr dirty="0" sz="10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więc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tylko</a:t>
                      </a:r>
                      <a:r>
                        <a:rPr dirty="0" sz="10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1,2%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średniorocznie).</a:t>
                      </a:r>
                      <a:r>
                        <a:rPr dirty="0" sz="10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przeciwległym</a:t>
                      </a:r>
                      <a:r>
                        <a:rPr dirty="0" sz="10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biegunie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znajdują</a:t>
                      </a:r>
                      <a:r>
                        <a:rPr dirty="0" sz="1000" spc="3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się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algn="ctr" marR="2095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prognozy</a:t>
                      </a:r>
                      <a:r>
                        <a:rPr dirty="0" sz="1000" spc="3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zakładające</a:t>
                      </a:r>
                      <a:r>
                        <a:rPr dirty="0" sz="1000" spc="3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scenariusz</a:t>
                      </a:r>
                      <a:r>
                        <a:rPr dirty="0" sz="1000" spc="3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osiągnięcia</a:t>
                      </a:r>
                      <a:r>
                        <a:rPr dirty="0" sz="1000" spc="3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przez</a:t>
                      </a:r>
                      <a:r>
                        <a:rPr dirty="0" sz="1000" spc="3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polską</a:t>
                      </a:r>
                      <a:r>
                        <a:rPr dirty="0" sz="1000" spc="3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gospodarkę</a:t>
                      </a:r>
                      <a:r>
                        <a:rPr dirty="0" sz="1000" spc="3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statusu</a:t>
                      </a:r>
                      <a:r>
                        <a:rPr dirty="0" sz="1000" spc="3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zeroemisyjnej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9685">
                        <a:lnSpc>
                          <a:spcPts val="95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2050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roku.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Przykładowo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firma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McKinsey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raporcie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„Neutralna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emisyjnie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Polska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2050”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2020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2032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roku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szacowała,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iż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osiągnięcie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połowie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stulecia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celu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i="1">
                          <a:latin typeface="Calibri"/>
                          <a:cs typeface="Calibri"/>
                        </a:rPr>
                        <a:t>net</a:t>
                      </a:r>
                      <a:r>
                        <a:rPr dirty="0" sz="1000" spc="60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i="1">
                          <a:latin typeface="Calibri"/>
                          <a:cs typeface="Calibri"/>
                        </a:rPr>
                        <a:t>zero</a:t>
                      </a:r>
                      <a:r>
                        <a:rPr dirty="0" sz="1000" spc="50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wymagać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może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przestrzeni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tej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2032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kolejnej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dekady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nawet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dwukrotnego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zwiększenia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wolumenu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wytwarzanej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energii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elektrycznej,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968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perspektywie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2050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roku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ponad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2,5-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krotnego.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Prognoza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ta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opiera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się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założeniu,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iż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proces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2032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dekarbonizacji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obejmie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nie</a:t>
                      </a:r>
                      <a:r>
                        <a:rPr dirty="0" sz="10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tylko</a:t>
                      </a:r>
                      <a:r>
                        <a:rPr dirty="0" sz="10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„zazielenienie”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szeroko</a:t>
                      </a:r>
                      <a:r>
                        <a:rPr dirty="0" sz="10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rozumianej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energetyki</a:t>
                      </a:r>
                      <a:r>
                        <a:rPr dirty="0" sz="10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(OZE)</a:t>
                      </a:r>
                      <a:r>
                        <a:rPr dirty="0" sz="10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transportu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778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(elektromobilność),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ale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też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wprowadzenie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masową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skalę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elektrycznych</a:t>
                      </a:r>
                      <a:r>
                        <a:rPr dirty="0" sz="10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rozwiązań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produkcji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marR="16510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ciepła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przemyśle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budownictwie.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takim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scenariuszu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ilość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energii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elektrycznej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niezbędna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do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algn="ctr" marR="18415"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wytworzenia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Polsce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2050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roku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wyniosłaby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ponad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450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TWh,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jest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poziomem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zbliżonym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do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925791" y="5226964"/>
            <a:ext cx="4464685" cy="127635"/>
          </a:xfrm>
          <a:prstGeom prst="rect">
            <a:avLst/>
          </a:prstGeom>
          <a:solidFill>
            <a:srgbClr val="F4F8F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50"/>
              </a:lnSpc>
            </a:pPr>
            <a:r>
              <a:rPr dirty="0" sz="1000">
                <a:latin typeface="Calibri"/>
                <a:cs typeface="Calibri"/>
              </a:rPr>
              <a:t>obecnej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ludnościowo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bardziej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gospodarczo)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Francji.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17270" y="5385942"/>
            <a:ext cx="83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538235"/>
                </a:solidFill>
                <a:latin typeface="Wingdings"/>
                <a:cs typeface="Wingdings"/>
              </a:rPr>
              <a:t></a:t>
            </a:r>
            <a:endParaRPr sz="1000">
              <a:latin typeface="Wingdings"/>
              <a:cs typeface="Wingdings"/>
            </a:endParaRPr>
          </a:p>
        </p:txBody>
      </p:sp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925791" y="5401817"/>
          <a:ext cx="5183505" cy="637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900"/>
                <a:gridCol w="186054"/>
                <a:gridCol w="444500"/>
                <a:gridCol w="606425"/>
                <a:gridCol w="256539"/>
                <a:gridCol w="220344"/>
                <a:gridCol w="478789"/>
                <a:gridCol w="453389"/>
                <a:gridCol w="231139"/>
                <a:gridCol w="583564"/>
                <a:gridCol w="798829"/>
                <a:gridCol w="377189"/>
              </a:tblGrid>
              <a:tr h="180340">
                <a:tc gridSpan="12">
                  <a:txBody>
                    <a:bodyPr/>
                    <a:lstStyle/>
                    <a:p>
                      <a:pPr>
                        <a:lnSpc>
                          <a:spcPts val="117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przytoczonych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faktów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wypływa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ważny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wniosek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–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Polska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pilnie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potrzebuje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rozwoju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dużej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ilości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gridSpan="12">
                  <a:txBody>
                    <a:bodyPr/>
                    <a:lstStyle/>
                    <a:p>
                      <a:pPr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zdywersyfikowanych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zeroemisyjnych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źródeł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wytwarzania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energii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elektrycznej.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Ich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nadbudowa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0">
                          <a:latin typeface="Calibri"/>
                          <a:cs typeface="Calibri"/>
                        </a:rPr>
                        <a:t>w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gridSpan="12">
                  <a:txBody>
                    <a:bodyPr/>
                    <a:lstStyle/>
                    <a:p>
                      <a:pPr>
                        <a:lnSpc>
                          <a:spcPts val="944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najbliższych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latach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jest niezbędna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tego, aby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sprostać zwłaszcza potrzebom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rozwoju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elektromo-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bilności,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944"/>
                        </a:lnSpc>
                      </a:pPr>
                      <a:r>
                        <a:rPr dirty="0" sz="1000" spc="-50">
                          <a:latin typeface="Calibri"/>
                          <a:cs typeface="Calibri"/>
                        </a:rPr>
                        <a:t>w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dalszej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kolejności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944"/>
                        </a:lnSpc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zaś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944"/>
                        </a:lnSpc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by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płynnie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przejść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944"/>
                        </a:lnSpc>
                      </a:pPr>
                      <a:r>
                        <a:rPr dirty="0" sz="1000" spc="-25">
                          <a:latin typeface="Calibri"/>
                          <a:cs typeface="Calibri"/>
                        </a:rPr>
                        <a:t>do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drugiego,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trudniejszego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etapu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4F8FA"/>
                    </a:solidFill>
                  </a:tcPr>
                </a:tc>
              </a:tr>
            </a:tbl>
          </a:graphicData>
        </a:graphic>
      </p:graphicFrame>
      <p:sp>
        <p:nvSpPr>
          <p:cNvPr id="21" name="object 21" descr=""/>
          <p:cNvSpPr txBox="1"/>
          <p:nvPr/>
        </p:nvSpPr>
        <p:spPr>
          <a:xfrm>
            <a:off x="925791" y="6039840"/>
            <a:ext cx="4069715" cy="127000"/>
          </a:xfrm>
          <a:prstGeom prst="rect">
            <a:avLst/>
          </a:prstGeom>
          <a:solidFill>
            <a:srgbClr val="F4F8F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 spc="-10">
                <a:latin typeface="Calibri"/>
                <a:cs typeface="Calibri"/>
              </a:rPr>
              <a:t>dekarbonizacji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polskiej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gospodarki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(obejmującego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procesy </a:t>
            </a:r>
            <a:r>
              <a:rPr dirty="0" sz="1000" spc="-10">
                <a:latin typeface="Calibri"/>
                <a:cs typeface="Calibri"/>
              </a:rPr>
              <a:t>przemysłowe).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707060" y="1173416"/>
            <a:ext cx="5006975" cy="2446655"/>
            <a:chOff x="6707060" y="1173416"/>
            <a:chExt cx="5006975" cy="2446655"/>
          </a:xfrm>
        </p:grpSpPr>
        <p:sp>
          <p:nvSpPr>
            <p:cNvPr id="23" name="object 23" descr=""/>
            <p:cNvSpPr/>
            <p:nvPr/>
          </p:nvSpPr>
          <p:spPr>
            <a:xfrm>
              <a:off x="6708647" y="1175003"/>
              <a:ext cx="5003800" cy="2443480"/>
            </a:xfrm>
            <a:custGeom>
              <a:avLst/>
              <a:gdLst/>
              <a:ahLst/>
              <a:cxnLst/>
              <a:rect l="l" t="t" r="r" b="b"/>
              <a:pathLst>
                <a:path w="5003800" h="2443479">
                  <a:moveTo>
                    <a:pt x="0" y="2442972"/>
                  </a:moveTo>
                  <a:lnTo>
                    <a:pt x="5003292" y="2442972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2972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871715" y="1623059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6707060" y="3828224"/>
            <a:ext cx="5006975" cy="2444750"/>
            <a:chOff x="6707060" y="3828224"/>
            <a:chExt cx="5006975" cy="2444750"/>
          </a:xfrm>
        </p:grpSpPr>
        <p:sp>
          <p:nvSpPr>
            <p:cNvPr id="26" name="object 26" descr=""/>
            <p:cNvSpPr/>
            <p:nvPr/>
          </p:nvSpPr>
          <p:spPr>
            <a:xfrm>
              <a:off x="6708647" y="3829811"/>
              <a:ext cx="5003800" cy="2441575"/>
            </a:xfrm>
            <a:custGeom>
              <a:avLst/>
              <a:gdLst/>
              <a:ahLst/>
              <a:cxnLst/>
              <a:rect l="l" t="t" r="r" b="b"/>
              <a:pathLst>
                <a:path w="5003800" h="2441575">
                  <a:moveTo>
                    <a:pt x="0" y="2441448"/>
                  </a:moveTo>
                  <a:lnTo>
                    <a:pt x="5003292" y="2441448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2441448"/>
                  </a:lnTo>
                  <a:close/>
                </a:path>
              </a:pathLst>
            </a:custGeom>
            <a:ln w="317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871715" y="4337303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6887591" y="3950970"/>
            <a:ext cx="3742054" cy="591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Prognoza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wzrostu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produkcji</a:t>
            </a:r>
            <a:r>
              <a:rPr dirty="0" sz="1000" spc="-5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energii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elektrycznej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Polsce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2050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roku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według</a:t>
            </a:r>
            <a:r>
              <a:rPr dirty="0" sz="1000" spc="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scenariusza</a:t>
            </a:r>
            <a:r>
              <a:rPr dirty="0" sz="1000" spc="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zeroemisyjnego</a:t>
            </a:r>
            <a:r>
              <a:rPr dirty="0" sz="1000" spc="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McKinsey</a:t>
            </a:r>
            <a:endParaRPr sz="10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855"/>
              </a:spcBef>
            </a:pPr>
            <a:r>
              <a:rPr dirty="0" sz="1000" spc="-25" i="1">
                <a:solidFill>
                  <a:srgbClr val="7E7E7E"/>
                </a:solidFill>
                <a:latin typeface="Calibri"/>
                <a:cs typeface="Calibri"/>
              </a:rPr>
              <a:t>TWh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877304" y="1625854"/>
            <a:ext cx="2641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i="1">
                <a:solidFill>
                  <a:srgbClr val="7E7E7E"/>
                </a:solidFill>
                <a:latin typeface="Calibri"/>
                <a:cs typeface="Calibri"/>
              </a:rPr>
              <a:t>TWh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874891" y="1256792"/>
            <a:ext cx="373252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Zakładany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wzrost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produkcji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energii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elektrycznej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Polsce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2040</a:t>
            </a:r>
            <a:r>
              <a:rPr dirty="0" sz="1000" spc="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roku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według</a:t>
            </a:r>
            <a:r>
              <a:rPr dirty="0" sz="1000" spc="-5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dokumentu</a:t>
            </a:r>
            <a:r>
              <a:rPr dirty="0" sz="1000" spc="-5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rządowego</a:t>
            </a:r>
            <a:r>
              <a:rPr dirty="0" sz="1000" spc="-5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„Polityka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Energetyczna</a:t>
            </a:r>
            <a:r>
              <a:rPr dirty="0" sz="1000" spc="-5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Polski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2040”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31" name="object 31" descr=""/>
          <p:cNvGraphicFramePr>
            <a:graphicFrameLocks noGrp="1"/>
          </p:cNvGraphicFramePr>
          <p:nvPr/>
        </p:nvGraphicFramePr>
        <p:xfrm>
          <a:off x="7112507" y="2400045"/>
          <a:ext cx="4273550" cy="1216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45"/>
                <a:gridCol w="376555"/>
                <a:gridCol w="537844"/>
                <a:gridCol w="376555"/>
                <a:gridCol w="537844"/>
                <a:gridCol w="376555"/>
                <a:gridCol w="537845"/>
                <a:gridCol w="377825"/>
                <a:gridCol w="537845"/>
              </a:tblGrid>
              <a:tr h="280035">
                <a:tc>
                  <a:txBody>
                    <a:bodyPr/>
                    <a:lstStyle/>
                    <a:p>
                      <a:pPr algn="ctr" marL="2540">
                        <a:lnSpc>
                          <a:spcPts val="1320"/>
                        </a:lnSpc>
                        <a:spcBef>
                          <a:spcPts val="790"/>
                        </a:spcBef>
                      </a:pPr>
                      <a:r>
                        <a:rPr dirty="0" sz="1200" spc="-2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177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0033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200" spc="-2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188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85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200" spc="-2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201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11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1430"/>
                        </a:lnSpc>
                      </a:pPr>
                      <a:r>
                        <a:rPr dirty="0" sz="1200" spc="-2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213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0"/>
                        </a:lnSpc>
                      </a:pPr>
                      <a:r>
                        <a:rPr dirty="0" sz="1200" spc="-25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226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8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85622"/>
                    </a:solidFill>
                  </a:tcPr>
                </a:tc>
              </a:tr>
              <a:tr h="31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85622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5DFB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85622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2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2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2025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2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2030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2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2035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200" spc="-20">
                          <a:solidFill>
                            <a:srgbClr val="0D0D0D"/>
                          </a:solidFill>
                          <a:latin typeface="Calibri"/>
                          <a:cs typeface="Calibri"/>
                        </a:rPr>
                        <a:t>2040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</a:tbl>
          </a:graphicData>
        </a:graphic>
      </p:graphicFrame>
      <p:grpSp>
        <p:nvGrpSpPr>
          <p:cNvPr id="32" name="object 32" descr=""/>
          <p:cNvGrpSpPr/>
          <p:nvPr/>
        </p:nvGrpSpPr>
        <p:grpSpPr>
          <a:xfrm>
            <a:off x="6918769" y="1336547"/>
            <a:ext cx="4677410" cy="1917700"/>
            <a:chOff x="6918769" y="1336547"/>
            <a:chExt cx="4677410" cy="1917700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8163" y="1336547"/>
              <a:ext cx="377964" cy="2880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47119" y="1365503"/>
              <a:ext cx="269748" cy="179832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1245468" y="1363852"/>
              <a:ext cx="273050" cy="183515"/>
            </a:xfrm>
            <a:custGeom>
              <a:avLst/>
              <a:gdLst/>
              <a:ahLst/>
              <a:cxnLst/>
              <a:rect l="l" t="t" r="r" b="b"/>
              <a:pathLst>
                <a:path w="273050" h="183515">
                  <a:moveTo>
                    <a:pt x="0" y="183007"/>
                  </a:moveTo>
                  <a:lnTo>
                    <a:pt x="272923" y="183007"/>
                  </a:lnTo>
                  <a:lnTo>
                    <a:pt x="272923" y="0"/>
                  </a:lnTo>
                  <a:lnTo>
                    <a:pt x="0" y="0"/>
                  </a:lnTo>
                  <a:lnTo>
                    <a:pt x="0" y="183007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855707" y="2648711"/>
              <a:ext cx="538480" cy="600710"/>
            </a:xfrm>
            <a:custGeom>
              <a:avLst/>
              <a:gdLst/>
              <a:ahLst/>
              <a:cxnLst/>
              <a:rect l="l" t="t" r="r" b="b"/>
              <a:pathLst>
                <a:path w="538479" h="600710">
                  <a:moveTo>
                    <a:pt x="537972" y="0"/>
                  </a:moveTo>
                  <a:lnTo>
                    <a:pt x="0" y="0"/>
                  </a:lnTo>
                  <a:lnTo>
                    <a:pt x="0" y="600456"/>
                  </a:lnTo>
                  <a:lnTo>
                    <a:pt x="537972" y="600456"/>
                  </a:lnTo>
                  <a:lnTo>
                    <a:pt x="537972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771631" y="2612136"/>
              <a:ext cx="538480" cy="637540"/>
            </a:xfrm>
            <a:custGeom>
              <a:avLst/>
              <a:gdLst/>
              <a:ahLst/>
              <a:cxnLst/>
              <a:rect l="l" t="t" r="r" b="b"/>
              <a:pathLst>
                <a:path w="538479" h="637539">
                  <a:moveTo>
                    <a:pt x="537972" y="0"/>
                  </a:moveTo>
                  <a:lnTo>
                    <a:pt x="0" y="0"/>
                  </a:lnTo>
                  <a:lnTo>
                    <a:pt x="0" y="637032"/>
                  </a:lnTo>
                  <a:lnTo>
                    <a:pt x="537972" y="637032"/>
                  </a:lnTo>
                  <a:lnTo>
                    <a:pt x="537972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923531" y="3249168"/>
              <a:ext cx="4573905" cy="0"/>
            </a:xfrm>
            <a:custGeom>
              <a:avLst/>
              <a:gdLst/>
              <a:ahLst/>
              <a:cxnLst/>
              <a:rect l="l" t="t" r="r" b="b"/>
              <a:pathLst>
                <a:path w="4573905" h="0">
                  <a:moveTo>
                    <a:pt x="0" y="0"/>
                  </a:moveTo>
                  <a:lnTo>
                    <a:pt x="457352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/>
          <p:nvPr/>
        </p:nvSpPr>
        <p:spPr>
          <a:xfrm>
            <a:off x="7403338" y="1982470"/>
            <a:ext cx="3671570" cy="412115"/>
          </a:xfrm>
          <a:custGeom>
            <a:avLst/>
            <a:gdLst/>
            <a:ahLst/>
            <a:cxnLst/>
            <a:rect l="l" t="t" r="r" b="b"/>
            <a:pathLst>
              <a:path w="3671570" h="412114">
                <a:moveTo>
                  <a:pt x="12700" y="360933"/>
                </a:moveTo>
                <a:lnTo>
                  <a:pt x="0" y="360933"/>
                </a:lnTo>
                <a:lnTo>
                  <a:pt x="0" y="411733"/>
                </a:lnTo>
                <a:lnTo>
                  <a:pt x="12700" y="411733"/>
                </a:lnTo>
                <a:lnTo>
                  <a:pt x="12700" y="360933"/>
                </a:lnTo>
                <a:close/>
              </a:path>
              <a:path w="3671570" h="412114">
                <a:moveTo>
                  <a:pt x="12700" y="272033"/>
                </a:moveTo>
                <a:lnTo>
                  <a:pt x="0" y="272033"/>
                </a:lnTo>
                <a:lnTo>
                  <a:pt x="0" y="322833"/>
                </a:lnTo>
                <a:lnTo>
                  <a:pt x="12700" y="322833"/>
                </a:lnTo>
                <a:lnTo>
                  <a:pt x="12700" y="272033"/>
                </a:lnTo>
                <a:close/>
              </a:path>
              <a:path w="3671570" h="412114">
                <a:moveTo>
                  <a:pt x="12700" y="183133"/>
                </a:moveTo>
                <a:lnTo>
                  <a:pt x="0" y="183133"/>
                </a:lnTo>
                <a:lnTo>
                  <a:pt x="0" y="233933"/>
                </a:lnTo>
                <a:lnTo>
                  <a:pt x="12700" y="233933"/>
                </a:lnTo>
                <a:lnTo>
                  <a:pt x="12700" y="183133"/>
                </a:lnTo>
                <a:close/>
              </a:path>
              <a:path w="3671570" h="412114">
                <a:moveTo>
                  <a:pt x="12700" y="94233"/>
                </a:moveTo>
                <a:lnTo>
                  <a:pt x="0" y="94233"/>
                </a:lnTo>
                <a:lnTo>
                  <a:pt x="0" y="145033"/>
                </a:lnTo>
                <a:lnTo>
                  <a:pt x="12700" y="145033"/>
                </a:lnTo>
                <a:lnTo>
                  <a:pt x="12700" y="94233"/>
                </a:lnTo>
                <a:close/>
              </a:path>
              <a:path w="3671570" h="412114">
                <a:moveTo>
                  <a:pt x="7365" y="0"/>
                </a:moveTo>
                <a:lnTo>
                  <a:pt x="0" y="0"/>
                </a:lnTo>
                <a:lnTo>
                  <a:pt x="0" y="56133"/>
                </a:lnTo>
                <a:lnTo>
                  <a:pt x="12700" y="56133"/>
                </a:lnTo>
                <a:lnTo>
                  <a:pt x="12700" y="12700"/>
                </a:lnTo>
                <a:lnTo>
                  <a:pt x="6350" y="12700"/>
                </a:lnTo>
                <a:lnTo>
                  <a:pt x="7365" y="11684"/>
                </a:lnTo>
                <a:lnTo>
                  <a:pt x="7365" y="0"/>
                </a:lnTo>
                <a:close/>
              </a:path>
              <a:path w="3671570" h="412114">
                <a:moveTo>
                  <a:pt x="7365" y="11684"/>
                </a:moveTo>
                <a:lnTo>
                  <a:pt x="6350" y="12700"/>
                </a:lnTo>
                <a:lnTo>
                  <a:pt x="7365" y="12700"/>
                </a:lnTo>
                <a:lnTo>
                  <a:pt x="7365" y="11684"/>
                </a:lnTo>
                <a:close/>
              </a:path>
              <a:path w="3671570" h="412114">
                <a:moveTo>
                  <a:pt x="12700" y="6350"/>
                </a:moveTo>
                <a:lnTo>
                  <a:pt x="7365" y="11684"/>
                </a:lnTo>
                <a:lnTo>
                  <a:pt x="7365" y="12700"/>
                </a:lnTo>
                <a:lnTo>
                  <a:pt x="12700" y="12700"/>
                </a:lnTo>
                <a:lnTo>
                  <a:pt x="12700" y="6350"/>
                </a:lnTo>
                <a:close/>
              </a:path>
              <a:path w="3671570" h="412114">
                <a:moveTo>
                  <a:pt x="96265" y="0"/>
                </a:moveTo>
                <a:lnTo>
                  <a:pt x="45465" y="0"/>
                </a:lnTo>
                <a:lnTo>
                  <a:pt x="45465" y="12700"/>
                </a:lnTo>
                <a:lnTo>
                  <a:pt x="96265" y="12700"/>
                </a:lnTo>
                <a:lnTo>
                  <a:pt x="96265" y="0"/>
                </a:lnTo>
                <a:close/>
              </a:path>
              <a:path w="3671570" h="412114">
                <a:moveTo>
                  <a:pt x="185165" y="0"/>
                </a:moveTo>
                <a:lnTo>
                  <a:pt x="134365" y="0"/>
                </a:lnTo>
                <a:lnTo>
                  <a:pt x="134365" y="12700"/>
                </a:lnTo>
                <a:lnTo>
                  <a:pt x="185165" y="12700"/>
                </a:lnTo>
                <a:lnTo>
                  <a:pt x="185165" y="0"/>
                </a:lnTo>
                <a:close/>
              </a:path>
              <a:path w="3671570" h="412114">
                <a:moveTo>
                  <a:pt x="274065" y="0"/>
                </a:moveTo>
                <a:lnTo>
                  <a:pt x="223265" y="0"/>
                </a:lnTo>
                <a:lnTo>
                  <a:pt x="223265" y="12700"/>
                </a:lnTo>
                <a:lnTo>
                  <a:pt x="274065" y="12700"/>
                </a:lnTo>
                <a:lnTo>
                  <a:pt x="274065" y="0"/>
                </a:lnTo>
                <a:close/>
              </a:path>
              <a:path w="3671570" h="412114">
                <a:moveTo>
                  <a:pt x="362965" y="0"/>
                </a:moveTo>
                <a:lnTo>
                  <a:pt x="312165" y="0"/>
                </a:lnTo>
                <a:lnTo>
                  <a:pt x="312165" y="12700"/>
                </a:lnTo>
                <a:lnTo>
                  <a:pt x="362965" y="12700"/>
                </a:lnTo>
                <a:lnTo>
                  <a:pt x="362965" y="0"/>
                </a:lnTo>
                <a:close/>
              </a:path>
              <a:path w="3671570" h="412114">
                <a:moveTo>
                  <a:pt x="451865" y="0"/>
                </a:moveTo>
                <a:lnTo>
                  <a:pt x="401065" y="0"/>
                </a:lnTo>
                <a:lnTo>
                  <a:pt x="401065" y="12700"/>
                </a:lnTo>
                <a:lnTo>
                  <a:pt x="451865" y="12700"/>
                </a:lnTo>
                <a:lnTo>
                  <a:pt x="451865" y="0"/>
                </a:lnTo>
                <a:close/>
              </a:path>
              <a:path w="3671570" h="412114">
                <a:moveTo>
                  <a:pt x="540765" y="0"/>
                </a:moveTo>
                <a:lnTo>
                  <a:pt x="489965" y="0"/>
                </a:lnTo>
                <a:lnTo>
                  <a:pt x="489965" y="12700"/>
                </a:lnTo>
                <a:lnTo>
                  <a:pt x="540765" y="12700"/>
                </a:lnTo>
                <a:lnTo>
                  <a:pt x="540765" y="0"/>
                </a:lnTo>
                <a:close/>
              </a:path>
              <a:path w="3671570" h="412114">
                <a:moveTo>
                  <a:pt x="629665" y="0"/>
                </a:moveTo>
                <a:lnTo>
                  <a:pt x="578865" y="0"/>
                </a:lnTo>
                <a:lnTo>
                  <a:pt x="578865" y="12700"/>
                </a:lnTo>
                <a:lnTo>
                  <a:pt x="629665" y="12700"/>
                </a:lnTo>
                <a:lnTo>
                  <a:pt x="629665" y="0"/>
                </a:lnTo>
                <a:close/>
              </a:path>
              <a:path w="3671570" h="412114">
                <a:moveTo>
                  <a:pt x="718565" y="0"/>
                </a:moveTo>
                <a:lnTo>
                  <a:pt x="667765" y="0"/>
                </a:lnTo>
                <a:lnTo>
                  <a:pt x="667765" y="12700"/>
                </a:lnTo>
                <a:lnTo>
                  <a:pt x="718565" y="12700"/>
                </a:lnTo>
                <a:lnTo>
                  <a:pt x="718565" y="0"/>
                </a:lnTo>
                <a:close/>
              </a:path>
              <a:path w="3671570" h="412114">
                <a:moveTo>
                  <a:pt x="807465" y="0"/>
                </a:moveTo>
                <a:lnTo>
                  <a:pt x="756665" y="0"/>
                </a:lnTo>
                <a:lnTo>
                  <a:pt x="756665" y="12700"/>
                </a:lnTo>
                <a:lnTo>
                  <a:pt x="807465" y="12700"/>
                </a:lnTo>
                <a:lnTo>
                  <a:pt x="807465" y="0"/>
                </a:lnTo>
                <a:close/>
              </a:path>
              <a:path w="3671570" h="412114">
                <a:moveTo>
                  <a:pt x="896365" y="0"/>
                </a:moveTo>
                <a:lnTo>
                  <a:pt x="845565" y="0"/>
                </a:lnTo>
                <a:lnTo>
                  <a:pt x="845565" y="12700"/>
                </a:lnTo>
                <a:lnTo>
                  <a:pt x="896365" y="12700"/>
                </a:lnTo>
                <a:lnTo>
                  <a:pt x="896365" y="0"/>
                </a:lnTo>
                <a:close/>
              </a:path>
              <a:path w="3671570" h="412114">
                <a:moveTo>
                  <a:pt x="985265" y="0"/>
                </a:moveTo>
                <a:lnTo>
                  <a:pt x="934465" y="0"/>
                </a:lnTo>
                <a:lnTo>
                  <a:pt x="934465" y="12700"/>
                </a:lnTo>
                <a:lnTo>
                  <a:pt x="985265" y="12700"/>
                </a:lnTo>
                <a:lnTo>
                  <a:pt x="985265" y="0"/>
                </a:lnTo>
                <a:close/>
              </a:path>
              <a:path w="3671570" h="412114">
                <a:moveTo>
                  <a:pt x="1074165" y="0"/>
                </a:moveTo>
                <a:lnTo>
                  <a:pt x="1023365" y="0"/>
                </a:lnTo>
                <a:lnTo>
                  <a:pt x="1023365" y="12700"/>
                </a:lnTo>
                <a:lnTo>
                  <a:pt x="1074165" y="12700"/>
                </a:lnTo>
                <a:lnTo>
                  <a:pt x="1074165" y="0"/>
                </a:lnTo>
                <a:close/>
              </a:path>
              <a:path w="3671570" h="412114">
                <a:moveTo>
                  <a:pt x="1163065" y="0"/>
                </a:moveTo>
                <a:lnTo>
                  <a:pt x="1112265" y="0"/>
                </a:lnTo>
                <a:lnTo>
                  <a:pt x="1112265" y="12700"/>
                </a:lnTo>
                <a:lnTo>
                  <a:pt x="1163065" y="12700"/>
                </a:lnTo>
                <a:lnTo>
                  <a:pt x="1163065" y="0"/>
                </a:lnTo>
                <a:close/>
              </a:path>
              <a:path w="3671570" h="412114">
                <a:moveTo>
                  <a:pt x="1251965" y="0"/>
                </a:moveTo>
                <a:lnTo>
                  <a:pt x="1201165" y="0"/>
                </a:lnTo>
                <a:lnTo>
                  <a:pt x="1201165" y="12700"/>
                </a:lnTo>
                <a:lnTo>
                  <a:pt x="1251965" y="12700"/>
                </a:lnTo>
                <a:lnTo>
                  <a:pt x="1251965" y="0"/>
                </a:lnTo>
                <a:close/>
              </a:path>
              <a:path w="3671570" h="412114">
                <a:moveTo>
                  <a:pt x="1340865" y="0"/>
                </a:moveTo>
                <a:lnTo>
                  <a:pt x="1290065" y="0"/>
                </a:lnTo>
                <a:lnTo>
                  <a:pt x="1290065" y="12700"/>
                </a:lnTo>
                <a:lnTo>
                  <a:pt x="1340865" y="12700"/>
                </a:lnTo>
                <a:lnTo>
                  <a:pt x="1340865" y="0"/>
                </a:lnTo>
                <a:close/>
              </a:path>
              <a:path w="3671570" h="412114">
                <a:moveTo>
                  <a:pt x="1429765" y="0"/>
                </a:moveTo>
                <a:lnTo>
                  <a:pt x="1378965" y="0"/>
                </a:lnTo>
                <a:lnTo>
                  <a:pt x="1378965" y="12700"/>
                </a:lnTo>
                <a:lnTo>
                  <a:pt x="1429765" y="12700"/>
                </a:lnTo>
                <a:lnTo>
                  <a:pt x="1429765" y="0"/>
                </a:lnTo>
                <a:close/>
              </a:path>
              <a:path w="3671570" h="412114">
                <a:moveTo>
                  <a:pt x="1518665" y="0"/>
                </a:moveTo>
                <a:lnTo>
                  <a:pt x="1467865" y="0"/>
                </a:lnTo>
                <a:lnTo>
                  <a:pt x="1467865" y="12700"/>
                </a:lnTo>
                <a:lnTo>
                  <a:pt x="1518665" y="12700"/>
                </a:lnTo>
                <a:lnTo>
                  <a:pt x="1518665" y="0"/>
                </a:lnTo>
                <a:close/>
              </a:path>
              <a:path w="3671570" h="412114">
                <a:moveTo>
                  <a:pt x="1607565" y="0"/>
                </a:moveTo>
                <a:lnTo>
                  <a:pt x="1556765" y="0"/>
                </a:lnTo>
                <a:lnTo>
                  <a:pt x="1556765" y="12700"/>
                </a:lnTo>
                <a:lnTo>
                  <a:pt x="1607565" y="12700"/>
                </a:lnTo>
                <a:lnTo>
                  <a:pt x="1607565" y="0"/>
                </a:lnTo>
                <a:close/>
              </a:path>
              <a:path w="3671570" h="412114">
                <a:moveTo>
                  <a:pt x="1696465" y="0"/>
                </a:moveTo>
                <a:lnTo>
                  <a:pt x="1645665" y="0"/>
                </a:lnTo>
                <a:lnTo>
                  <a:pt x="1645665" y="12700"/>
                </a:lnTo>
                <a:lnTo>
                  <a:pt x="1696465" y="12700"/>
                </a:lnTo>
                <a:lnTo>
                  <a:pt x="1696465" y="0"/>
                </a:lnTo>
                <a:close/>
              </a:path>
              <a:path w="3671570" h="412114">
                <a:moveTo>
                  <a:pt x="1785365" y="0"/>
                </a:moveTo>
                <a:lnTo>
                  <a:pt x="1734565" y="0"/>
                </a:lnTo>
                <a:lnTo>
                  <a:pt x="1734565" y="12700"/>
                </a:lnTo>
                <a:lnTo>
                  <a:pt x="1785365" y="12700"/>
                </a:lnTo>
                <a:lnTo>
                  <a:pt x="1785365" y="0"/>
                </a:lnTo>
                <a:close/>
              </a:path>
              <a:path w="3671570" h="412114">
                <a:moveTo>
                  <a:pt x="1874265" y="0"/>
                </a:moveTo>
                <a:lnTo>
                  <a:pt x="1823465" y="0"/>
                </a:lnTo>
                <a:lnTo>
                  <a:pt x="1823465" y="12700"/>
                </a:lnTo>
                <a:lnTo>
                  <a:pt x="1874265" y="12700"/>
                </a:lnTo>
                <a:lnTo>
                  <a:pt x="1874265" y="0"/>
                </a:lnTo>
                <a:close/>
              </a:path>
              <a:path w="3671570" h="412114">
                <a:moveTo>
                  <a:pt x="1963165" y="0"/>
                </a:moveTo>
                <a:lnTo>
                  <a:pt x="1912365" y="0"/>
                </a:lnTo>
                <a:lnTo>
                  <a:pt x="1912365" y="12700"/>
                </a:lnTo>
                <a:lnTo>
                  <a:pt x="1963165" y="12700"/>
                </a:lnTo>
                <a:lnTo>
                  <a:pt x="1963165" y="0"/>
                </a:lnTo>
                <a:close/>
              </a:path>
              <a:path w="3671570" h="412114">
                <a:moveTo>
                  <a:pt x="2052065" y="0"/>
                </a:moveTo>
                <a:lnTo>
                  <a:pt x="2001265" y="0"/>
                </a:lnTo>
                <a:lnTo>
                  <a:pt x="2001265" y="12700"/>
                </a:lnTo>
                <a:lnTo>
                  <a:pt x="2052065" y="12700"/>
                </a:lnTo>
                <a:lnTo>
                  <a:pt x="2052065" y="0"/>
                </a:lnTo>
                <a:close/>
              </a:path>
              <a:path w="3671570" h="412114">
                <a:moveTo>
                  <a:pt x="2140965" y="0"/>
                </a:moveTo>
                <a:lnTo>
                  <a:pt x="2090165" y="0"/>
                </a:lnTo>
                <a:lnTo>
                  <a:pt x="2090165" y="12700"/>
                </a:lnTo>
                <a:lnTo>
                  <a:pt x="2140965" y="12700"/>
                </a:lnTo>
                <a:lnTo>
                  <a:pt x="2140965" y="0"/>
                </a:lnTo>
                <a:close/>
              </a:path>
              <a:path w="3671570" h="412114">
                <a:moveTo>
                  <a:pt x="2229865" y="0"/>
                </a:moveTo>
                <a:lnTo>
                  <a:pt x="2179065" y="0"/>
                </a:lnTo>
                <a:lnTo>
                  <a:pt x="2179065" y="12700"/>
                </a:lnTo>
                <a:lnTo>
                  <a:pt x="2229865" y="12700"/>
                </a:lnTo>
                <a:lnTo>
                  <a:pt x="2229865" y="0"/>
                </a:lnTo>
                <a:close/>
              </a:path>
              <a:path w="3671570" h="412114">
                <a:moveTo>
                  <a:pt x="2318765" y="0"/>
                </a:moveTo>
                <a:lnTo>
                  <a:pt x="2267965" y="0"/>
                </a:lnTo>
                <a:lnTo>
                  <a:pt x="2267965" y="12700"/>
                </a:lnTo>
                <a:lnTo>
                  <a:pt x="2318765" y="12700"/>
                </a:lnTo>
                <a:lnTo>
                  <a:pt x="2318765" y="0"/>
                </a:lnTo>
                <a:close/>
              </a:path>
              <a:path w="3671570" h="412114">
                <a:moveTo>
                  <a:pt x="2407665" y="0"/>
                </a:moveTo>
                <a:lnTo>
                  <a:pt x="2356865" y="0"/>
                </a:lnTo>
                <a:lnTo>
                  <a:pt x="2356865" y="12700"/>
                </a:lnTo>
                <a:lnTo>
                  <a:pt x="2407665" y="12700"/>
                </a:lnTo>
                <a:lnTo>
                  <a:pt x="2407665" y="0"/>
                </a:lnTo>
                <a:close/>
              </a:path>
              <a:path w="3671570" h="412114">
                <a:moveTo>
                  <a:pt x="2496565" y="0"/>
                </a:moveTo>
                <a:lnTo>
                  <a:pt x="2445765" y="0"/>
                </a:lnTo>
                <a:lnTo>
                  <a:pt x="2445765" y="12700"/>
                </a:lnTo>
                <a:lnTo>
                  <a:pt x="2496565" y="12700"/>
                </a:lnTo>
                <a:lnTo>
                  <a:pt x="2496565" y="0"/>
                </a:lnTo>
                <a:close/>
              </a:path>
              <a:path w="3671570" h="412114">
                <a:moveTo>
                  <a:pt x="2585465" y="0"/>
                </a:moveTo>
                <a:lnTo>
                  <a:pt x="2534665" y="0"/>
                </a:lnTo>
                <a:lnTo>
                  <a:pt x="2534665" y="12700"/>
                </a:lnTo>
                <a:lnTo>
                  <a:pt x="2585465" y="12700"/>
                </a:lnTo>
                <a:lnTo>
                  <a:pt x="2585465" y="0"/>
                </a:lnTo>
                <a:close/>
              </a:path>
              <a:path w="3671570" h="412114">
                <a:moveTo>
                  <a:pt x="2674365" y="0"/>
                </a:moveTo>
                <a:lnTo>
                  <a:pt x="2623565" y="0"/>
                </a:lnTo>
                <a:lnTo>
                  <a:pt x="2623565" y="12700"/>
                </a:lnTo>
                <a:lnTo>
                  <a:pt x="2674365" y="12700"/>
                </a:lnTo>
                <a:lnTo>
                  <a:pt x="2674365" y="0"/>
                </a:lnTo>
                <a:close/>
              </a:path>
              <a:path w="3671570" h="412114">
                <a:moveTo>
                  <a:pt x="2763265" y="0"/>
                </a:moveTo>
                <a:lnTo>
                  <a:pt x="2712465" y="0"/>
                </a:lnTo>
                <a:lnTo>
                  <a:pt x="2712465" y="12700"/>
                </a:lnTo>
                <a:lnTo>
                  <a:pt x="2763265" y="12700"/>
                </a:lnTo>
                <a:lnTo>
                  <a:pt x="2763265" y="0"/>
                </a:lnTo>
                <a:close/>
              </a:path>
              <a:path w="3671570" h="412114">
                <a:moveTo>
                  <a:pt x="2852165" y="0"/>
                </a:moveTo>
                <a:lnTo>
                  <a:pt x="2801365" y="0"/>
                </a:lnTo>
                <a:lnTo>
                  <a:pt x="2801365" y="12700"/>
                </a:lnTo>
                <a:lnTo>
                  <a:pt x="2852165" y="12700"/>
                </a:lnTo>
                <a:lnTo>
                  <a:pt x="2852165" y="0"/>
                </a:lnTo>
                <a:close/>
              </a:path>
              <a:path w="3671570" h="412114">
                <a:moveTo>
                  <a:pt x="2941065" y="0"/>
                </a:moveTo>
                <a:lnTo>
                  <a:pt x="2890265" y="0"/>
                </a:lnTo>
                <a:lnTo>
                  <a:pt x="2890265" y="12700"/>
                </a:lnTo>
                <a:lnTo>
                  <a:pt x="2941065" y="12700"/>
                </a:lnTo>
                <a:lnTo>
                  <a:pt x="2941065" y="0"/>
                </a:lnTo>
                <a:close/>
              </a:path>
              <a:path w="3671570" h="412114">
                <a:moveTo>
                  <a:pt x="3029965" y="0"/>
                </a:moveTo>
                <a:lnTo>
                  <a:pt x="2979165" y="0"/>
                </a:lnTo>
                <a:lnTo>
                  <a:pt x="2979165" y="12700"/>
                </a:lnTo>
                <a:lnTo>
                  <a:pt x="3029965" y="12700"/>
                </a:lnTo>
                <a:lnTo>
                  <a:pt x="3029965" y="0"/>
                </a:lnTo>
                <a:close/>
              </a:path>
              <a:path w="3671570" h="412114">
                <a:moveTo>
                  <a:pt x="3118865" y="0"/>
                </a:moveTo>
                <a:lnTo>
                  <a:pt x="3068065" y="0"/>
                </a:lnTo>
                <a:lnTo>
                  <a:pt x="3068065" y="12700"/>
                </a:lnTo>
                <a:lnTo>
                  <a:pt x="3118865" y="12700"/>
                </a:lnTo>
                <a:lnTo>
                  <a:pt x="3118865" y="0"/>
                </a:lnTo>
                <a:close/>
              </a:path>
              <a:path w="3671570" h="412114">
                <a:moveTo>
                  <a:pt x="3207765" y="0"/>
                </a:moveTo>
                <a:lnTo>
                  <a:pt x="3156965" y="0"/>
                </a:lnTo>
                <a:lnTo>
                  <a:pt x="3156965" y="12700"/>
                </a:lnTo>
                <a:lnTo>
                  <a:pt x="3207765" y="12700"/>
                </a:lnTo>
                <a:lnTo>
                  <a:pt x="3207765" y="0"/>
                </a:lnTo>
                <a:close/>
              </a:path>
              <a:path w="3671570" h="412114">
                <a:moveTo>
                  <a:pt x="3296665" y="0"/>
                </a:moveTo>
                <a:lnTo>
                  <a:pt x="3245865" y="0"/>
                </a:lnTo>
                <a:lnTo>
                  <a:pt x="3245865" y="12700"/>
                </a:lnTo>
                <a:lnTo>
                  <a:pt x="3296665" y="12700"/>
                </a:lnTo>
                <a:lnTo>
                  <a:pt x="3296665" y="0"/>
                </a:lnTo>
                <a:close/>
              </a:path>
              <a:path w="3671570" h="412114">
                <a:moveTo>
                  <a:pt x="3385565" y="0"/>
                </a:moveTo>
                <a:lnTo>
                  <a:pt x="3334765" y="0"/>
                </a:lnTo>
                <a:lnTo>
                  <a:pt x="3334765" y="12700"/>
                </a:lnTo>
                <a:lnTo>
                  <a:pt x="3385565" y="12700"/>
                </a:lnTo>
                <a:lnTo>
                  <a:pt x="3385565" y="0"/>
                </a:lnTo>
                <a:close/>
              </a:path>
              <a:path w="3671570" h="412114">
                <a:moveTo>
                  <a:pt x="3474465" y="0"/>
                </a:moveTo>
                <a:lnTo>
                  <a:pt x="3423665" y="0"/>
                </a:lnTo>
                <a:lnTo>
                  <a:pt x="3423665" y="12700"/>
                </a:lnTo>
                <a:lnTo>
                  <a:pt x="3474465" y="12700"/>
                </a:lnTo>
                <a:lnTo>
                  <a:pt x="3474465" y="0"/>
                </a:lnTo>
                <a:close/>
              </a:path>
              <a:path w="3671570" h="412114">
                <a:moveTo>
                  <a:pt x="3563365" y="0"/>
                </a:moveTo>
                <a:lnTo>
                  <a:pt x="3512565" y="0"/>
                </a:lnTo>
                <a:lnTo>
                  <a:pt x="3512565" y="12700"/>
                </a:lnTo>
                <a:lnTo>
                  <a:pt x="3563365" y="12700"/>
                </a:lnTo>
                <a:lnTo>
                  <a:pt x="3563365" y="0"/>
                </a:lnTo>
                <a:close/>
              </a:path>
              <a:path w="3671570" h="412114">
                <a:moveTo>
                  <a:pt x="3627119" y="6350"/>
                </a:moveTo>
                <a:lnTo>
                  <a:pt x="3627119" y="25145"/>
                </a:lnTo>
                <a:lnTo>
                  <a:pt x="3639819" y="25145"/>
                </a:lnTo>
                <a:lnTo>
                  <a:pt x="3639819" y="12700"/>
                </a:lnTo>
                <a:lnTo>
                  <a:pt x="3633469" y="12700"/>
                </a:lnTo>
                <a:lnTo>
                  <a:pt x="3627119" y="6350"/>
                </a:lnTo>
                <a:close/>
              </a:path>
              <a:path w="3671570" h="412114">
                <a:moveTo>
                  <a:pt x="3639819" y="0"/>
                </a:moveTo>
                <a:lnTo>
                  <a:pt x="3601465" y="0"/>
                </a:lnTo>
                <a:lnTo>
                  <a:pt x="3601465" y="12700"/>
                </a:lnTo>
                <a:lnTo>
                  <a:pt x="3627119" y="12700"/>
                </a:lnTo>
                <a:lnTo>
                  <a:pt x="3627119" y="6350"/>
                </a:lnTo>
                <a:lnTo>
                  <a:pt x="3639819" y="6350"/>
                </a:lnTo>
                <a:lnTo>
                  <a:pt x="3639819" y="0"/>
                </a:lnTo>
                <a:close/>
              </a:path>
              <a:path w="3671570" h="412114">
                <a:moveTo>
                  <a:pt x="3639819" y="6350"/>
                </a:moveTo>
                <a:lnTo>
                  <a:pt x="3627119" y="6350"/>
                </a:lnTo>
                <a:lnTo>
                  <a:pt x="3633469" y="12700"/>
                </a:lnTo>
                <a:lnTo>
                  <a:pt x="3639819" y="12700"/>
                </a:lnTo>
                <a:lnTo>
                  <a:pt x="3639819" y="6350"/>
                </a:lnTo>
                <a:close/>
              </a:path>
              <a:path w="3671570" h="412114">
                <a:moveTo>
                  <a:pt x="3639819" y="63245"/>
                </a:moveTo>
                <a:lnTo>
                  <a:pt x="3627119" y="63245"/>
                </a:lnTo>
                <a:lnTo>
                  <a:pt x="3627119" y="114045"/>
                </a:lnTo>
                <a:lnTo>
                  <a:pt x="3639819" y="114045"/>
                </a:lnTo>
                <a:lnTo>
                  <a:pt x="3639819" y="63245"/>
                </a:lnTo>
                <a:close/>
              </a:path>
              <a:path w="3671570" h="412114">
                <a:moveTo>
                  <a:pt x="3627119" y="165862"/>
                </a:moveTo>
                <a:lnTo>
                  <a:pt x="3595369" y="165862"/>
                </a:lnTo>
                <a:lnTo>
                  <a:pt x="3633469" y="242062"/>
                </a:lnTo>
                <a:lnTo>
                  <a:pt x="3665219" y="178562"/>
                </a:lnTo>
                <a:lnTo>
                  <a:pt x="3627119" y="178562"/>
                </a:lnTo>
                <a:lnTo>
                  <a:pt x="3627119" y="165862"/>
                </a:lnTo>
                <a:close/>
              </a:path>
              <a:path w="3671570" h="412114">
                <a:moveTo>
                  <a:pt x="3639819" y="152145"/>
                </a:moveTo>
                <a:lnTo>
                  <a:pt x="3627119" y="152145"/>
                </a:lnTo>
                <a:lnTo>
                  <a:pt x="3627119" y="178562"/>
                </a:lnTo>
                <a:lnTo>
                  <a:pt x="3639819" y="178562"/>
                </a:lnTo>
                <a:lnTo>
                  <a:pt x="3639819" y="152145"/>
                </a:lnTo>
                <a:close/>
              </a:path>
              <a:path w="3671570" h="412114">
                <a:moveTo>
                  <a:pt x="3671569" y="165862"/>
                </a:moveTo>
                <a:lnTo>
                  <a:pt x="3639819" y="165862"/>
                </a:lnTo>
                <a:lnTo>
                  <a:pt x="3639819" y="178562"/>
                </a:lnTo>
                <a:lnTo>
                  <a:pt x="3665219" y="178562"/>
                </a:lnTo>
                <a:lnTo>
                  <a:pt x="3671569" y="165862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8958071" y="1862327"/>
            <a:ext cx="471170" cy="247015"/>
          </a:xfrm>
          <a:prstGeom prst="rect">
            <a:avLst/>
          </a:prstGeom>
          <a:solidFill>
            <a:srgbClr val="F6F7F8"/>
          </a:solidFill>
        </p:spPr>
        <p:txBody>
          <a:bodyPr wrap="square" lIns="0" tIns="3810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dirty="0" sz="1000" spc="-20" b="1" i="1">
                <a:solidFill>
                  <a:srgbClr val="538235"/>
                </a:solidFill>
                <a:latin typeface="Calibri"/>
                <a:cs typeface="Calibri"/>
              </a:rPr>
              <a:t>+28%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6918769" y="4027861"/>
            <a:ext cx="4668520" cy="1829435"/>
            <a:chOff x="6918769" y="4027861"/>
            <a:chExt cx="4668520" cy="1829435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7162" y="4027861"/>
              <a:ext cx="359966" cy="27143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47119" y="4047744"/>
              <a:ext cx="269748" cy="181356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1245468" y="4046093"/>
              <a:ext cx="273050" cy="184785"/>
            </a:xfrm>
            <a:custGeom>
              <a:avLst/>
              <a:gdLst/>
              <a:ahLst/>
              <a:cxnLst/>
              <a:rect l="l" t="t" r="r" b="b"/>
              <a:pathLst>
                <a:path w="273050" h="184785">
                  <a:moveTo>
                    <a:pt x="0" y="184530"/>
                  </a:moveTo>
                  <a:lnTo>
                    <a:pt x="272923" y="184530"/>
                  </a:lnTo>
                  <a:lnTo>
                    <a:pt x="272923" y="0"/>
                  </a:lnTo>
                  <a:lnTo>
                    <a:pt x="0" y="0"/>
                  </a:lnTo>
                  <a:lnTo>
                    <a:pt x="0" y="184530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059167" y="5599176"/>
              <a:ext cx="384175" cy="253365"/>
            </a:xfrm>
            <a:custGeom>
              <a:avLst/>
              <a:gdLst/>
              <a:ahLst/>
              <a:cxnLst/>
              <a:rect l="l" t="t" r="r" b="b"/>
              <a:pathLst>
                <a:path w="384175" h="253364">
                  <a:moveTo>
                    <a:pt x="384048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384048" y="252984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711440" y="5455920"/>
              <a:ext cx="1691639" cy="396240"/>
            </a:xfrm>
            <a:custGeom>
              <a:avLst/>
              <a:gdLst/>
              <a:ahLst/>
              <a:cxnLst/>
              <a:rect l="l" t="t" r="r" b="b"/>
              <a:pathLst>
                <a:path w="1691640" h="396239">
                  <a:moveTo>
                    <a:pt x="384048" y="103632"/>
                  </a:moveTo>
                  <a:lnTo>
                    <a:pt x="0" y="103632"/>
                  </a:lnTo>
                  <a:lnTo>
                    <a:pt x="0" y="396240"/>
                  </a:lnTo>
                  <a:lnTo>
                    <a:pt x="384048" y="396240"/>
                  </a:lnTo>
                  <a:lnTo>
                    <a:pt x="384048" y="103632"/>
                  </a:lnTo>
                  <a:close/>
                </a:path>
                <a:path w="1691640" h="396239">
                  <a:moveTo>
                    <a:pt x="1037844" y="51816"/>
                  </a:moveTo>
                  <a:lnTo>
                    <a:pt x="653796" y="51816"/>
                  </a:lnTo>
                  <a:lnTo>
                    <a:pt x="653796" y="396240"/>
                  </a:lnTo>
                  <a:lnTo>
                    <a:pt x="1037844" y="396240"/>
                  </a:lnTo>
                  <a:lnTo>
                    <a:pt x="1037844" y="51816"/>
                  </a:lnTo>
                  <a:close/>
                </a:path>
                <a:path w="1691640" h="396239">
                  <a:moveTo>
                    <a:pt x="1691640" y="0"/>
                  </a:moveTo>
                  <a:lnTo>
                    <a:pt x="1307592" y="0"/>
                  </a:lnTo>
                  <a:lnTo>
                    <a:pt x="1307592" y="396240"/>
                  </a:lnTo>
                  <a:lnTo>
                    <a:pt x="1691640" y="396240"/>
                  </a:lnTo>
                  <a:lnTo>
                    <a:pt x="1691640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671303" y="5352288"/>
              <a:ext cx="386080" cy="500380"/>
            </a:xfrm>
            <a:custGeom>
              <a:avLst/>
              <a:gdLst/>
              <a:ahLst/>
              <a:cxnLst/>
              <a:rect l="l" t="t" r="r" b="b"/>
              <a:pathLst>
                <a:path w="386079" h="500379">
                  <a:moveTo>
                    <a:pt x="385572" y="0"/>
                  </a:moveTo>
                  <a:lnTo>
                    <a:pt x="0" y="0"/>
                  </a:lnTo>
                  <a:lnTo>
                    <a:pt x="0" y="499872"/>
                  </a:lnTo>
                  <a:lnTo>
                    <a:pt x="385572" y="499872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325099" y="5247132"/>
              <a:ext cx="384175" cy="605155"/>
            </a:xfrm>
            <a:custGeom>
              <a:avLst/>
              <a:gdLst/>
              <a:ahLst/>
              <a:cxnLst/>
              <a:rect l="l" t="t" r="r" b="b"/>
              <a:pathLst>
                <a:path w="384175" h="605154">
                  <a:moveTo>
                    <a:pt x="384048" y="0"/>
                  </a:moveTo>
                  <a:lnTo>
                    <a:pt x="0" y="0"/>
                  </a:lnTo>
                  <a:lnTo>
                    <a:pt x="0" y="605028"/>
                  </a:lnTo>
                  <a:lnTo>
                    <a:pt x="384048" y="605028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978895" y="5205984"/>
              <a:ext cx="384175" cy="646430"/>
            </a:xfrm>
            <a:custGeom>
              <a:avLst/>
              <a:gdLst/>
              <a:ahLst/>
              <a:cxnLst/>
              <a:rect l="l" t="t" r="r" b="b"/>
              <a:pathLst>
                <a:path w="384175" h="646429">
                  <a:moveTo>
                    <a:pt x="384048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384048" y="646176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923531" y="5852160"/>
              <a:ext cx="4573905" cy="0"/>
            </a:xfrm>
            <a:custGeom>
              <a:avLst/>
              <a:gdLst/>
              <a:ahLst/>
              <a:cxnLst/>
              <a:rect l="l" t="t" r="r" b="b"/>
              <a:pathLst>
                <a:path w="4573905" h="0">
                  <a:moveTo>
                    <a:pt x="0" y="0"/>
                  </a:moveTo>
                  <a:lnTo>
                    <a:pt x="457352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7135368" y="5338064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179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788909" y="5297170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208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442070" y="5246065"/>
            <a:ext cx="24637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244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095485" y="5194172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281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749028" y="5091176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354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0402189" y="4985384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429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1055731" y="4944617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404040"/>
                </a:solidFill>
                <a:latin typeface="Calibri"/>
                <a:cs typeface="Calibri"/>
              </a:rPr>
              <a:t>458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097521" y="5929985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D0D0D"/>
                </a:solidFill>
                <a:latin typeface="Calibri"/>
                <a:cs typeface="Calibri"/>
              </a:rPr>
              <a:t>2020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751064" y="5929985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D0D0D"/>
                </a:solidFill>
                <a:latin typeface="Calibri"/>
                <a:cs typeface="Calibri"/>
              </a:rPr>
              <a:t>2025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404225" y="5929985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D0D0D"/>
                </a:solidFill>
                <a:latin typeface="Calibri"/>
                <a:cs typeface="Calibri"/>
              </a:rPr>
              <a:t>2030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9057767" y="5929985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D0D0D"/>
                </a:solidFill>
                <a:latin typeface="Calibri"/>
                <a:cs typeface="Calibri"/>
              </a:rPr>
              <a:t>2035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711181" y="5929985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D0D0D"/>
                </a:solidFill>
                <a:latin typeface="Calibri"/>
                <a:cs typeface="Calibri"/>
              </a:rPr>
              <a:t>2040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364469" y="5929985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D0D0D"/>
                </a:solidFill>
                <a:latin typeface="Calibri"/>
                <a:cs typeface="Calibri"/>
              </a:rPr>
              <a:t>2045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1017884" y="5929985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D0D0D"/>
                </a:solidFill>
                <a:latin typeface="Calibri"/>
                <a:cs typeface="Calibri"/>
              </a:rPr>
              <a:t>2050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7234173" y="4782058"/>
            <a:ext cx="2655570" cy="412115"/>
          </a:xfrm>
          <a:custGeom>
            <a:avLst/>
            <a:gdLst/>
            <a:ahLst/>
            <a:cxnLst/>
            <a:rect l="l" t="t" r="r" b="b"/>
            <a:pathLst>
              <a:path w="2655570" h="412114">
                <a:moveTo>
                  <a:pt x="12700" y="360934"/>
                </a:moveTo>
                <a:lnTo>
                  <a:pt x="0" y="360934"/>
                </a:lnTo>
                <a:lnTo>
                  <a:pt x="0" y="411734"/>
                </a:lnTo>
                <a:lnTo>
                  <a:pt x="12700" y="411734"/>
                </a:lnTo>
                <a:lnTo>
                  <a:pt x="12700" y="360934"/>
                </a:lnTo>
                <a:close/>
              </a:path>
              <a:path w="2655570" h="412114">
                <a:moveTo>
                  <a:pt x="12700" y="272034"/>
                </a:moveTo>
                <a:lnTo>
                  <a:pt x="0" y="272034"/>
                </a:lnTo>
                <a:lnTo>
                  <a:pt x="0" y="322834"/>
                </a:lnTo>
                <a:lnTo>
                  <a:pt x="12700" y="322834"/>
                </a:lnTo>
                <a:lnTo>
                  <a:pt x="12700" y="272034"/>
                </a:lnTo>
                <a:close/>
              </a:path>
              <a:path w="2655570" h="412114">
                <a:moveTo>
                  <a:pt x="12700" y="183134"/>
                </a:moveTo>
                <a:lnTo>
                  <a:pt x="0" y="183134"/>
                </a:lnTo>
                <a:lnTo>
                  <a:pt x="0" y="233934"/>
                </a:lnTo>
                <a:lnTo>
                  <a:pt x="12700" y="233934"/>
                </a:lnTo>
                <a:lnTo>
                  <a:pt x="12700" y="183134"/>
                </a:lnTo>
                <a:close/>
              </a:path>
              <a:path w="2655570" h="412114">
                <a:moveTo>
                  <a:pt x="12700" y="94234"/>
                </a:moveTo>
                <a:lnTo>
                  <a:pt x="0" y="94234"/>
                </a:lnTo>
                <a:lnTo>
                  <a:pt x="0" y="145034"/>
                </a:lnTo>
                <a:lnTo>
                  <a:pt x="12700" y="145034"/>
                </a:lnTo>
                <a:lnTo>
                  <a:pt x="12700" y="94234"/>
                </a:lnTo>
                <a:close/>
              </a:path>
              <a:path w="2655570" h="412114">
                <a:moveTo>
                  <a:pt x="7366" y="0"/>
                </a:moveTo>
                <a:lnTo>
                  <a:pt x="0" y="0"/>
                </a:lnTo>
                <a:lnTo>
                  <a:pt x="0" y="56134"/>
                </a:lnTo>
                <a:lnTo>
                  <a:pt x="12700" y="56134"/>
                </a:lnTo>
                <a:lnTo>
                  <a:pt x="12700" y="12700"/>
                </a:lnTo>
                <a:lnTo>
                  <a:pt x="6350" y="12700"/>
                </a:lnTo>
                <a:lnTo>
                  <a:pt x="7366" y="11683"/>
                </a:lnTo>
                <a:lnTo>
                  <a:pt x="7366" y="0"/>
                </a:lnTo>
                <a:close/>
              </a:path>
              <a:path w="2655570" h="412114">
                <a:moveTo>
                  <a:pt x="7366" y="11683"/>
                </a:moveTo>
                <a:lnTo>
                  <a:pt x="6350" y="12700"/>
                </a:lnTo>
                <a:lnTo>
                  <a:pt x="7366" y="12700"/>
                </a:lnTo>
                <a:lnTo>
                  <a:pt x="7366" y="11683"/>
                </a:lnTo>
                <a:close/>
              </a:path>
              <a:path w="2655570" h="412114">
                <a:moveTo>
                  <a:pt x="12700" y="6350"/>
                </a:moveTo>
                <a:lnTo>
                  <a:pt x="7366" y="11683"/>
                </a:lnTo>
                <a:lnTo>
                  <a:pt x="7366" y="12700"/>
                </a:lnTo>
                <a:lnTo>
                  <a:pt x="12700" y="12700"/>
                </a:lnTo>
                <a:lnTo>
                  <a:pt x="12700" y="6350"/>
                </a:lnTo>
                <a:close/>
              </a:path>
              <a:path w="2655570" h="412114">
                <a:moveTo>
                  <a:pt x="96266" y="0"/>
                </a:moveTo>
                <a:lnTo>
                  <a:pt x="45466" y="0"/>
                </a:lnTo>
                <a:lnTo>
                  <a:pt x="45466" y="12700"/>
                </a:lnTo>
                <a:lnTo>
                  <a:pt x="96266" y="12700"/>
                </a:lnTo>
                <a:lnTo>
                  <a:pt x="96266" y="0"/>
                </a:lnTo>
                <a:close/>
              </a:path>
              <a:path w="2655570" h="412114">
                <a:moveTo>
                  <a:pt x="185166" y="0"/>
                </a:moveTo>
                <a:lnTo>
                  <a:pt x="134366" y="0"/>
                </a:lnTo>
                <a:lnTo>
                  <a:pt x="134366" y="12700"/>
                </a:lnTo>
                <a:lnTo>
                  <a:pt x="185166" y="12700"/>
                </a:lnTo>
                <a:lnTo>
                  <a:pt x="185166" y="0"/>
                </a:lnTo>
                <a:close/>
              </a:path>
              <a:path w="2655570" h="412114">
                <a:moveTo>
                  <a:pt x="274066" y="0"/>
                </a:moveTo>
                <a:lnTo>
                  <a:pt x="223266" y="0"/>
                </a:lnTo>
                <a:lnTo>
                  <a:pt x="223266" y="12700"/>
                </a:lnTo>
                <a:lnTo>
                  <a:pt x="274066" y="12700"/>
                </a:lnTo>
                <a:lnTo>
                  <a:pt x="274066" y="0"/>
                </a:lnTo>
                <a:close/>
              </a:path>
              <a:path w="2655570" h="412114">
                <a:moveTo>
                  <a:pt x="362966" y="0"/>
                </a:moveTo>
                <a:lnTo>
                  <a:pt x="312166" y="0"/>
                </a:lnTo>
                <a:lnTo>
                  <a:pt x="312166" y="12700"/>
                </a:lnTo>
                <a:lnTo>
                  <a:pt x="362966" y="12700"/>
                </a:lnTo>
                <a:lnTo>
                  <a:pt x="362966" y="0"/>
                </a:lnTo>
                <a:close/>
              </a:path>
              <a:path w="2655570" h="412114">
                <a:moveTo>
                  <a:pt x="451866" y="0"/>
                </a:moveTo>
                <a:lnTo>
                  <a:pt x="401066" y="0"/>
                </a:lnTo>
                <a:lnTo>
                  <a:pt x="401066" y="12700"/>
                </a:lnTo>
                <a:lnTo>
                  <a:pt x="451866" y="12700"/>
                </a:lnTo>
                <a:lnTo>
                  <a:pt x="451866" y="0"/>
                </a:lnTo>
                <a:close/>
              </a:path>
              <a:path w="2655570" h="412114">
                <a:moveTo>
                  <a:pt x="540766" y="0"/>
                </a:moveTo>
                <a:lnTo>
                  <a:pt x="489966" y="0"/>
                </a:lnTo>
                <a:lnTo>
                  <a:pt x="489966" y="12700"/>
                </a:lnTo>
                <a:lnTo>
                  <a:pt x="540766" y="12700"/>
                </a:lnTo>
                <a:lnTo>
                  <a:pt x="540766" y="0"/>
                </a:lnTo>
                <a:close/>
              </a:path>
              <a:path w="2655570" h="412114">
                <a:moveTo>
                  <a:pt x="629666" y="0"/>
                </a:moveTo>
                <a:lnTo>
                  <a:pt x="578866" y="0"/>
                </a:lnTo>
                <a:lnTo>
                  <a:pt x="578866" y="12700"/>
                </a:lnTo>
                <a:lnTo>
                  <a:pt x="629666" y="12700"/>
                </a:lnTo>
                <a:lnTo>
                  <a:pt x="629666" y="0"/>
                </a:lnTo>
                <a:close/>
              </a:path>
              <a:path w="2655570" h="412114">
                <a:moveTo>
                  <a:pt x="718566" y="0"/>
                </a:moveTo>
                <a:lnTo>
                  <a:pt x="667766" y="0"/>
                </a:lnTo>
                <a:lnTo>
                  <a:pt x="667766" y="12700"/>
                </a:lnTo>
                <a:lnTo>
                  <a:pt x="718566" y="12700"/>
                </a:lnTo>
                <a:lnTo>
                  <a:pt x="718566" y="0"/>
                </a:lnTo>
                <a:close/>
              </a:path>
              <a:path w="2655570" h="412114">
                <a:moveTo>
                  <a:pt x="807466" y="0"/>
                </a:moveTo>
                <a:lnTo>
                  <a:pt x="756666" y="0"/>
                </a:lnTo>
                <a:lnTo>
                  <a:pt x="756666" y="12700"/>
                </a:lnTo>
                <a:lnTo>
                  <a:pt x="807466" y="12700"/>
                </a:lnTo>
                <a:lnTo>
                  <a:pt x="807466" y="0"/>
                </a:lnTo>
                <a:close/>
              </a:path>
              <a:path w="2655570" h="412114">
                <a:moveTo>
                  <a:pt x="896366" y="0"/>
                </a:moveTo>
                <a:lnTo>
                  <a:pt x="845566" y="0"/>
                </a:lnTo>
                <a:lnTo>
                  <a:pt x="845566" y="12700"/>
                </a:lnTo>
                <a:lnTo>
                  <a:pt x="896366" y="12700"/>
                </a:lnTo>
                <a:lnTo>
                  <a:pt x="896366" y="0"/>
                </a:lnTo>
                <a:close/>
              </a:path>
              <a:path w="2655570" h="412114">
                <a:moveTo>
                  <a:pt x="985266" y="0"/>
                </a:moveTo>
                <a:lnTo>
                  <a:pt x="934466" y="0"/>
                </a:lnTo>
                <a:lnTo>
                  <a:pt x="934466" y="12700"/>
                </a:lnTo>
                <a:lnTo>
                  <a:pt x="985266" y="12700"/>
                </a:lnTo>
                <a:lnTo>
                  <a:pt x="985266" y="0"/>
                </a:lnTo>
                <a:close/>
              </a:path>
              <a:path w="2655570" h="412114">
                <a:moveTo>
                  <a:pt x="1074166" y="0"/>
                </a:moveTo>
                <a:lnTo>
                  <a:pt x="1023366" y="0"/>
                </a:lnTo>
                <a:lnTo>
                  <a:pt x="1023366" y="12700"/>
                </a:lnTo>
                <a:lnTo>
                  <a:pt x="1074166" y="12700"/>
                </a:lnTo>
                <a:lnTo>
                  <a:pt x="1074166" y="0"/>
                </a:lnTo>
                <a:close/>
              </a:path>
              <a:path w="2655570" h="412114">
                <a:moveTo>
                  <a:pt x="1163066" y="0"/>
                </a:moveTo>
                <a:lnTo>
                  <a:pt x="1112266" y="0"/>
                </a:lnTo>
                <a:lnTo>
                  <a:pt x="1112266" y="12700"/>
                </a:lnTo>
                <a:lnTo>
                  <a:pt x="1163066" y="12700"/>
                </a:lnTo>
                <a:lnTo>
                  <a:pt x="1163066" y="0"/>
                </a:lnTo>
                <a:close/>
              </a:path>
              <a:path w="2655570" h="412114">
                <a:moveTo>
                  <a:pt x="1251966" y="0"/>
                </a:moveTo>
                <a:lnTo>
                  <a:pt x="1201166" y="0"/>
                </a:lnTo>
                <a:lnTo>
                  <a:pt x="1201166" y="12700"/>
                </a:lnTo>
                <a:lnTo>
                  <a:pt x="1251966" y="12700"/>
                </a:lnTo>
                <a:lnTo>
                  <a:pt x="1251966" y="0"/>
                </a:lnTo>
                <a:close/>
              </a:path>
              <a:path w="2655570" h="412114">
                <a:moveTo>
                  <a:pt x="1340866" y="0"/>
                </a:moveTo>
                <a:lnTo>
                  <a:pt x="1290066" y="0"/>
                </a:lnTo>
                <a:lnTo>
                  <a:pt x="1290066" y="12700"/>
                </a:lnTo>
                <a:lnTo>
                  <a:pt x="1340866" y="12700"/>
                </a:lnTo>
                <a:lnTo>
                  <a:pt x="1340866" y="0"/>
                </a:lnTo>
                <a:close/>
              </a:path>
              <a:path w="2655570" h="412114">
                <a:moveTo>
                  <a:pt x="1429766" y="0"/>
                </a:moveTo>
                <a:lnTo>
                  <a:pt x="1378966" y="0"/>
                </a:lnTo>
                <a:lnTo>
                  <a:pt x="1378966" y="12700"/>
                </a:lnTo>
                <a:lnTo>
                  <a:pt x="1429766" y="12700"/>
                </a:lnTo>
                <a:lnTo>
                  <a:pt x="1429766" y="0"/>
                </a:lnTo>
                <a:close/>
              </a:path>
              <a:path w="2655570" h="412114">
                <a:moveTo>
                  <a:pt x="1518666" y="0"/>
                </a:moveTo>
                <a:lnTo>
                  <a:pt x="1467866" y="0"/>
                </a:lnTo>
                <a:lnTo>
                  <a:pt x="1467866" y="12700"/>
                </a:lnTo>
                <a:lnTo>
                  <a:pt x="1518666" y="12700"/>
                </a:lnTo>
                <a:lnTo>
                  <a:pt x="1518666" y="0"/>
                </a:lnTo>
                <a:close/>
              </a:path>
              <a:path w="2655570" h="412114">
                <a:moveTo>
                  <a:pt x="1607566" y="0"/>
                </a:moveTo>
                <a:lnTo>
                  <a:pt x="1556766" y="0"/>
                </a:lnTo>
                <a:lnTo>
                  <a:pt x="1556766" y="12700"/>
                </a:lnTo>
                <a:lnTo>
                  <a:pt x="1607566" y="12700"/>
                </a:lnTo>
                <a:lnTo>
                  <a:pt x="1607566" y="0"/>
                </a:lnTo>
                <a:close/>
              </a:path>
              <a:path w="2655570" h="412114">
                <a:moveTo>
                  <a:pt x="1696466" y="0"/>
                </a:moveTo>
                <a:lnTo>
                  <a:pt x="1645666" y="0"/>
                </a:lnTo>
                <a:lnTo>
                  <a:pt x="1645666" y="12700"/>
                </a:lnTo>
                <a:lnTo>
                  <a:pt x="1696466" y="12700"/>
                </a:lnTo>
                <a:lnTo>
                  <a:pt x="1696466" y="0"/>
                </a:lnTo>
                <a:close/>
              </a:path>
              <a:path w="2655570" h="412114">
                <a:moveTo>
                  <a:pt x="1785366" y="0"/>
                </a:moveTo>
                <a:lnTo>
                  <a:pt x="1734566" y="0"/>
                </a:lnTo>
                <a:lnTo>
                  <a:pt x="1734566" y="12700"/>
                </a:lnTo>
                <a:lnTo>
                  <a:pt x="1785366" y="12700"/>
                </a:lnTo>
                <a:lnTo>
                  <a:pt x="1785366" y="0"/>
                </a:lnTo>
                <a:close/>
              </a:path>
              <a:path w="2655570" h="412114">
                <a:moveTo>
                  <a:pt x="1874266" y="0"/>
                </a:moveTo>
                <a:lnTo>
                  <a:pt x="1823466" y="0"/>
                </a:lnTo>
                <a:lnTo>
                  <a:pt x="1823466" y="12700"/>
                </a:lnTo>
                <a:lnTo>
                  <a:pt x="1874266" y="12700"/>
                </a:lnTo>
                <a:lnTo>
                  <a:pt x="1874266" y="0"/>
                </a:lnTo>
                <a:close/>
              </a:path>
              <a:path w="2655570" h="412114">
                <a:moveTo>
                  <a:pt x="1963166" y="0"/>
                </a:moveTo>
                <a:lnTo>
                  <a:pt x="1912366" y="0"/>
                </a:lnTo>
                <a:lnTo>
                  <a:pt x="1912366" y="12700"/>
                </a:lnTo>
                <a:lnTo>
                  <a:pt x="1963166" y="12700"/>
                </a:lnTo>
                <a:lnTo>
                  <a:pt x="1963166" y="0"/>
                </a:lnTo>
                <a:close/>
              </a:path>
              <a:path w="2655570" h="412114">
                <a:moveTo>
                  <a:pt x="2052066" y="0"/>
                </a:moveTo>
                <a:lnTo>
                  <a:pt x="2001266" y="0"/>
                </a:lnTo>
                <a:lnTo>
                  <a:pt x="2001266" y="12700"/>
                </a:lnTo>
                <a:lnTo>
                  <a:pt x="2052066" y="12700"/>
                </a:lnTo>
                <a:lnTo>
                  <a:pt x="2052066" y="0"/>
                </a:lnTo>
                <a:close/>
              </a:path>
              <a:path w="2655570" h="412114">
                <a:moveTo>
                  <a:pt x="2140966" y="0"/>
                </a:moveTo>
                <a:lnTo>
                  <a:pt x="2090166" y="0"/>
                </a:lnTo>
                <a:lnTo>
                  <a:pt x="2090166" y="12700"/>
                </a:lnTo>
                <a:lnTo>
                  <a:pt x="2140966" y="12700"/>
                </a:lnTo>
                <a:lnTo>
                  <a:pt x="2140966" y="0"/>
                </a:lnTo>
                <a:close/>
              </a:path>
              <a:path w="2655570" h="412114">
                <a:moveTo>
                  <a:pt x="2229866" y="0"/>
                </a:moveTo>
                <a:lnTo>
                  <a:pt x="2179066" y="0"/>
                </a:lnTo>
                <a:lnTo>
                  <a:pt x="2179066" y="12700"/>
                </a:lnTo>
                <a:lnTo>
                  <a:pt x="2229866" y="12700"/>
                </a:lnTo>
                <a:lnTo>
                  <a:pt x="2229866" y="0"/>
                </a:lnTo>
                <a:close/>
              </a:path>
              <a:path w="2655570" h="412114">
                <a:moveTo>
                  <a:pt x="2318766" y="0"/>
                </a:moveTo>
                <a:lnTo>
                  <a:pt x="2267966" y="0"/>
                </a:lnTo>
                <a:lnTo>
                  <a:pt x="2267966" y="12700"/>
                </a:lnTo>
                <a:lnTo>
                  <a:pt x="2318766" y="12700"/>
                </a:lnTo>
                <a:lnTo>
                  <a:pt x="2318766" y="0"/>
                </a:lnTo>
                <a:close/>
              </a:path>
              <a:path w="2655570" h="412114">
                <a:moveTo>
                  <a:pt x="2407666" y="0"/>
                </a:moveTo>
                <a:lnTo>
                  <a:pt x="2356866" y="0"/>
                </a:lnTo>
                <a:lnTo>
                  <a:pt x="2356866" y="12700"/>
                </a:lnTo>
                <a:lnTo>
                  <a:pt x="2407666" y="12700"/>
                </a:lnTo>
                <a:lnTo>
                  <a:pt x="2407666" y="0"/>
                </a:lnTo>
                <a:close/>
              </a:path>
              <a:path w="2655570" h="412114">
                <a:moveTo>
                  <a:pt x="2496566" y="0"/>
                </a:moveTo>
                <a:lnTo>
                  <a:pt x="2445766" y="0"/>
                </a:lnTo>
                <a:lnTo>
                  <a:pt x="2445766" y="12700"/>
                </a:lnTo>
                <a:lnTo>
                  <a:pt x="2496566" y="12700"/>
                </a:lnTo>
                <a:lnTo>
                  <a:pt x="2496566" y="0"/>
                </a:lnTo>
                <a:close/>
              </a:path>
              <a:path w="2655570" h="412114">
                <a:moveTo>
                  <a:pt x="2585466" y="0"/>
                </a:moveTo>
                <a:lnTo>
                  <a:pt x="2534666" y="0"/>
                </a:lnTo>
                <a:lnTo>
                  <a:pt x="2534666" y="12700"/>
                </a:lnTo>
                <a:lnTo>
                  <a:pt x="2585466" y="12700"/>
                </a:lnTo>
                <a:lnTo>
                  <a:pt x="2585466" y="0"/>
                </a:lnTo>
                <a:close/>
              </a:path>
              <a:path w="2655570" h="412114">
                <a:moveTo>
                  <a:pt x="2623311" y="12954"/>
                </a:moveTo>
                <a:lnTo>
                  <a:pt x="2610611" y="12954"/>
                </a:lnTo>
                <a:lnTo>
                  <a:pt x="2610611" y="63754"/>
                </a:lnTo>
                <a:lnTo>
                  <a:pt x="2623311" y="63754"/>
                </a:lnTo>
                <a:lnTo>
                  <a:pt x="2623311" y="12954"/>
                </a:lnTo>
                <a:close/>
              </a:path>
              <a:path w="2655570" h="412114">
                <a:moveTo>
                  <a:pt x="2623311" y="101854"/>
                </a:moveTo>
                <a:lnTo>
                  <a:pt x="2610611" y="101854"/>
                </a:lnTo>
                <a:lnTo>
                  <a:pt x="2610611" y="152654"/>
                </a:lnTo>
                <a:lnTo>
                  <a:pt x="2623311" y="152654"/>
                </a:lnTo>
                <a:lnTo>
                  <a:pt x="2623311" y="101854"/>
                </a:lnTo>
                <a:close/>
              </a:path>
              <a:path w="2655570" h="412114">
                <a:moveTo>
                  <a:pt x="2655061" y="165862"/>
                </a:moveTo>
                <a:lnTo>
                  <a:pt x="2578861" y="165862"/>
                </a:lnTo>
                <a:lnTo>
                  <a:pt x="2616961" y="242062"/>
                </a:lnTo>
                <a:lnTo>
                  <a:pt x="2655061" y="165862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8313419" y="4657344"/>
            <a:ext cx="472440" cy="245745"/>
          </a:xfrm>
          <a:prstGeom prst="rect">
            <a:avLst/>
          </a:prstGeom>
          <a:solidFill>
            <a:srgbClr val="F6F7F8"/>
          </a:solidFill>
        </p:spPr>
        <p:txBody>
          <a:bodyPr wrap="square" lIns="0" tIns="3810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dirty="0" sz="1000" spc="-20" b="1" i="1">
                <a:solidFill>
                  <a:srgbClr val="538235"/>
                </a:solidFill>
                <a:latin typeface="Calibri"/>
                <a:cs typeface="Calibri"/>
              </a:rPr>
              <a:t>+97%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7234173" y="4500117"/>
            <a:ext cx="3967479" cy="702945"/>
          </a:xfrm>
          <a:custGeom>
            <a:avLst/>
            <a:gdLst/>
            <a:ahLst/>
            <a:cxnLst/>
            <a:rect l="l" t="t" r="r" b="b"/>
            <a:pathLst>
              <a:path w="3967479" h="702945">
                <a:moveTo>
                  <a:pt x="12700" y="652017"/>
                </a:moveTo>
                <a:lnTo>
                  <a:pt x="0" y="652017"/>
                </a:lnTo>
                <a:lnTo>
                  <a:pt x="0" y="702817"/>
                </a:lnTo>
                <a:lnTo>
                  <a:pt x="12700" y="702817"/>
                </a:lnTo>
                <a:lnTo>
                  <a:pt x="12700" y="652017"/>
                </a:lnTo>
                <a:close/>
              </a:path>
              <a:path w="3967479" h="702945">
                <a:moveTo>
                  <a:pt x="12700" y="563117"/>
                </a:moveTo>
                <a:lnTo>
                  <a:pt x="0" y="563117"/>
                </a:lnTo>
                <a:lnTo>
                  <a:pt x="0" y="613917"/>
                </a:lnTo>
                <a:lnTo>
                  <a:pt x="12700" y="613917"/>
                </a:lnTo>
                <a:lnTo>
                  <a:pt x="12700" y="563117"/>
                </a:lnTo>
                <a:close/>
              </a:path>
              <a:path w="3967479" h="702945">
                <a:moveTo>
                  <a:pt x="12700" y="474217"/>
                </a:moveTo>
                <a:lnTo>
                  <a:pt x="0" y="474217"/>
                </a:lnTo>
                <a:lnTo>
                  <a:pt x="0" y="525017"/>
                </a:lnTo>
                <a:lnTo>
                  <a:pt x="12700" y="525017"/>
                </a:lnTo>
                <a:lnTo>
                  <a:pt x="12700" y="474217"/>
                </a:lnTo>
                <a:close/>
              </a:path>
              <a:path w="3967479" h="702945">
                <a:moveTo>
                  <a:pt x="12700" y="385317"/>
                </a:moveTo>
                <a:lnTo>
                  <a:pt x="0" y="385317"/>
                </a:lnTo>
                <a:lnTo>
                  <a:pt x="0" y="436117"/>
                </a:lnTo>
                <a:lnTo>
                  <a:pt x="12700" y="436117"/>
                </a:lnTo>
                <a:lnTo>
                  <a:pt x="12700" y="385317"/>
                </a:lnTo>
                <a:close/>
              </a:path>
              <a:path w="3967479" h="702945">
                <a:moveTo>
                  <a:pt x="12700" y="296417"/>
                </a:moveTo>
                <a:lnTo>
                  <a:pt x="0" y="296417"/>
                </a:lnTo>
                <a:lnTo>
                  <a:pt x="0" y="347217"/>
                </a:lnTo>
                <a:lnTo>
                  <a:pt x="12700" y="347217"/>
                </a:lnTo>
                <a:lnTo>
                  <a:pt x="12700" y="296417"/>
                </a:lnTo>
                <a:close/>
              </a:path>
              <a:path w="3967479" h="702945">
                <a:moveTo>
                  <a:pt x="12700" y="207517"/>
                </a:moveTo>
                <a:lnTo>
                  <a:pt x="0" y="207517"/>
                </a:lnTo>
                <a:lnTo>
                  <a:pt x="0" y="258317"/>
                </a:lnTo>
                <a:lnTo>
                  <a:pt x="12700" y="258317"/>
                </a:lnTo>
                <a:lnTo>
                  <a:pt x="12700" y="207517"/>
                </a:lnTo>
                <a:close/>
              </a:path>
              <a:path w="3967479" h="702945">
                <a:moveTo>
                  <a:pt x="12700" y="118617"/>
                </a:moveTo>
                <a:lnTo>
                  <a:pt x="0" y="118617"/>
                </a:lnTo>
                <a:lnTo>
                  <a:pt x="0" y="169417"/>
                </a:lnTo>
                <a:lnTo>
                  <a:pt x="12700" y="169417"/>
                </a:lnTo>
                <a:lnTo>
                  <a:pt x="12700" y="118617"/>
                </a:lnTo>
                <a:close/>
              </a:path>
              <a:path w="3967479" h="702945">
                <a:moveTo>
                  <a:pt x="12700" y="29717"/>
                </a:moveTo>
                <a:lnTo>
                  <a:pt x="0" y="29717"/>
                </a:lnTo>
                <a:lnTo>
                  <a:pt x="0" y="80517"/>
                </a:lnTo>
                <a:lnTo>
                  <a:pt x="12700" y="80517"/>
                </a:lnTo>
                <a:lnTo>
                  <a:pt x="12700" y="29717"/>
                </a:lnTo>
                <a:close/>
              </a:path>
              <a:path w="3967479" h="702945">
                <a:moveTo>
                  <a:pt x="71881" y="0"/>
                </a:moveTo>
                <a:lnTo>
                  <a:pt x="21081" y="0"/>
                </a:lnTo>
                <a:lnTo>
                  <a:pt x="21081" y="12699"/>
                </a:lnTo>
                <a:lnTo>
                  <a:pt x="71881" y="12699"/>
                </a:lnTo>
                <a:lnTo>
                  <a:pt x="71881" y="0"/>
                </a:lnTo>
                <a:close/>
              </a:path>
              <a:path w="3967479" h="702945">
                <a:moveTo>
                  <a:pt x="160781" y="0"/>
                </a:moveTo>
                <a:lnTo>
                  <a:pt x="109981" y="0"/>
                </a:lnTo>
                <a:lnTo>
                  <a:pt x="109981" y="12699"/>
                </a:lnTo>
                <a:lnTo>
                  <a:pt x="160781" y="12699"/>
                </a:lnTo>
                <a:lnTo>
                  <a:pt x="160781" y="0"/>
                </a:lnTo>
                <a:close/>
              </a:path>
              <a:path w="3967479" h="702945">
                <a:moveTo>
                  <a:pt x="249681" y="0"/>
                </a:moveTo>
                <a:lnTo>
                  <a:pt x="198881" y="0"/>
                </a:lnTo>
                <a:lnTo>
                  <a:pt x="198881" y="12699"/>
                </a:lnTo>
                <a:lnTo>
                  <a:pt x="249681" y="12699"/>
                </a:lnTo>
                <a:lnTo>
                  <a:pt x="249681" y="0"/>
                </a:lnTo>
                <a:close/>
              </a:path>
              <a:path w="3967479" h="702945">
                <a:moveTo>
                  <a:pt x="338581" y="0"/>
                </a:moveTo>
                <a:lnTo>
                  <a:pt x="287781" y="0"/>
                </a:lnTo>
                <a:lnTo>
                  <a:pt x="287781" y="12699"/>
                </a:lnTo>
                <a:lnTo>
                  <a:pt x="338581" y="12699"/>
                </a:lnTo>
                <a:lnTo>
                  <a:pt x="338581" y="0"/>
                </a:lnTo>
                <a:close/>
              </a:path>
              <a:path w="3967479" h="702945">
                <a:moveTo>
                  <a:pt x="427481" y="0"/>
                </a:moveTo>
                <a:lnTo>
                  <a:pt x="376681" y="0"/>
                </a:lnTo>
                <a:lnTo>
                  <a:pt x="376681" y="12699"/>
                </a:lnTo>
                <a:lnTo>
                  <a:pt x="427481" y="12699"/>
                </a:lnTo>
                <a:lnTo>
                  <a:pt x="427481" y="0"/>
                </a:lnTo>
                <a:close/>
              </a:path>
              <a:path w="3967479" h="702945">
                <a:moveTo>
                  <a:pt x="516381" y="0"/>
                </a:moveTo>
                <a:lnTo>
                  <a:pt x="465581" y="0"/>
                </a:lnTo>
                <a:lnTo>
                  <a:pt x="465581" y="12699"/>
                </a:lnTo>
                <a:lnTo>
                  <a:pt x="516381" y="12699"/>
                </a:lnTo>
                <a:lnTo>
                  <a:pt x="516381" y="0"/>
                </a:lnTo>
                <a:close/>
              </a:path>
              <a:path w="3967479" h="702945">
                <a:moveTo>
                  <a:pt x="605281" y="0"/>
                </a:moveTo>
                <a:lnTo>
                  <a:pt x="554481" y="0"/>
                </a:lnTo>
                <a:lnTo>
                  <a:pt x="554481" y="12699"/>
                </a:lnTo>
                <a:lnTo>
                  <a:pt x="605281" y="12699"/>
                </a:lnTo>
                <a:lnTo>
                  <a:pt x="605281" y="0"/>
                </a:lnTo>
                <a:close/>
              </a:path>
              <a:path w="3967479" h="702945">
                <a:moveTo>
                  <a:pt x="694181" y="0"/>
                </a:moveTo>
                <a:lnTo>
                  <a:pt x="643381" y="0"/>
                </a:lnTo>
                <a:lnTo>
                  <a:pt x="643381" y="12699"/>
                </a:lnTo>
                <a:lnTo>
                  <a:pt x="694181" y="12699"/>
                </a:lnTo>
                <a:lnTo>
                  <a:pt x="694181" y="0"/>
                </a:lnTo>
                <a:close/>
              </a:path>
              <a:path w="3967479" h="702945">
                <a:moveTo>
                  <a:pt x="783081" y="0"/>
                </a:moveTo>
                <a:lnTo>
                  <a:pt x="732281" y="0"/>
                </a:lnTo>
                <a:lnTo>
                  <a:pt x="732281" y="12699"/>
                </a:lnTo>
                <a:lnTo>
                  <a:pt x="783081" y="12699"/>
                </a:lnTo>
                <a:lnTo>
                  <a:pt x="783081" y="0"/>
                </a:lnTo>
                <a:close/>
              </a:path>
              <a:path w="3967479" h="702945">
                <a:moveTo>
                  <a:pt x="871981" y="0"/>
                </a:moveTo>
                <a:lnTo>
                  <a:pt x="821181" y="0"/>
                </a:lnTo>
                <a:lnTo>
                  <a:pt x="821181" y="12699"/>
                </a:lnTo>
                <a:lnTo>
                  <a:pt x="871981" y="12699"/>
                </a:lnTo>
                <a:lnTo>
                  <a:pt x="871981" y="0"/>
                </a:lnTo>
                <a:close/>
              </a:path>
              <a:path w="3967479" h="702945">
                <a:moveTo>
                  <a:pt x="960881" y="0"/>
                </a:moveTo>
                <a:lnTo>
                  <a:pt x="910081" y="0"/>
                </a:lnTo>
                <a:lnTo>
                  <a:pt x="910081" y="12699"/>
                </a:lnTo>
                <a:lnTo>
                  <a:pt x="960881" y="12699"/>
                </a:lnTo>
                <a:lnTo>
                  <a:pt x="960881" y="0"/>
                </a:lnTo>
                <a:close/>
              </a:path>
              <a:path w="3967479" h="702945">
                <a:moveTo>
                  <a:pt x="1049781" y="0"/>
                </a:moveTo>
                <a:lnTo>
                  <a:pt x="998981" y="0"/>
                </a:lnTo>
                <a:lnTo>
                  <a:pt x="998981" y="12699"/>
                </a:lnTo>
                <a:lnTo>
                  <a:pt x="1049781" y="12699"/>
                </a:lnTo>
                <a:lnTo>
                  <a:pt x="1049781" y="0"/>
                </a:lnTo>
                <a:close/>
              </a:path>
              <a:path w="3967479" h="702945">
                <a:moveTo>
                  <a:pt x="1138681" y="0"/>
                </a:moveTo>
                <a:lnTo>
                  <a:pt x="1087881" y="0"/>
                </a:lnTo>
                <a:lnTo>
                  <a:pt x="1087881" y="12699"/>
                </a:lnTo>
                <a:lnTo>
                  <a:pt x="1138681" y="12699"/>
                </a:lnTo>
                <a:lnTo>
                  <a:pt x="1138681" y="0"/>
                </a:lnTo>
                <a:close/>
              </a:path>
              <a:path w="3967479" h="702945">
                <a:moveTo>
                  <a:pt x="1227581" y="0"/>
                </a:moveTo>
                <a:lnTo>
                  <a:pt x="1176781" y="0"/>
                </a:lnTo>
                <a:lnTo>
                  <a:pt x="1176781" y="12699"/>
                </a:lnTo>
                <a:lnTo>
                  <a:pt x="1227581" y="12699"/>
                </a:lnTo>
                <a:lnTo>
                  <a:pt x="1227581" y="0"/>
                </a:lnTo>
                <a:close/>
              </a:path>
              <a:path w="3967479" h="702945">
                <a:moveTo>
                  <a:pt x="1316481" y="0"/>
                </a:moveTo>
                <a:lnTo>
                  <a:pt x="1265681" y="0"/>
                </a:lnTo>
                <a:lnTo>
                  <a:pt x="1265681" y="12699"/>
                </a:lnTo>
                <a:lnTo>
                  <a:pt x="1316481" y="12699"/>
                </a:lnTo>
                <a:lnTo>
                  <a:pt x="1316481" y="0"/>
                </a:lnTo>
                <a:close/>
              </a:path>
              <a:path w="3967479" h="702945">
                <a:moveTo>
                  <a:pt x="1405381" y="0"/>
                </a:moveTo>
                <a:lnTo>
                  <a:pt x="1354581" y="0"/>
                </a:lnTo>
                <a:lnTo>
                  <a:pt x="1354581" y="12699"/>
                </a:lnTo>
                <a:lnTo>
                  <a:pt x="1405381" y="12699"/>
                </a:lnTo>
                <a:lnTo>
                  <a:pt x="1405381" y="0"/>
                </a:lnTo>
                <a:close/>
              </a:path>
              <a:path w="3967479" h="702945">
                <a:moveTo>
                  <a:pt x="1494281" y="0"/>
                </a:moveTo>
                <a:lnTo>
                  <a:pt x="1443481" y="0"/>
                </a:lnTo>
                <a:lnTo>
                  <a:pt x="1443481" y="12699"/>
                </a:lnTo>
                <a:lnTo>
                  <a:pt x="1494281" y="12699"/>
                </a:lnTo>
                <a:lnTo>
                  <a:pt x="1494281" y="0"/>
                </a:lnTo>
                <a:close/>
              </a:path>
              <a:path w="3967479" h="702945">
                <a:moveTo>
                  <a:pt x="1583181" y="0"/>
                </a:moveTo>
                <a:lnTo>
                  <a:pt x="1532381" y="0"/>
                </a:lnTo>
                <a:lnTo>
                  <a:pt x="1532381" y="12699"/>
                </a:lnTo>
                <a:lnTo>
                  <a:pt x="1583181" y="12699"/>
                </a:lnTo>
                <a:lnTo>
                  <a:pt x="1583181" y="0"/>
                </a:lnTo>
                <a:close/>
              </a:path>
              <a:path w="3967479" h="702945">
                <a:moveTo>
                  <a:pt x="1672081" y="0"/>
                </a:moveTo>
                <a:lnTo>
                  <a:pt x="1621281" y="0"/>
                </a:lnTo>
                <a:lnTo>
                  <a:pt x="1621281" y="12699"/>
                </a:lnTo>
                <a:lnTo>
                  <a:pt x="1672081" y="12699"/>
                </a:lnTo>
                <a:lnTo>
                  <a:pt x="1672081" y="0"/>
                </a:lnTo>
                <a:close/>
              </a:path>
              <a:path w="3967479" h="702945">
                <a:moveTo>
                  <a:pt x="1760981" y="0"/>
                </a:moveTo>
                <a:lnTo>
                  <a:pt x="1710181" y="0"/>
                </a:lnTo>
                <a:lnTo>
                  <a:pt x="1710181" y="12699"/>
                </a:lnTo>
                <a:lnTo>
                  <a:pt x="1760981" y="12699"/>
                </a:lnTo>
                <a:lnTo>
                  <a:pt x="1760981" y="0"/>
                </a:lnTo>
                <a:close/>
              </a:path>
              <a:path w="3967479" h="702945">
                <a:moveTo>
                  <a:pt x="1849881" y="0"/>
                </a:moveTo>
                <a:lnTo>
                  <a:pt x="1799081" y="0"/>
                </a:lnTo>
                <a:lnTo>
                  <a:pt x="1799081" y="12699"/>
                </a:lnTo>
                <a:lnTo>
                  <a:pt x="1849881" y="12699"/>
                </a:lnTo>
                <a:lnTo>
                  <a:pt x="1849881" y="0"/>
                </a:lnTo>
                <a:close/>
              </a:path>
              <a:path w="3967479" h="702945">
                <a:moveTo>
                  <a:pt x="1938781" y="0"/>
                </a:moveTo>
                <a:lnTo>
                  <a:pt x="1887981" y="0"/>
                </a:lnTo>
                <a:lnTo>
                  <a:pt x="1887981" y="12699"/>
                </a:lnTo>
                <a:lnTo>
                  <a:pt x="1938781" y="12699"/>
                </a:lnTo>
                <a:lnTo>
                  <a:pt x="1938781" y="0"/>
                </a:lnTo>
                <a:close/>
              </a:path>
              <a:path w="3967479" h="702945">
                <a:moveTo>
                  <a:pt x="2027681" y="0"/>
                </a:moveTo>
                <a:lnTo>
                  <a:pt x="1976881" y="0"/>
                </a:lnTo>
                <a:lnTo>
                  <a:pt x="1976881" y="12699"/>
                </a:lnTo>
                <a:lnTo>
                  <a:pt x="2027681" y="12699"/>
                </a:lnTo>
                <a:lnTo>
                  <a:pt x="2027681" y="0"/>
                </a:lnTo>
                <a:close/>
              </a:path>
              <a:path w="3967479" h="702945">
                <a:moveTo>
                  <a:pt x="2116581" y="0"/>
                </a:moveTo>
                <a:lnTo>
                  <a:pt x="2065781" y="0"/>
                </a:lnTo>
                <a:lnTo>
                  <a:pt x="2065781" y="12699"/>
                </a:lnTo>
                <a:lnTo>
                  <a:pt x="2116581" y="12699"/>
                </a:lnTo>
                <a:lnTo>
                  <a:pt x="2116581" y="0"/>
                </a:lnTo>
                <a:close/>
              </a:path>
              <a:path w="3967479" h="702945">
                <a:moveTo>
                  <a:pt x="2205481" y="0"/>
                </a:moveTo>
                <a:lnTo>
                  <a:pt x="2154681" y="0"/>
                </a:lnTo>
                <a:lnTo>
                  <a:pt x="2154681" y="12699"/>
                </a:lnTo>
                <a:lnTo>
                  <a:pt x="2205481" y="12699"/>
                </a:lnTo>
                <a:lnTo>
                  <a:pt x="2205481" y="0"/>
                </a:lnTo>
                <a:close/>
              </a:path>
              <a:path w="3967479" h="702945">
                <a:moveTo>
                  <a:pt x="2294381" y="0"/>
                </a:moveTo>
                <a:lnTo>
                  <a:pt x="2243581" y="0"/>
                </a:lnTo>
                <a:lnTo>
                  <a:pt x="2243581" y="12699"/>
                </a:lnTo>
                <a:lnTo>
                  <a:pt x="2294381" y="12699"/>
                </a:lnTo>
                <a:lnTo>
                  <a:pt x="2294381" y="0"/>
                </a:lnTo>
                <a:close/>
              </a:path>
              <a:path w="3967479" h="702945">
                <a:moveTo>
                  <a:pt x="2383281" y="0"/>
                </a:moveTo>
                <a:lnTo>
                  <a:pt x="2332481" y="0"/>
                </a:lnTo>
                <a:lnTo>
                  <a:pt x="2332481" y="12699"/>
                </a:lnTo>
                <a:lnTo>
                  <a:pt x="2383281" y="12699"/>
                </a:lnTo>
                <a:lnTo>
                  <a:pt x="2383281" y="0"/>
                </a:lnTo>
                <a:close/>
              </a:path>
              <a:path w="3967479" h="702945">
                <a:moveTo>
                  <a:pt x="2472181" y="0"/>
                </a:moveTo>
                <a:lnTo>
                  <a:pt x="2421381" y="0"/>
                </a:lnTo>
                <a:lnTo>
                  <a:pt x="2421381" y="12699"/>
                </a:lnTo>
                <a:lnTo>
                  <a:pt x="2472181" y="12699"/>
                </a:lnTo>
                <a:lnTo>
                  <a:pt x="2472181" y="0"/>
                </a:lnTo>
                <a:close/>
              </a:path>
              <a:path w="3967479" h="702945">
                <a:moveTo>
                  <a:pt x="2561081" y="0"/>
                </a:moveTo>
                <a:lnTo>
                  <a:pt x="2510281" y="0"/>
                </a:lnTo>
                <a:lnTo>
                  <a:pt x="2510281" y="12699"/>
                </a:lnTo>
                <a:lnTo>
                  <a:pt x="2561081" y="12699"/>
                </a:lnTo>
                <a:lnTo>
                  <a:pt x="2561081" y="0"/>
                </a:lnTo>
                <a:close/>
              </a:path>
              <a:path w="3967479" h="702945">
                <a:moveTo>
                  <a:pt x="2649981" y="0"/>
                </a:moveTo>
                <a:lnTo>
                  <a:pt x="2599181" y="0"/>
                </a:lnTo>
                <a:lnTo>
                  <a:pt x="2599181" y="12699"/>
                </a:lnTo>
                <a:lnTo>
                  <a:pt x="2649981" y="12699"/>
                </a:lnTo>
                <a:lnTo>
                  <a:pt x="2649981" y="0"/>
                </a:lnTo>
                <a:close/>
              </a:path>
              <a:path w="3967479" h="702945">
                <a:moveTo>
                  <a:pt x="2738881" y="0"/>
                </a:moveTo>
                <a:lnTo>
                  <a:pt x="2688081" y="0"/>
                </a:lnTo>
                <a:lnTo>
                  <a:pt x="2688081" y="12699"/>
                </a:lnTo>
                <a:lnTo>
                  <a:pt x="2738881" y="12699"/>
                </a:lnTo>
                <a:lnTo>
                  <a:pt x="2738881" y="0"/>
                </a:lnTo>
                <a:close/>
              </a:path>
              <a:path w="3967479" h="702945">
                <a:moveTo>
                  <a:pt x="2827781" y="0"/>
                </a:moveTo>
                <a:lnTo>
                  <a:pt x="2776981" y="0"/>
                </a:lnTo>
                <a:lnTo>
                  <a:pt x="2776981" y="12699"/>
                </a:lnTo>
                <a:lnTo>
                  <a:pt x="2827781" y="12699"/>
                </a:lnTo>
                <a:lnTo>
                  <a:pt x="2827781" y="0"/>
                </a:lnTo>
                <a:close/>
              </a:path>
              <a:path w="3967479" h="702945">
                <a:moveTo>
                  <a:pt x="2916681" y="0"/>
                </a:moveTo>
                <a:lnTo>
                  <a:pt x="2865881" y="0"/>
                </a:lnTo>
                <a:lnTo>
                  <a:pt x="2865881" y="12699"/>
                </a:lnTo>
                <a:lnTo>
                  <a:pt x="2916681" y="12699"/>
                </a:lnTo>
                <a:lnTo>
                  <a:pt x="2916681" y="0"/>
                </a:lnTo>
                <a:close/>
              </a:path>
              <a:path w="3967479" h="702945">
                <a:moveTo>
                  <a:pt x="3005581" y="0"/>
                </a:moveTo>
                <a:lnTo>
                  <a:pt x="2954781" y="0"/>
                </a:lnTo>
                <a:lnTo>
                  <a:pt x="2954781" y="12699"/>
                </a:lnTo>
                <a:lnTo>
                  <a:pt x="3005581" y="12699"/>
                </a:lnTo>
                <a:lnTo>
                  <a:pt x="3005581" y="0"/>
                </a:lnTo>
                <a:close/>
              </a:path>
              <a:path w="3967479" h="702945">
                <a:moveTo>
                  <a:pt x="3094481" y="0"/>
                </a:moveTo>
                <a:lnTo>
                  <a:pt x="3043681" y="0"/>
                </a:lnTo>
                <a:lnTo>
                  <a:pt x="3043681" y="12699"/>
                </a:lnTo>
                <a:lnTo>
                  <a:pt x="3094481" y="12699"/>
                </a:lnTo>
                <a:lnTo>
                  <a:pt x="3094481" y="0"/>
                </a:lnTo>
                <a:close/>
              </a:path>
              <a:path w="3967479" h="702945">
                <a:moveTo>
                  <a:pt x="3183381" y="0"/>
                </a:moveTo>
                <a:lnTo>
                  <a:pt x="3132581" y="0"/>
                </a:lnTo>
                <a:lnTo>
                  <a:pt x="3132581" y="12699"/>
                </a:lnTo>
                <a:lnTo>
                  <a:pt x="3183381" y="12699"/>
                </a:lnTo>
                <a:lnTo>
                  <a:pt x="3183381" y="0"/>
                </a:lnTo>
                <a:close/>
              </a:path>
              <a:path w="3967479" h="702945">
                <a:moveTo>
                  <a:pt x="3272281" y="0"/>
                </a:moveTo>
                <a:lnTo>
                  <a:pt x="3221481" y="0"/>
                </a:lnTo>
                <a:lnTo>
                  <a:pt x="3221481" y="12699"/>
                </a:lnTo>
                <a:lnTo>
                  <a:pt x="3272281" y="12699"/>
                </a:lnTo>
                <a:lnTo>
                  <a:pt x="3272281" y="0"/>
                </a:lnTo>
                <a:close/>
              </a:path>
              <a:path w="3967479" h="702945">
                <a:moveTo>
                  <a:pt x="3361181" y="0"/>
                </a:moveTo>
                <a:lnTo>
                  <a:pt x="3310381" y="0"/>
                </a:lnTo>
                <a:lnTo>
                  <a:pt x="3310381" y="12699"/>
                </a:lnTo>
                <a:lnTo>
                  <a:pt x="3361181" y="12699"/>
                </a:lnTo>
                <a:lnTo>
                  <a:pt x="3361181" y="0"/>
                </a:lnTo>
                <a:close/>
              </a:path>
              <a:path w="3967479" h="702945">
                <a:moveTo>
                  <a:pt x="3450081" y="0"/>
                </a:moveTo>
                <a:lnTo>
                  <a:pt x="3399281" y="0"/>
                </a:lnTo>
                <a:lnTo>
                  <a:pt x="3399281" y="12699"/>
                </a:lnTo>
                <a:lnTo>
                  <a:pt x="3450081" y="12699"/>
                </a:lnTo>
                <a:lnTo>
                  <a:pt x="3450081" y="0"/>
                </a:lnTo>
                <a:close/>
              </a:path>
              <a:path w="3967479" h="702945">
                <a:moveTo>
                  <a:pt x="3538981" y="0"/>
                </a:moveTo>
                <a:lnTo>
                  <a:pt x="3488181" y="0"/>
                </a:lnTo>
                <a:lnTo>
                  <a:pt x="3488181" y="12699"/>
                </a:lnTo>
                <a:lnTo>
                  <a:pt x="3538981" y="12699"/>
                </a:lnTo>
                <a:lnTo>
                  <a:pt x="3538981" y="0"/>
                </a:lnTo>
                <a:close/>
              </a:path>
              <a:path w="3967479" h="702945">
                <a:moveTo>
                  <a:pt x="3627881" y="0"/>
                </a:moveTo>
                <a:lnTo>
                  <a:pt x="3577081" y="0"/>
                </a:lnTo>
                <a:lnTo>
                  <a:pt x="3577081" y="12699"/>
                </a:lnTo>
                <a:lnTo>
                  <a:pt x="3627881" y="12699"/>
                </a:lnTo>
                <a:lnTo>
                  <a:pt x="3627881" y="0"/>
                </a:lnTo>
                <a:close/>
              </a:path>
              <a:path w="3967479" h="702945">
                <a:moveTo>
                  <a:pt x="3716781" y="0"/>
                </a:moveTo>
                <a:lnTo>
                  <a:pt x="3665981" y="0"/>
                </a:lnTo>
                <a:lnTo>
                  <a:pt x="3665981" y="12699"/>
                </a:lnTo>
                <a:lnTo>
                  <a:pt x="3716781" y="12699"/>
                </a:lnTo>
                <a:lnTo>
                  <a:pt x="3716781" y="0"/>
                </a:lnTo>
                <a:close/>
              </a:path>
              <a:path w="3967479" h="702945">
                <a:moveTo>
                  <a:pt x="3805681" y="0"/>
                </a:moveTo>
                <a:lnTo>
                  <a:pt x="3754881" y="0"/>
                </a:lnTo>
                <a:lnTo>
                  <a:pt x="3754881" y="12699"/>
                </a:lnTo>
                <a:lnTo>
                  <a:pt x="3805681" y="12699"/>
                </a:lnTo>
                <a:lnTo>
                  <a:pt x="3805681" y="0"/>
                </a:lnTo>
                <a:close/>
              </a:path>
              <a:path w="3967479" h="702945">
                <a:moveTo>
                  <a:pt x="3894581" y="0"/>
                </a:moveTo>
                <a:lnTo>
                  <a:pt x="3843781" y="0"/>
                </a:lnTo>
                <a:lnTo>
                  <a:pt x="3843781" y="12699"/>
                </a:lnTo>
                <a:lnTo>
                  <a:pt x="3894581" y="12699"/>
                </a:lnTo>
                <a:lnTo>
                  <a:pt x="3894581" y="0"/>
                </a:lnTo>
                <a:close/>
              </a:path>
              <a:path w="3967479" h="702945">
                <a:moveTo>
                  <a:pt x="3935476" y="9905"/>
                </a:moveTo>
                <a:lnTo>
                  <a:pt x="3922776" y="9905"/>
                </a:lnTo>
                <a:lnTo>
                  <a:pt x="3922776" y="60705"/>
                </a:lnTo>
                <a:lnTo>
                  <a:pt x="3935476" y="60705"/>
                </a:lnTo>
                <a:lnTo>
                  <a:pt x="3935476" y="9905"/>
                </a:lnTo>
                <a:close/>
              </a:path>
              <a:path w="3967479" h="702945">
                <a:moveTo>
                  <a:pt x="3935476" y="98805"/>
                </a:moveTo>
                <a:lnTo>
                  <a:pt x="3922776" y="98805"/>
                </a:lnTo>
                <a:lnTo>
                  <a:pt x="3922776" y="149605"/>
                </a:lnTo>
                <a:lnTo>
                  <a:pt x="3935476" y="149605"/>
                </a:lnTo>
                <a:lnTo>
                  <a:pt x="3935476" y="98805"/>
                </a:lnTo>
                <a:close/>
              </a:path>
              <a:path w="3967479" h="702945">
                <a:moveTo>
                  <a:pt x="3935476" y="187705"/>
                </a:moveTo>
                <a:lnTo>
                  <a:pt x="3922776" y="187705"/>
                </a:lnTo>
                <a:lnTo>
                  <a:pt x="3922776" y="238505"/>
                </a:lnTo>
                <a:lnTo>
                  <a:pt x="3935476" y="238505"/>
                </a:lnTo>
                <a:lnTo>
                  <a:pt x="3935476" y="187705"/>
                </a:lnTo>
                <a:close/>
              </a:path>
              <a:path w="3967479" h="702945">
                <a:moveTo>
                  <a:pt x="3922776" y="287781"/>
                </a:moveTo>
                <a:lnTo>
                  <a:pt x="3891026" y="287781"/>
                </a:lnTo>
                <a:lnTo>
                  <a:pt x="3929126" y="363981"/>
                </a:lnTo>
                <a:lnTo>
                  <a:pt x="3960876" y="300481"/>
                </a:lnTo>
                <a:lnTo>
                  <a:pt x="3922776" y="300481"/>
                </a:lnTo>
                <a:lnTo>
                  <a:pt x="3922776" y="287781"/>
                </a:lnTo>
                <a:close/>
              </a:path>
              <a:path w="3967479" h="702945">
                <a:moveTo>
                  <a:pt x="3935476" y="276605"/>
                </a:moveTo>
                <a:lnTo>
                  <a:pt x="3922776" y="276605"/>
                </a:lnTo>
                <a:lnTo>
                  <a:pt x="3922776" y="300481"/>
                </a:lnTo>
                <a:lnTo>
                  <a:pt x="3935476" y="300481"/>
                </a:lnTo>
                <a:lnTo>
                  <a:pt x="3935476" y="276605"/>
                </a:lnTo>
                <a:close/>
              </a:path>
              <a:path w="3967479" h="702945">
                <a:moveTo>
                  <a:pt x="3967226" y="287781"/>
                </a:moveTo>
                <a:lnTo>
                  <a:pt x="3935476" y="287781"/>
                </a:lnTo>
                <a:lnTo>
                  <a:pt x="3935476" y="300481"/>
                </a:lnTo>
                <a:lnTo>
                  <a:pt x="3960876" y="300481"/>
                </a:lnTo>
                <a:lnTo>
                  <a:pt x="3967226" y="287781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9201911" y="4375403"/>
            <a:ext cx="538480" cy="247015"/>
          </a:xfrm>
          <a:prstGeom prst="rect">
            <a:avLst/>
          </a:prstGeom>
          <a:solidFill>
            <a:srgbClr val="F4F8FA"/>
          </a:solidFill>
        </p:spPr>
        <p:txBody>
          <a:bodyPr wrap="square" lIns="0" tIns="39369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dirty="0" sz="1000" spc="-10" b="1" i="1">
                <a:solidFill>
                  <a:srgbClr val="538235"/>
                </a:solidFill>
                <a:latin typeface="Calibri"/>
                <a:cs typeface="Calibri"/>
              </a:rPr>
              <a:t>+156%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9" name="object 6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70" name="object 70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38235"/>
                </a:solidFill>
                <a:latin typeface="Tahoma"/>
                <a:cs typeface="Tahoma"/>
              </a:rPr>
              <a:t>7.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91200" y="0"/>
            <a:ext cx="6400800" cy="6858000"/>
            <a:chOff x="5791200" y="0"/>
            <a:chExt cx="64008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1191" y="111252"/>
              <a:ext cx="1025651" cy="150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1343" y="0"/>
              <a:ext cx="6010656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0" y="0"/>
              <a:ext cx="4585715" cy="68579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791200" y="0"/>
              <a:ext cx="4281170" cy="6858000"/>
            </a:xfrm>
            <a:custGeom>
              <a:avLst/>
              <a:gdLst/>
              <a:ahLst/>
              <a:cxnLst/>
              <a:rect l="l" t="t" r="r" b="b"/>
              <a:pathLst>
                <a:path w="4281170" h="6858000">
                  <a:moveTo>
                    <a:pt x="4281043" y="6819836"/>
                  </a:moveTo>
                  <a:lnTo>
                    <a:pt x="4249166" y="6765607"/>
                  </a:lnTo>
                  <a:lnTo>
                    <a:pt x="4220007" y="6707467"/>
                  </a:lnTo>
                  <a:lnTo>
                    <a:pt x="4191419" y="6646278"/>
                  </a:lnTo>
                  <a:lnTo>
                    <a:pt x="4163415" y="6582080"/>
                  </a:lnTo>
                  <a:lnTo>
                    <a:pt x="4136009" y="6514960"/>
                  </a:lnTo>
                  <a:lnTo>
                    <a:pt x="4109224" y="6444970"/>
                  </a:lnTo>
                  <a:lnTo>
                    <a:pt x="4096067" y="6408928"/>
                  </a:lnTo>
                  <a:lnTo>
                    <a:pt x="4083075" y="6372187"/>
                  </a:lnTo>
                  <a:lnTo>
                    <a:pt x="4070248" y="6334760"/>
                  </a:lnTo>
                  <a:lnTo>
                    <a:pt x="4057586" y="6296647"/>
                  </a:lnTo>
                  <a:lnTo>
                    <a:pt x="4045089" y="6257874"/>
                  </a:lnTo>
                  <a:lnTo>
                    <a:pt x="4032758" y="6218440"/>
                  </a:lnTo>
                  <a:lnTo>
                    <a:pt x="4020604" y="6178347"/>
                  </a:lnTo>
                  <a:lnTo>
                    <a:pt x="4008628" y="6137605"/>
                  </a:lnTo>
                  <a:lnTo>
                    <a:pt x="3996817" y="6096228"/>
                  </a:lnTo>
                  <a:lnTo>
                    <a:pt x="3985196" y="6054217"/>
                  </a:lnTo>
                  <a:lnTo>
                    <a:pt x="3973753" y="6011583"/>
                  </a:lnTo>
                  <a:lnTo>
                    <a:pt x="3962501" y="5968339"/>
                  </a:lnTo>
                  <a:lnTo>
                    <a:pt x="3951427" y="5924486"/>
                  </a:lnTo>
                  <a:lnTo>
                    <a:pt x="3940543" y="5880036"/>
                  </a:lnTo>
                  <a:lnTo>
                    <a:pt x="3929850" y="5834989"/>
                  </a:lnTo>
                  <a:lnTo>
                    <a:pt x="3919347" y="5789358"/>
                  </a:lnTo>
                  <a:lnTo>
                    <a:pt x="3909034" y="5743156"/>
                  </a:lnTo>
                  <a:lnTo>
                    <a:pt x="3898925" y="5696394"/>
                  </a:lnTo>
                  <a:lnTo>
                    <a:pt x="3889006" y="5649061"/>
                  </a:lnTo>
                  <a:lnTo>
                    <a:pt x="3879291" y="5601170"/>
                  </a:lnTo>
                  <a:lnTo>
                    <a:pt x="3869791" y="5552745"/>
                  </a:lnTo>
                  <a:lnTo>
                    <a:pt x="3860482" y="5503773"/>
                  </a:lnTo>
                  <a:lnTo>
                    <a:pt x="3851389" y="5454281"/>
                  </a:lnTo>
                  <a:lnTo>
                    <a:pt x="3842499" y="5404269"/>
                  </a:lnTo>
                  <a:lnTo>
                    <a:pt x="3833825" y="5353736"/>
                  </a:lnTo>
                  <a:lnTo>
                    <a:pt x="3825367" y="5302694"/>
                  </a:lnTo>
                  <a:lnTo>
                    <a:pt x="3817124" y="5251170"/>
                  </a:lnTo>
                  <a:lnTo>
                    <a:pt x="3809111" y="5199138"/>
                  </a:lnTo>
                  <a:lnTo>
                    <a:pt x="3801300" y="5146637"/>
                  </a:lnTo>
                  <a:lnTo>
                    <a:pt x="3793718" y="5093665"/>
                  </a:lnTo>
                  <a:lnTo>
                    <a:pt x="3786365" y="5040211"/>
                  </a:lnTo>
                  <a:lnTo>
                    <a:pt x="3779240" y="4986312"/>
                  </a:lnTo>
                  <a:lnTo>
                    <a:pt x="3772344" y="4931956"/>
                  </a:lnTo>
                  <a:lnTo>
                    <a:pt x="3765689" y="4877155"/>
                  </a:lnTo>
                  <a:lnTo>
                    <a:pt x="3759250" y="4821923"/>
                  </a:lnTo>
                  <a:lnTo>
                    <a:pt x="3753066" y="4766272"/>
                  </a:lnTo>
                  <a:lnTo>
                    <a:pt x="3747109" y="4710188"/>
                  </a:lnTo>
                  <a:lnTo>
                    <a:pt x="3741394" y="4653699"/>
                  </a:lnTo>
                  <a:lnTo>
                    <a:pt x="3735921" y="4596803"/>
                  </a:lnTo>
                  <a:lnTo>
                    <a:pt x="3730701" y="4539513"/>
                  </a:lnTo>
                  <a:lnTo>
                    <a:pt x="3725722" y="4481842"/>
                  </a:lnTo>
                  <a:lnTo>
                    <a:pt x="3720985" y="4423778"/>
                  </a:lnTo>
                  <a:lnTo>
                    <a:pt x="3716515" y="4365345"/>
                  </a:lnTo>
                  <a:lnTo>
                    <a:pt x="3712286" y="4306557"/>
                  </a:lnTo>
                  <a:lnTo>
                    <a:pt x="3708323" y="4247400"/>
                  </a:lnTo>
                  <a:lnTo>
                    <a:pt x="3704615" y="4187901"/>
                  </a:lnTo>
                  <a:lnTo>
                    <a:pt x="3701173" y="4128058"/>
                  </a:lnTo>
                  <a:lnTo>
                    <a:pt x="3697986" y="4067886"/>
                  </a:lnTo>
                  <a:lnTo>
                    <a:pt x="3695065" y="4007383"/>
                  </a:lnTo>
                  <a:lnTo>
                    <a:pt x="3692423" y="3946563"/>
                  </a:lnTo>
                  <a:lnTo>
                    <a:pt x="3690035" y="3885438"/>
                  </a:lnTo>
                  <a:lnTo>
                    <a:pt x="3687927" y="3824008"/>
                  </a:lnTo>
                  <a:lnTo>
                    <a:pt x="3686098" y="3762286"/>
                  </a:lnTo>
                  <a:lnTo>
                    <a:pt x="3684536" y="3700272"/>
                  </a:lnTo>
                  <a:lnTo>
                    <a:pt x="3683254" y="3637991"/>
                  </a:lnTo>
                  <a:lnTo>
                    <a:pt x="3682250" y="3575431"/>
                  </a:lnTo>
                  <a:lnTo>
                    <a:pt x="3681539" y="3512604"/>
                  </a:lnTo>
                  <a:lnTo>
                    <a:pt x="3681107" y="3449536"/>
                  </a:lnTo>
                  <a:lnTo>
                    <a:pt x="3680968" y="3386201"/>
                  </a:lnTo>
                  <a:lnTo>
                    <a:pt x="3681107" y="3322878"/>
                  </a:lnTo>
                  <a:lnTo>
                    <a:pt x="3681539" y="3259798"/>
                  </a:lnTo>
                  <a:lnTo>
                    <a:pt x="3682250" y="3196971"/>
                  </a:lnTo>
                  <a:lnTo>
                    <a:pt x="3683254" y="3134410"/>
                  </a:lnTo>
                  <a:lnTo>
                    <a:pt x="3684536" y="3072117"/>
                  </a:lnTo>
                  <a:lnTo>
                    <a:pt x="3686098" y="3010103"/>
                  </a:lnTo>
                  <a:lnTo>
                    <a:pt x="3687927" y="2948368"/>
                  </a:lnTo>
                  <a:lnTo>
                    <a:pt x="3690035" y="2886938"/>
                  </a:lnTo>
                  <a:lnTo>
                    <a:pt x="3692423" y="2825800"/>
                  </a:lnTo>
                  <a:lnTo>
                    <a:pt x="3695065" y="2764980"/>
                  </a:lnTo>
                  <a:lnTo>
                    <a:pt x="3697986" y="2704477"/>
                  </a:lnTo>
                  <a:lnTo>
                    <a:pt x="3701173" y="2644292"/>
                  </a:lnTo>
                  <a:lnTo>
                    <a:pt x="3704615" y="2584450"/>
                  </a:lnTo>
                  <a:lnTo>
                    <a:pt x="3708323" y="2524950"/>
                  </a:lnTo>
                  <a:lnTo>
                    <a:pt x="3712286" y="2465794"/>
                  </a:lnTo>
                  <a:lnTo>
                    <a:pt x="3716515" y="2406993"/>
                  </a:lnTo>
                  <a:lnTo>
                    <a:pt x="3720985" y="2348560"/>
                  </a:lnTo>
                  <a:lnTo>
                    <a:pt x="3725722" y="2290495"/>
                  </a:lnTo>
                  <a:lnTo>
                    <a:pt x="3730701" y="2232825"/>
                  </a:lnTo>
                  <a:lnTo>
                    <a:pt x="3735921" y="2175522"/>
                  </a:lnTo>
                  <a:lnTo>
                    <a:pt x="3741394" y="2118626"/>
                  </a:lnTo>
                  <a:lnTo>
                    <a:pt x="3747109" y="2062137"/>
                  </a:lnTo>
                  <a:lnTo>
                    <a:pt x="3753066" y="2006053"/>
                  </a:lnTo>
                  <a:lnTo>
                    <a:pt x="3759250" y="1950389"/>
                  </a:lnTo>
                  <a:lnTo>
                    <a:pt x="3765689" y="1895157"/>
                  </a:lnTo>
                  <a:lnTo>
                    <a:pt x="3772344" y="1840357"/>
                  </a:lnTo>
                  <a:lnTo>
                    <a:pt x="3779240" y="1786001"/>
                  </a:lnTo>
                  <a:lnTo>
                    <a:pt x="3786365" y="1732102"/>
                  </a:lnTo>
                  <a:lnTo>
                    <a:pt x="3793718" y="1678647"/>
                  </a:lnTo>
                  <a:lnTo>
                    <a:pt x="3801300" y="1625676"/>
                  </a:lnTo>
                  <a:lnTo>
                    <a:pt x="3809111" y="1573161"/>
                  </a:lnTo>
                  <a:lnTo>
                    <a:pt x="3817124" y="1521142"/>
                  </a:lnTo>
                  <a:lnTo>
                    <a:pt x="3825367" y="1469605"/>
                  </a:lnTo>
                  <a:lnTo>
                    <a:pt x="3833825" y="1418577"/>
                  </a:lnTo>
                  <a:lnTo>
                    <a:pt x="3842499" y="1368044"/>
                  </a:lnTo>
                  <a:lnTo>
                    <a:pt x="3851389" y="1318031"/>
                  </a:lnTo>
                  <a:lnTo>
                    <a:pt x="3860482" y="1268526"/>
                  </a:lnTo>
                  <a:lnTo>
                    <a:pt x="3869791" y="1219568"/>
                  </a:lnTo>
                  <a:lnTo>
                    <a:pt x="3879291" y="1171130"/>
                  </a:lnTo>
                  <a:lnTo>
                    <a:pt x="3889006" y="1123251"/>
                  </a:lnTo>
                  <a:lnTo>
                    <a:pt x="3898925" y="1075918"/>
                  </a:lnTo>
                  <a:lnTo>
                    <a:pt x="3909034" y="1029144"/>
                  </a:lnTo>
                  <a:lnTo>
                    <a:pt x="3919347" y="982941"/>
                  </a:lnTo>
                  <a:lnTo>
                    <a:pt x="3929850" y="937310"/>
                  </a:lnTo>
                  <a:lnTo>
                    <a:pt x="3940543" y="892263"/>
                  </a:lnTo>
                  <a:lnTo>
                    <a:pt x="3951427" y="847813"/>
                  </a:lnTo>
                  <a:lnTo>
                    <a:pt x="3962501" y="803960"/>
                  </a:lnTo>
                  <a:lnTo>
                    <a:pt x="3973753" y="760717"/>
                  </a:lnTo>
                  <a:lnTo>
                    <a:pt x="3985196" y="718083"/>
                  </a:lnTo>
                  <a:lnTo>
                    <a:pt x="3996817" y="676084"/>
                  </a:lnTo>
                  <a:lnTo>
                    <a:pt x="4008628" y="634707"/>
                  </a:lnTo>
                  <a:lnTo>
                    <a:pt x="4020604" y="593966"/>
                  </a:lnTo>
                  <a:lnTo>
                    <a:pt x="4032758" y="553872"/>
                  </a:lnTo>
                  <a:lnTo>
                    <a:pt x="4045089" y="514438"/>
                  </a:lnTo>
                  <a:lnTo>
                    <a:pt x="4057586" y="475665"/>
                  </a:lnTo>
                  <a:lnTo>
                    <a:pt x="4070248" y="437565"/>
                  </a:lnTo>
                  <a:lnTo>
                    <a:pt x="4083075" y="400138"/>
                  </a:lnTo>
                  <a:lnTo>
                    <a:pt x="4096067" y="363397"/>
                  </a:lnTo>
                  <a:lnTo>
                    <a:pt x="4109224" y="327342"/>
                  </a:lnTo>
                  <a:lnTo>
                    <a:pt x="4136009" y="257365"/>
                  </a:lnTo>
                  <a:lnTo>
                    <a:pt x="4163415" y="190246"/>
                  </a:lnTo>
                  <a:lnTo>
                    <a:pt x="4191419" y="126060"/>
                  </a:lnTo>
                  <a:lnTo>
                    <a:pt x="4220007" y="64871"/>
                  </a:lnTo>
                  <a:lnTo>
                    <a:pt x="4249166" y="6731"/>
                  </a:lnTo>
                  <a:lnTo>
                    <a:pt x="4252849" y="0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940308" y="6858000"/>
                  </a:lnTo>
                  <a:lnTo>
                    <a:pt x="4281043" y="6858000"/>
                  </a:lnTo>
                  <a:lnTo>
                    <a:pt x="4281043" y="681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508" y="733044"/>
            <a:ext cx="646937" cy="64084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6498" y="676732"/>
            <a:ext cx="55429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-4166" sz="6000" spc="-37">
                <a:solidFill>
                  <a:srgbClr val="001F5F"/>
                </a:solidFill>
              </a:rPr>
              <a:t>8.</a:t>
            </a:r>
            <a:r>
              <a:rPr dirty="0" baseline="-4166" sz="6000">
                <a:solidFill>
                  <a:srgbClr val="001F5F"/>
                </a:solidFill>
              </a:rPr>
              <a:t>	</a:t>
            </a:r>
            <a:r>
              <a:rPr dirty="0" sz="4000">
                <a:solidFill>
                  <a:srgbClr val="001F5F"/>
                </a:solidFill>
              </a:rPr>
              <a:t>Sztuczna</a:t>
            </a:r>
            <a:r>
              <a:rPr dirty="0" sz="4000" spc="-95">
                <a:solidFill>
                  <a:srgbClr val="001F5F"/>
                </a:solidFill>
              </a:rPr>
              <a:t> </a:t>
            </a:r>
            <a:r>
              <a:rPr dirty="0" sz="4000" spc="55">
                <a:solidFill>
                  <a:srgbClr val="001F5F"/>
                </a:solidFill>
              </a:rPr>
              <a:t>inteligencja</a:t>
            </a:r>
            <a:endParaRPr sz="4000"/>
          </a:p>
        </p:txBody>
      </p:sp>
      <p:grpSp>
        <p:nvGrpSpPr>
          <p:cNvPr id="9" name="object 9" descr=""/>
          <p:cNvGrpSpPr/>
          <p:nvPr/>
        </p:nvGrpSpPr>
        <p:grpSpPr>
          <a:xfrm>
            <a:off x="635508" y="1694688"/>
            <a:ext cx="8270875" cy="4791710"/>
            <a:chOff x="635508" y="1694688"/>
            <a:chExt cx="8270875" cy="479171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1694688"/>
              <a:ext cx="8270748" cy="143865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3371088"/>
              <a:ext cx="8270748" cy="143865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5047488"/>
              <a:ext cx="8270748" cy="143865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/>
              <a:t>Sztuczne</a:t>
            </a:r>
            <a:r>
              <a:rPr dirty="0" spc="-35"/>
              <a:t> </a:t>
            </a:r>
            <a:r>
              <a:rPr dirty="0" spc="-10"/>
              <a:t>inteligencje</a:t>
            </a:r>
            <a:r>
              <a:rPr dirty="0" spc="-60"/>
              <a:t> </a:t>
            </a:r>
            <a:r>
              <a:rPr dirty="0" spc="-10"/>
              <a:t>ograniczą</a:t>
            </a:r>
            <a:r>
              <a:rPr dirty="0" spc="-40"/>
              <a:t> </a:t>
            </a:r>
            <a:r>
              <a:rPr dirty="0"/>
              <a:t>zarobki</a:t>
            </a:r>
            <a:r>
              <a:rPr dirty="0" spc="-35"/>
              <a:t> </a:t>
            </a:r>
            <a:r>
              <a:rPr dirty="0"/>
              <a:t>i</a:t>
            </a:r>
            <a:r>
              <a:rPr dirty="0" spc="-60"/>
              <a:t> </a:t>
            </a:r>
            <a:r>
              <a:rPr dirty="0"/>
              <a:t>prestiż</a:t>
            </a:r>
            <a:r>
              <a:rPr dirty="0" spc="-55"/>
              <a:t> </a:t>
            </a:r>
            <a:r>
              <a:rPr dirty="0" spc="-10"/>
              <a:t>pracowników</a:t>
            </a:r>
            <a:r>
              <a:rPr dirty="0" spc="-40"/>
              <a:t> </a:t>
            </a:r>
            <a:r>
              <a:rPr dirty="0" spc="-10"/>
              <a:t>biurowych</a:t>
            </a:r>
          </a:p>
          <a:p>
            <a:pPr algn="just" marL="12700" marR="5715">
              <a:lnSpc>
                <a:spcPct val="100000"/>
              </a:lnSpc>
              <a:spcBef>
                <a:spcPts val="630"/>
              </a:spcBef>
            </a:pPr>
            <a:r>
              <a:rPr dirty="0" sz="1200" b="0">
                <a:latin typeface="Calibri"/>
                <a:cs typeface="Calibri"/>
              </a:rPr>
              <a:t>Umiejętność</a:t>
            </a:r>
            <a:r>
              <a:rPr dirty="0" sz="1200" spc="110" b="0">
                <a:latin typeface="Calibri"/>
                <a:cs typeface="Calibri"/>
              </a:rPr>
              <a:t>  </a:t>
            </a:r>
            <a:r>
              <a:rPr dirty="0" sz="1200" b="0">
                <a:latin typeface="Calibri"/>
                <a:cs typeface="Calibri"/>
              </a:rPr>
              <a:t>operowania</a:t>
            </a:r>
            <a:r>
              <a:rPr dirty="0" sz="1200" spc="120" b="0">
                <a:latin typeface="Calibri"/>
                <a:cs typeface="Calibri"/>
              </a:rPr>
              <a:t>  </a:t>
            </a:r>
            <a:r>
              <a:rPr dirty="0" sz="1200" b="0">
                <a:latin typeface="Calibri"/>
                <a:cs typeface="Calibri"/>
              </a:rPr>
              <a:t>słowami</a:t>
            </a:r>
            <a:r>
              <a:rPr dirty="0" sz="1200" spc="114" b="0">
                <a:latin typeface="Calibri"/>
                <a:cs typeface="Calibri"/>
              </a:rPr>
              <a:t> 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114" b="0">
                <a:latin typeface="Calibri"/>
                <a:cs typeface="Calibri"/>
              </a:rPr>
              <a:t>  </a:t>
            </a:r>
            <a:r>
              <a:rPr dirty="0" sz="1200" b="0">
                <a:latin typeface="Calibri"/>
                <a:cs typeface="Calibri"/>
              </a:rPr>
              <a:t>liczbami</a:t>
            </a:r>
            <a:r>
              <a:rPr dirty="0" sz="1200" spc="114" b="0">
                <a:latin typeface="Calibri"/>
                <a:cs typeface="Calibri"/>
              </a:rPr>
              <a:t>  </a:t>
            </a:r>
            <a:r>
              <a:rPr dirty="0" sz="1200" b="0">
                <a:latin typeface="Calibri"/>
                <a:cs typeface="Calibri"/>
              </a:rPr>
              <a:t>–</a:t>
            </a:r>
            <a:r>
              <a:rPr dirty="0" sz="1200" spc="120" b="0">
                <a:latin typeface="Calibri"/>
                <a:cs typeface="Calibri"/>
              </a:rPr>
              <a:t>  </a:t>
            </a:r>
            <a:r>
              <a:rPr dirty="0" sz="1200" b="0">
                <a:latin typeface="Calibri"/>
                <a:cs typeface="Calibri"/>
              </a:rPr>
              <a:t>główny</a:t>
            </a:r>
            <a:r>
              <a:rPr dirty="0" sz="1200" spc="114" b="0">
                <a:latin typeface="Calibri"/>
                <a:cs typeface="Calibri"/>
              </a:rPr>
              <a:t>  </a:t>
            </a:r>
            <a:r>
              <a:rPr dirty="0" sz="1200" b="0">
                <a:latin typeface="Calibri"/>
                <a:cs typeface="Calibri"/>
              </a:rPr>
              <a:t>atut</a:t>
            </a:r>
            <a:r>
              <a:rPr dirty="0" sz="1200" spc="110" b="0">
                <a:latin typeface="Calibri"/>
                <a:cs typeface="Calibri"/>
              </a:rPr>
              <a:t>  </a:t>
            </a:r>
            <a:r>
              <a:rPr dirty="0" sz="1200" b="0">
                <a:latin typeface="Calibri"/>
                <a:cs typeface="Calibri"/>
              </a:rPr>
              <a:t>pracowników</a:t>
            </a:r>
            <a:r>
              <a:rPr dirty="0" sz="1200" spc="114" b="0">
                <a:latin typeface="Calibri"/>
                <a:cs typeface="Calibri"/>
              </a:rPr>
              <a:t>  </a:t>
            </a:r>
            <a:r>
              <a:rPr dirty="0" sz="1200" b="0">
                <a:latin typeface="Calibri"/>
                <a:cs typeface="Calibri"/>
              </a:rPr>
              <a:t>biurowych:</a:t>
            </a:r>
            <a:r>
              <a:rPr dirty="0" sz="1200" spc="114" b="0">
                <a:latin typeface="Calibri"/>
                <a:cs typeface="Calibri"/>
              </a:rPr>
              <a:t>  </a:t>
            </a:r>
            <a:r>
              <a:rPr dirty="0" sz="1200" spc="-10" b="0">
                <a:latin typeface="Calibri"/>
                <a:cs typeface="Calibri"/>
              </a:rPr>
              <a:t>księgowych, </a:t>
            </a:r>
            <a:r>
              <a:rPr dirty="0" sz="1200" b="0">
                <a:latin typeface="Calibri"/>
                <a:cs typeface="Calibri"/>
              </a:rPr>
              <a:t>prawników</a:t>
            </a:r>
            <a:r>
              <a:rPr dirty="0" sz="1200" spc="1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programistów,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konsultantów,</a:t>
            </a:r>
            <a:r>
              <a:rPr dirty="0" sz="1200" spc="2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analityków...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–</a:t>
            </a:r>
            <a:r>
              <a:rPr dirty="0" sz="1200" spc="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staje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się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dzięki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sztucznej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inteligencji</a:t>
            </a:r>
            <a:r>
              <a:rPr dirty="0" sz="1200" spc="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coraz</a:t>
            </a:r>
            <a:r>
              <a:rPr dirty="0" sz="1200" spc="2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bardziej </a:t>
            </a:r>
            <a:r>
              <a:rPr dirty="0" sz="1200" b="0">
                <a:latin typeface="Calibri"/>
                <a:cs typeface="Calibri"/>
              </a:rPr>
              <a:t>dostępna.</a:t>
            </a:r>
            <a:r>
              <a:rPr dirty="0" sz="1200" spc="16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Przestaje</a:t>
            </a:r>
            <a:r>
              <a:rPr dirty="0" sz="1200" spc="15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być</a:t>
            </a:r>
            <a:r>
              <a:rPr dirty="0" sz="1200" spc="16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więc</a:t>
            </a:r>
            <a:r>
              <a:rPr dirty="0" sz="1200" spc="16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być</a:t>
            </a:r>
            <a:r>
              <a:rPr dirty="0" sz="1200" spc="16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czymś</a:t>
            </a:r>
            <a:r>
              <a:rPr dirty="0" sz="1200" spc="16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rzadkim</a:t>
            </a:r>
            <a:r>
              <a:rPr dirty="0" sz="1200" spc="1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16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cenionym.</a:t>
            </a:r>
            <a:r>
              <a:rPr dirty="0" sz="1200" spc="16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Pracownicy</a:t>
            </a:r>
            <a:r>
              <a:rPr dirty="0" sz="1200" spc="16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biurowi</a:t>
            </a:r>
            <a:r>
              <a:rPr dirty="0" sz="1200" spc="1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utracą</a:t>
            </a:r>
            <a:r>
              <a:rPr dirty="0" sz="1200" spc="16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więc</a:t>
            </a:r>
            <a:r>
              <a:rPr dirty="0" sz="1200" spc="17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przewagę </a:t>
            </a:r>
            <a:r>
              <a:rPr dirty="0" sz="1200" b="0">
                <a:latin typeface="Calibri"/>
                <a:cs typeface="Calibri"/>
              </a:rPr>
              <a:t>zarobków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statusu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nad</a:t>
            </a:r>
            <a:r>
              <a:rPr dirty="0" sz="1200" spc="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pracownikami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fizycznymi.</a:t>
            </a:r>
            <a:r>
              <a:rPr dirty="0" sz="1200" spc="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Będzie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to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dla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nich</a:t>
            </a:r>
            <a:r>
              <a:rPr dirty="0" sz="1200" spc="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bolesny</a:t>
            </a:r>
            <a:r>
              <a:rPr dirty="0" sz="1200" spc="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proces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nie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oddadzą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pola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spc="-25" b="0">
                <a:latin typeface="Calibri"/>
                <a:cs typeface="Calibri"/>
              </a:rPr>
              <a:t>bez </a:t>
            </a:r>
            <a:r>
              <a:rPr dirty="0" sz="1200" b="0">
                <a:latin typeface="Calibri"/>
                <a:cs typeface="Calibri"/>
              </a:rPr>
              <a:t>walki.</a:t>
            </a:r>
            <a:r>
              <a:rPr dirty="0" sz="1200" spc="-10" b="0">
                <a:latin typeface="Calibri"/>
                <a:cs typeface="Calibri"/>
              </a:rPr>
              <a:t> Sądy,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regulatorzy</a:t>
            </a:r>
            <a:r>
              <a:rPr dirty="0" sz="1200" spc="-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-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twórcy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kultury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będą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starać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się go</a:t>
            </a:r>
            <a:r>
              <a:rPr dirty="0" sz="1200" spc="-10" b="0">
                <a:latin typeface="Calibri"/>
                <a:cs typeface="Calibri"/>
              </a:rPr>
              <a:t> zatrzymać,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ale</a:t>
            </a:r>
            <a:r>
              <a:rPr dirty="0" sz="1200" spc="-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najpewniej</a:t>
            </a:r>
            <a:r>
              <a:rPr dirty="0" sz="1200" spc="-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tylko</a:t>
            </a:r>
            <a:r>
              <a:rPr dirty="0" sz="1200" spc="-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go</a:t>
            </a:r>
            <a:r>
              <a:rPr dirty="0" sz="1200" spc="-10" b="0">
                <a:latin typeface="Calibri"/>
                <a:cs typeface="Calibri"/>
              </a:rPr>
              <a:t> spowolnią.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/>
              <a:t>Zmniejszą</a:t>
            </a:r>
            <a:r>
              <a:rPr dirty="0" spc="-50"/>
              <a:t> </a:t>
            </a:r>
            <a:r>
              <a:rPr dirty="0"/>
              <a:t>też</a:t>
            </a:r>
            <a:r>
              <a:rPr dirty="0" spc="-55"/>
              <a:t> </a:t>
            </a:r>
            <a:r>
              <a:rPr dirty="0" spc="-10"/>
              <a:t>organiczny</a:t>
            </a:r>
            <a:r>
              <a:rPr dirty="0" spc="-20"/>
              <a:t> </a:t>
            </a:r>
            <a:r>
              <a:rPr dirty="0"/>
              <a:t>ruch</a:t>
            </a:r>
            <a:r>
              <a:rPr dirty="0" spc="-25"/>
              <a:t> </a:t>
            </a:r>
            <a:r>
              <a:rPr dirty="0"/>
              <a:t>w</a:t>
            </a:r>
            <a:r>
              <a:rPr dirty="0" spc="-55"/>
              <a:t> </a:t>
            </a:r>
            <a:r>
              <a:rPr dirty="0" spc="-10"/>
              <a:t>Internecie...</a:t>
            </a:r>
          </a:p>
          <a:p>
            <a:pPr algn="just" marL="12700" marR="5080">
              <a:lnSpc>
                <a:spcPct val="100000"/>
              </a:lnSpc>
              <a:spcBef>
                <a:spcPts val="625"/>
              </a:spcBef>
            </a:pPr>
            <a:r>
              <a:rPr dirty="0" sz="1200" b="0">
                <a:latin typeface="Calibri"/>
                <a:cs typeface="Calibri"/>
              </a:rPr>
              <a:t>W</a:t>
            </a:r>
            <a:r>
              <a:rPr dirty="0" sz="1200" spc="3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mediach</a:t>
            </a:r>
            <a:r>
              <a:rPr dirty="0" sz="1200" spc="3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internetowych</a:t>
            </a:r>
            <a:r>
              <a:rPr dirty="0" sz="1200" spc="3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czeka</a:t>
            </a:r>
            <a:r>
              <a:rPr dirty="0" sz="1200" spc="3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nas</a:t>
            </a:r>
            <a:r>
              <a:rPr dirty="0" sz="1200" spc="3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zalew</a:t>
            </a:r>
            <a:r>
              <a:rPr dirty="0" sz="1200" spc="3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tanich</a:t>
            </a:r>
            <a:r>
              <a:rPr dirty="0" sz="1200" spc="3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generycznych</a:t>
            </a:r>
            <a:r>
              <a:rPr dirty="0" sz="1200" spc="3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treści</a:t>
            </a:r>
            <a:r>
              <a:rPr dirty="0" sz="1200" spc="3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wytwarzanych</a:t>
            </a:r>
            <a:r>
              <a:rPr dirty="0" sz="1200" spc="3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przez</a:t>
            </a:r>
            <a:r>
              <a:rPr dirty="0" sz="1200" spc="30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sztuczne </a:t>
            </a:r>
            <a:r>
              <a:rPr dirty="0" sz="1200" b="0">
                <a:latin typeface="Calibri"/>
                <a:cs typeface="Calibri"/>
              </a:rPr>
              <a:t>inteligencje,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przez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co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media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te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staną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się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mniej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interesujące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spadnie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nich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ruch.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biegiem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czasu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</a:t>
            </a:r>
            <a:r>
              <a:rPr dirty="0" sz="1200" spc="2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staną </a:t>
            </a:r>
            <a:r>
              <a:rPr dirty="0" sz="1200" b="0">
                <a:latin typeface="Calibri"/>
                <a:cs typeface="Calibri"/>
              </a:rPr>
              <a:t>się</a:t>
            </a:r>
            <a:r>
              <a:rPr dirty="0" sz="1200" spc="2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też</a:t>
            </a:r>
            <a:r>
              <a:rPr dirty="0" sz="1200" spc="2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uniwersalnym</a:t>
            </a:r>
            <a:r>
              <a:rPr dirty="0" sz="1200" spc="2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pośrednikiem</a:t>
            </a:r>
            <a:r>
              <a:rPr dirty="0" sz="1200" spc="2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</a:t>
            </a:r>
            <a:r>
              <a:rPr dirty="0" sz="1200" spc="2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nawigowaniu</a:t>
            </a:r>
            <a:r>
              <a:rPr dirty="0" sz="1200" spc="2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</a:t>
            </a:r>
            <a:r>
              <a:rPr dirty="0" sz="1200" spc="2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Internecie.</a:t>
            </a:r>
            <a:r>
              <a:rPr dirty="0" sz="1200" spc="2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Ludzie</a:t>
            </a:r>
            <a:r>
              <a:rPr dirty="0" sz="1200" spc="229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przestaną</a:t>
            </a:r>
            <a:r>
              <a:rPr dirty="0" sz="1200" spc="2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przeglądać</a:t>
            </a:r>
            <a:r>
              <a:rPr dirty="0" sz="1200" spc="24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strony </a:t>
            </a:r>
            <a:r>
              <a:rPr dirty="0" sz="1200" b="0">
                <a:latin typeface="Calibri"/>
                <a:cs typeface="Calibri"/>
              </a:rPr>
              <a:t>internetowe</a:t>
            </a:r>
            <a:r>
              <a:rPr dirty="0" sz="1200" spc="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</a:t>
            </a:r>
            <a:r>
              <a:rPr dirty="0" sz="1200" spc="6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poszukiwaniu</a:t>
            </a:r>
            <a:r>
              <a:rPr dirty="0" sz="1200" spc="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informacji,</a:t>
            </a:r>
            <a:r>
              <a:rPr dirty="0" sz="1200" spc="7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porad</a:t>
            </a:r>
            <a:r>
              <a:rPr dirty="0" sz="1200" spc="7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zakupów</a:t>
            </a:r>
            <a:r>
              <a:rPr dirty="0" sz="1200" spc="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a</a:t>
            </a:r>
            <a:r>
              <a:rPr dirty="0" sz="1200" spc="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zaczną</a:t>
            </a:r>
            <a:r>
              <a:rPr dirty="0" sz="1200" spc="7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o</a:t>
            </a:r>
            <a:r>
              <a:rPr dirty="0" sz="1200" spc="6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to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wszystko</a:t>
            </a:r>
            <a:r>
              <a:rPr dirty="0" sz="1200" spc="7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prosić</a:t>
            </a:r>
            <a:r>
              <a:rPr dirty="0" sz="1200" spc="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„swoje”</a:t>
            </a:r>
            <a:r>
              <a:rPr dirty="0" sz="1200" spc="7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SI.</a:t>
            </a:r>
            <a:r>
              <a:rPr dirty="0" sz="1200" spc="7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Wiele </a:t>
            </a:r>
            <a:r>
              <a:rPr dirty="0" sz="1200" b="0">
                <a:latin typeface="Calibri"/>
                <a:cs typeface="Calibri"/>
              </a:rPr>
              <a:t>biznesów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internetowych</a:t>
            </a:r>
            <a:r>
              <a:rPr dirty="0" sz="1200" spc="-4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straci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przez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to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rentowność.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Zamiast</a:t>
            </a:r>
            <a:r>
              <a:rPr dirty="0" sz="1200" spc="-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SEO</a:t>
            </a:r>
            <a:r>
              <a:rPr dirty="0" sz="1200" spc="-10" b="0">
                <a:latin typeface="Calibri"/>
                <a:cs typeface="Calibri"/>
              </a:rPr>
              <a:t> nastanie</a:t>
            </a:r>
            <a:r>
              <a:rPr dirty="0" sz="1200" spc="-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era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SIO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lub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spc="-20" b="0">
                <a:latin typeface="Calibri"/>
                <a:cs typeface="Calibri"/>
              </a:rPr>
              <a:t>AIO.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/>
              <a:t>...</a:t>
            </a:r>
            <a:r>
              <a:rPr dirty="0" spc="-50"/>
              <a:t> </a:t>
            </a:r>
            <a:r>
              <a:rPr dirty="0"/>
              <a:t>i</a:t>
            </a:r>
            <a:r>
              <a:rPr dirty="0" spc="-30"/>
              <a:t> </a:t>
            </a:r>
            <a:r>
              <a:rPr dirty="0"/>
              <a:t>będą</a:t>
            </a:r>
            <a:r>
              <a:rPr dirty="0" spc="-15"/>
              <a:t> </a:t>
            </a:r>
            <a:r>
              <a:rPr dirty="0" spc="-10"/>
              <a:t>prowadzić</a:t>
            </a:r>
            <a:r>
              <a:rPr dirty="0"/>
              <a:t> do</a:t>
            </a:r>
            <a:r>
              <a:rPr dirty="0" spc="-15"/>
              <a:t> </a:t>
            </a:r>
            <a:r>
              <a:rPr dirty="0"/>
              <a:t>jego</a:t>
            </a:r>
            <a:r>
              <a:rPr dirty="0" spc="-20"/>
              <a:t> </a:t>
            </a:r>
            <a:r>
              <a:rPr dirty="0" spc="-10"/>
              <a:t>fragmentacji</a:t>
            </a:r>
          </a:p>
          <a:p>
            <a:pPr algn="just" marL="12700" marR="5080">
              <a:lnSpc>
                <a:spcPct val="100000"/>
              </a:lnSpc>
              <a:spcBef>
                <a:spcPts val="630"/>
              </a:spcBef>
            </a:pPr>
            <a:r>
              <a:rPr dirty="0" sz="1200" b="0">
                <a:latin typeface="Calibri"/>
                <a:cs typeface="Calibri"/>
              </a:rPr>
              <a:t>Sztuczne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inteligencje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są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dziełem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nielicznego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grona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firm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</a:t>
            </a:r>
            <a:r>
              <a:rPr dirty="0" sz="1200" spc="5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USA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to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właśnie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do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nich</a:t>
            </a:r>
            <a:r>
              <a:rPr dirty="0" sz="1200" spc="5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–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cyfrowych</a:t>
            </a:r>
            <a:r>
              <a:rPr dirty="0" sz="1200" spc="5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gigantów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spc="-50" b="0">
                <a:latin typeface="Calibri"/>
                <a:cs typeface="Calibri"/>
              </a:rPr>
              <a:t>– </a:t>
            </a:r>
            <a:r>
              <a:rPr dirty="0" sz="1200" b="0">
                <a:latin typeface="Calibri"/>
                <a:cs typeface="Calibri"/>
              </a:rPr>
              <a:t>będą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płynąć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dochody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 tej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technologii.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kolei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popyt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pracę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biurową,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zwłaszcza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globalnym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rynku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usług </a:t>
            </a:r>
            <a:r>
              <a:rPr dirty="0" sz="1200" b="0">
                <a:latin typeface="Calibri"/>
                <a:cs typeface="Calibri"/>
              </a:rPr>
              <a:t>B2B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będzie</a:t>
            </a:r>
            <a:r>
              <a:rPr dirty="0" sz="1200" spc="-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malał,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co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spotęguje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napięcia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między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USA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a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innymi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państwami</a:t>
            </a:r>
            <a:r>
              <a:rPr dirty="0" sz="1200" spc="-1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(eksporterami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usług).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Niemożność </a:t>
            </a:r>
            <a:r>
              <a:rPr dirty="0" sz="1200" b="0">
                <a:latin typeface="Calibri"/>
                <a:cs typeface="Calibri"/>
              </a:rPr>
              <a:t>opodatkowania</a:t>
            </a:r>
            <a:r>
              <a:rPr dirty="0" sz="1200" spc="8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</a:t>
            </a:r>
            <a:r>
              <a:rPr dirty="0" sz="1200" spc="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będzie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skłaniać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je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do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zamykania</a:t>
            </a:r>
            <a:r>
              <a:rPr dirty="0" sz="1200" spc="7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dostępu</a:t>
            </a:r>
            <a:r>
              <a:rPr dirty="0" sz="1200" spc="8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do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swojego</a:t>
            </a:r>
            <a:r>
              <a:rPr dirty="0" sz="1200" spc="10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rynku</a:t>
            </a:r>
            <a:r>
              <a:rPr dirty="0" sz="1200" spc="8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usług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dla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„cudzych”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75" b="0">
                <a:latin typeface="Calibri"/>
                <a:cs typeface="Calibri"/>
              </a:rPr>
              <a:t> </a:t>
            </a:r>
            <a:r>
              <a:rPr dirty="0" sz="1200" spc="-35" b="0">
                <a:latin typeface="Calibri"/>
                <a:cs typeface="Calibri"/>
              </a:rPr>
              <a:t>do </a:t>
            </a:r>
            <a:r>
              <a:rPr dirty="0" sz="1200" b="0">
                <a:latin typeface="Calibri"/>
                <a:cs typeface="Calibri"/>
              </a:rPr>
              <a:t>tworzenia</a:t>
            </a:r>
            <a:r>
              <a:rPr dirty="0" sz="1200" spc="-4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własnych.</a:t>
            </a:r>
            <a:r>
              <a:rPr dirty="0" sz="1200" spc="-20" b="0">
                <a:latin typeface="Calibri"/>
                <a:cs typeface="Calibri"/>
              </a:rPr>
              <a:t> Taką</a:t>
            </a:r>
            <a:r>
              <a:rPr dirty="0" sz="1200" spc="-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drogą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już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od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lat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podążają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spc="-20" b="0">
                <a:latin typeface="Calibri"/>
                <a:cs typeface="Calibri"/>
              </a:rPr>
              <a:t>Chiny.</a:t>
            </a:r>
            <a:r>
              <a:rPr dirty="0" sz="1200" spc="-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Kolejne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kraje</a:t>
            </a:r>
            <a:r>
              <a:rPr dirty="0" sz="1200" spc="-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do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nich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dołączą.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24301" y="97535"/>
            <a:ext cx="8834120" cy="6045835"/>
            <a:chOff x="924301" y="97535"/>
            <a:chExt cx="8834120" cy="6045835"/>
          </a:xfrm>
        </p:grpSpPr>
        <p:sp>
          <p:nvSpPr>
            <p:cNvPr id="15" name="object 15" descr=""/>
            <p:cNvSpPr/>
            <p:nvPr/>
          </p:nvSpPr>
          <p:spPr>
            <a:xfrm>
              <a:off x="966631" y="2092655"/>
              <a:ext cx="696595" cy="528320"/>
            </a:xfrm>
            <a:custGeom>
              <a:avLst/>
              <a:gdLst/>
              <a:ahLst/>
              <a:cxnLst/>
              <a:rect l="l" t="t" r="r" b="b"/>
              <a:pathLst>
                <a:path w="696594" h="528319">
                  <a:moveTo>
                    <a:pt x="188131" y="0"/>
                  </a:moveTo>
                  <a:lnTo>
                    <a:pt x="0" y="0"/>
                  </a:lnTo>
                  <a:lnTo>
                    <a:pt x="0" y="18858"/>
                  </a:lnTo>
                  <a:lnTo>
                    <a:pt x="169318" y="18858"/>
                  </a:lnTo>
                  <a:lnTo>
                    <a:pt x="169318" y="188585"/>
                  </a:lnTo>
                  <a:lnTo>
                    <a:pt x="338637" y="188585"/>
                  </a:lnTo>
                  <a:lnTo>
                    <a:pt x="338637" y="358313"/>
                  </a:lnTo>
                  <a:lnTo>
                    <a:pt x="507955" y="358313"/>
                  </a:lnTo>
                  <a:lnTo>
                    <a:pt x="507955" y="528040"/>
                  </a:lnTo>
                  <a:lnTo>
                    <a:pt x="696079" y="528040"/>
                  </a:lnTo>
                  <a:lnTo>
                    <a:pt x="696079" y="509182"/>
                  </a:lnTo>
                  <a:lnTo>
                    <a:pt x="526768" y="509182"/>
                  </a:lnTo>
                  <a:lnTo>
                    <a:pt x="526768" y="339454"/>
                  </a:lnTo>
                  <a:lnTo>
                    <a:pt x="357450" y="339454"/>
                  </a:lnTo>
                  <a:lnTo>
                    <a:pt x="357450" y="169727"/>
                  </a:lnTo>
                  <a:lnTo>
                    <a:pt x="188131" y="169727"/>
                  </a:lnTo>
                  <a:lnTo>
                    <a:pt x="18813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390" y="2378299"/>
              <a:ext cx="241811" cy="24239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924293" y="3717035"/>
              <a:ext cx="776605" cy="2426335"/>
            </a:xfrm>
            <a:custGeom>
              <a:avLst/>
              <a:gdLst/>
              <a:ahLst/>
              <a:cxnLst/>
              <a:rect l="l" t="t" r="r" b="b"/>
              <a:pathLst>
                <a:path w="776605" h="2426335">
                  <a:moveTo>
                    <a:pt x="135712" y="113830"/>
                  </a:moveTo>
                  <a:lnTo>
                    <a:pt x="88684" y="113830"/>
                  </a:lnTo>
                  <a:lnTo>
                    <a:pt x="88684" y="132689"/>
                  </a:lnTo>
                  <a:lnTo>
                    <a:pt x="135712" y="132689"/>
                  </a:lnTo>
                  <a:lnTo>
                    <a:pt x="135712" y="113830"/>
                  </a:lnTo>
                  <a:close/>
                </a:path>
                <a:path w="776605" h="2426335">
                  <a:moveTo>
                    <a:pt x="164617" y="183743"/>
                  </a:moveTo>
                  <a:lnTo>
                    <a:pt x="151320" y="170408"/>
                  </a:lnTo>
                  <a:lnTo>
                    <a:pt x="118046" y="203758"/>
                  </a:lnTo>
                  <a:lnTo>
                    <a:pt x="131356" y="217093"/>
                  </a:lnTo>
                  <a:lnTo>
                    <a:pt x="164617" y="183743"/>
                  </a:lnTo>
                  <a:close/>
                </a:path>
                <a:path w="776605" h="2426335">
                  <a:moveTo>
                    <a:pt x="164617" y="62776"/>
                  </a:moveTo>
                  <a:lnTo>
                    <a:pt x="131343" y="29476"/>
                  </a:lnTo>
                  <a:lnTo>
                    <a:pt x="118046" y="42748"/>
                  </a:lnTo>
                  <a:lnTo>
                    <a:pt x="151307" y="76111"/>
                  </a:lnTo>
                  <a:lnTo>
                    <a:pt x="164617" y="62776"/>
                  </a:lnTo>
                  <a:close/>
                </a:path>
                <a:path w="776605" h="2426335">
                  <a:moveTo>
                    <a:pt x="221056" y="199377"/>
                  </a:moveTo>
                  <a:lnTo>
                    <a:pt x="202247" y="199377"/>
                  </a:lnTo>
                  <a:lnTo>
                    <a:pt x="202247" y="246519"/>
                  </a:lnTo>
                  <a:lnTo>
                    <a:pt x="221056" y="246519"/>
                  </a:lnTo>
                  <a:lnTo>
                    <a:pt x="221056" y="199377"/>
                  </a:lnTo>
                  <a:close/>
                </a:path>
                <a:path w="776605" h="2426335">
                  <a:moveTo>
                    <a:pt x="221056" y="0"/>
                  </a:moveTo>
                  <a:lnTo>
                    <a:pt x="202247" y="0"/>
                  </a:lnTo>
                  <a:lnTo>
                    <a:pt x="202247" y="47155"/>
                  </a:lnTo>
                  <a:lnTo>
                    <a:pt x="221056" y="47155"/>
                  </a:lnTo>
                  <a:lnTo>
                    <a:pt x="221056" y="0"/>
                  </a:lnTo>
                  <a:close/>
                </a:path>
                <a:path w="776605" h="2426335">
                  <a:moveTo>
                    <a:pt x="225856" y="1963902"/>
                  </a:moveTo>
                  <a:lnTo>
                    <a:pt x="219202" y="1930869"/>
                  </a:lnTo>
                  <a:lnTo>
                    <a:pt x="207048" y="1912797"/>
                  </a:lnTo>
                  <a:lnTo>
                    <a:pt x="207048" y="1963953"/>
                  </a:lnTo>
                  <a:lnTo>
                    <a:pt x="201841" y="1989645"/>
                  </a:lnTo>
                  <a:lnTo>
                    <a:pt x="187731" y="2010600"/>
                  </a:lnTo>
                  <a:lnTo>
                    <a:pt x="166814" y="2024748"/>
                  </a:lnTo>
                  <a:lnTo>
                    <a:pt x="141198" y="2029955"/>
                  </a:lnTo>
                  <a:lnTo>
                    <a:pt x="115570" y="2024773"/>
                  </a:lnTo>
                  <a:lnTo>
                    <a:pt x="94627" y="2010600"/>
                  </a:lnTo>
                  <a:lnTo>
                    <a:pt x="80530" y="1989632"/>
                  </a:lnTo>
                  <a:lnTo>
                    <a:pt x="75349" y="1963953"/>
                  </a:lnTo>
                  <a:lnTo>
                    <a:pt x="80530" y="1938261"/>
                  </a:lnTo>
                  <a:lnTo>
                    <a:pt x="94640" y="1917280"/>
                  </a:lnTo>
                  <a:lnTo>
                    <a:pt x="115570" y="1903133"/>
                  </a:lnTo>
                  <a:lnTo>
                    <a:pt x="141198" y="1897951"/>
                  </a:lnTo>
                  <a:lnTo>
                    <a:pt x="166827" y="1903133"/>
                  </a:lnTo>
                  <a:lnTo>
                    <a:pt x="187756" y="1917280"/>
                  </a:lnTo>
                  <a:lnTo>
                    <a:pt x="201866" y="1938261"/>
                  </a:lnTo>
                  <a:lnTo>
                    <a:pt x="207048" y="1963953"/>
                  </a:lnTo>
                  <a:lnTo>
                    <a:pt x="207048" y="1912797"/>
                  </a:lnTo>
                  <a:lnTo>
                    <a:pt x="201066" y="1903895"/>
                  </a:lnTo>
                  <a:lnTo>
                    <a:pt x="192265" y="1897951"/>
                  </a:lnTo>
                  <a:lnTo>
                    <a:pt x="174155" y="1885708"/>
                  </a:lnTo>
                  <a:lnTo>
                    <a:pt x="141198" y="1879041"/>
                  </a:lnTo>
                  <a:lnTo>
                    <a:pt x="108242" y="1885708"/>
                  </a:lnTo>
                  <a:lnTo>
                    <a:pt x="81330" y="1903895"/>
                  </a:lnTo>
                  <a:lnTo>
                    <a:pt x="63195" y="1930869"/>
                  </a:lnTo>
                  <a:lnTo>
                    <a:pt x="56540" y="1963902"/>
                  </a:lnTo>
                  <a:lnTo>
                    <a:pt x="63195" y="1996935"/>
                  </a:lnTo>
                  <a:lnTo>
                    <a:pt x="81330" y="2023910"/>
                  </a:lnTo>
                  <a:lnTo>
                    <a:pt x="108242" y="2042096"/>
                  </a:lnTo>
                  <a:lnTo>
                    <a:pt x="141198" y="2048764"/>
                  </a:lnTo>
                  <a:lnTo>
                    <a:pt x="174155" y="2042096"/>
                  </a:lnTo>
                  <a:lnTo>
                    <a:pt x="192125" y="2029955"/>
                  </a:lnTo>
                  <a:lnTo>
                    <a:pt x="201066" y="2023910"/>
                  </a:lnTo>
                  <a:lnTo>
                    <a:pt x="219202" y="1996935"/>
                  </a:lnTo>
                  <a:lnTo>
                    <a:pt x="225856" y="1963902"/>
                  </a:lnTo>
                  <a:close/>
                </a:path>
                <a:path w="776605" h="2426335">
                  <a:moveTo>
                    <a:pt x="268097" y="123748"/>
                  </a:moveTo>
                  <a:lnTo>
                    <a:pt x="263652" y="101727"/>
                  </a:lnTo>
                  <a:lnTo>
                    <a:pt x="253098" y="86029"/>
                  </a:lnTo>
                  <a:lnTo>
                    <a:pt x="251561" y="83743"/>
                  </a:lnTo>
                  <a:lnTo>
                    <a:pt x="249275" y="82207"/>
                  </a:lnTo>
                  <a:lnTo>
                    <a:pt x="249275" y="123748"/>
                  </a:lnTo>
                  <a:lnTo>
                    <a:pt x="246316" y="138430"/>
                  </a:lnTo>
                  <a:lnTo>
                    <a:pt x="238264" y="150418"/>
                  </a:lnTo>
                  <a:lnTo>
                    <a:pt x="226301" y="158508"/>
                  </a:lnTo>
                  <a:lnTo>
                    <a:pt x="211658" y="161467"/>
                  </a:lnTo>
                  <a:lnTo>
                    <a:pt x="197002" y="158508"/>
                  </a:lnTo>
                  <a:lnTo>
                    <a:pt x="185051" y="150418"/>
                  </a:lnTo>
                  <a:lnTo>
                    <a:pt x="176987" y="138430"/>
                  </a:lnTo>
                  <a:lnTo>
                    <a:pt x="174028" y="123748"/>
                  </a:lnTo>
                  <a:lnTo>
                    <a:pt x="176999" y="109067"/>
                  </a:lnTo>
                  <a:lnTo>
                    <a:pt x="185089" y="97078"/>
                  </a:lnTo>
                  <a:lnTo>
                    <a:pt x="197015" y="89014"/>
                  </a:lnTo>
                  <a:lnTo>
                    <a:pt x="211658" y="86029"/>
                  </a:lnTo>
                  <a:lnTo>
                    <a:pt x="226326" y="89014"/>
                  </a:lnTo>
                  <a:lnTo>
                    <a:pt x="238264" y="97091"/>
                  </a:lnTo>
                  <a:lnTo>
                    <a:pt x="246329" y="109080"/>
                  </a:lnTo>
                  <a:lnTo>
                    <a:pt x="249275" y="123748"/>
                  </a:lnTo>
                  <a:lnTo>
                    <a:pt x="249275" y="82207"/>
                  </a:lnTo>
                  <a:lnTo>
                    <a:pt x="233616" y="71615"/>
                  </a:lnTo>
                  <a:lnTo>
                    <a:pt x="211658" y="67170"/>
                  </a:lnTo>
                  <a:lnTo>
                    <a:pt x="189687" y="71615"/>
                  </a:lnTo>
                  <a:lnTo>
                    <a:pt x="171742" y="83743"/>
                  </a:lnTo>
                  <a:lnTo>
                    <a:pt x="159651" y="101727"/>
                  </a:lnTo>
                  <a:lnTo>
                    <a:pt x="155219" y="123748"/>
                  </a:lnTo>
                  <a:lnTo>
                    <a:pt x="159651" y="145770"/>
                  </a:lnTo>
                  <a:lnTo>
                    <a:pt x="171742" y="163753"/>
                  </a:lnTo>
                  <a:lnTo>
                    <a:pt x="189687" y="175882"/>
                  </a:lnTo>
                  <a:lnTo>
                    <a:pt x="211658" y="180327"/>
                  </a:lnTo>
                  <a:lnTo>
                    <a:pt x="233616" y="175882"/>
                  </a:lnTo>
                  <a:lnTo>
                    <a:pt x="251561" y="163753"/>
                  </a:lnTo>
                  <a:lnTo>
                    <a:pt x="253098" y="161467"/>
                  </a:lnTo>
                  <a:lnTo>
                    <a:pt x="263652" y="145770"/>
                  </a:lnTo>
                  <a:lnTo>
                    <a:pt x="268097" y="123748"/>
                  </a:lnTo>
                  <a:close/>
                </a:path>
                <a:path w="776605" h="2426335">
                  <a:moveTo>
                    <a:pt x="305244" y="42748"/>
                  </a:moveTo>
                  <a:lnTo>
                    <a:pt x="291947" y="29400"/>
                  </a:lnTo>
                  <a:lnTo>
                    <a:pt x="258686" y="62776"/>
                  </a:lnTo>
                  <a:lnTo>
                    <a:pt x="271983" y="76111"/>
                  </a:lnTo>
                  <a:lnTo>
                    <a:pt x="305244" y="42748"/>
                  </a:lnTo>
                  <a:close/>
                </a:path>
                <a:path w="776605" h="2426335">
                  <a:moveTo>
                    <a:pt x="305257" y="203746"/>
                  </a:moveTo>
                  <a:lnTo>
                    <a:pt x="271983" y="170408"/>
                  </a:lnTo>
                  <a:lnTo>
                    <a:pt x="258686" y="183743"/>
                  </a:lnTo>
                  <a:lnTo>
                    <a:pt x="291947" y="217093"/>
                  </a:lnTo>
                  <a:lnTo>
                    <a:pt x="305257" y="203746"/>
                  </a:lnTo>
                  <a:close/>
                </a:path>
                <a:path w="776605" h="2426335">
                  <a:moveTo>
                    <a:pt x="334606" y="113830"/>
                  </a:moveTo>
                  <a:lnTo>
                    <a:pt x="287578" y="113830"/>
                  </a:lnTo>
                  <a:lnTo>
                    <a:pt x="287578" y="132689"/>
                  </a:lnTo>
                  <a:lnTo>
                    <a:pt x="334606" y="132689"/>
                  </a:lnTo>
                  <a:lnTo>
                    <a:pt x="334606" y="113830"/>
                  </a:lnTo>
                  <a:close/>
                </a:path>
                <a:path w="776605" h="2426335">
                  <a:moveTo>
                    <a:pt x="451624" y="2152535"/>
                  </a:moveTo>
                  <a:lnTo>
                    <a:pt x="442010" y="2104821"/>
                  </a:lnTo>
                  <a:lnTo>
                    <a:pt x="432816" y="2091156"/>
                  </a:lnTo>
                  <a:lnTo>
                    <a:pt x="432816" y="2152599"/>
                  </a:lnTo>
                  <a:lnTo>
                    <a:pt x="424637" y="2192972"/>
                  </a:lnTo>
                  <a:lnTo>
                    <a:pt x="402475" y="2225903"/>
                  </a:lnTo>
                  <a:lnTo>
                    <a:pt x="369595" y="2248141"/>
                  </a:lnTo>
                  <a:lnTo>
                    <a:pt x="329336" y="2256320"/>
                  </a:lnTo>
                  <a:lnTo>
                    <a:pt x="289064" y="2248166"/>
                  </a:lnTo>
                  <a:lnTo>
                    <a:pt x="256171" y="2225941"/>
                  </a:lnTo>
                  <a:lnTo>
                    <a:pt x="233997" y="2192959"/>
                  </a:lnTo>
                  <a:lnTo>
                    <a:pt x="225869" y="2152599"/>
                  </a:lnTo>
                  <a:lnTo>
                    <a:pt x="233997" y="2112226"/>
                  </a:lnTo>
                  <a:lnTo>
                    <a:pt x="256171" y="2079256"/>
                  </a:lnTo>
                  <a:lnTo>
                    <a:pt x="289064" y="2057031"/>
                  </a:lnTo>
                  <a:lnTo>
                    <a:pt x="329336" y="2048878"/>
                  </a:lnTo>
                  <a:lnTo>
                    <a:pt x="369620" y="2057031"/>
                  </a:lnTo>
                  <a:lnTo>
                    <a:pt x="402513" y="2079256"/>
                  </a:lnTo>
                  <a:lnTo>
                    <a:pt x="424675" y="2112226"/>
                  </a:lnTo>
                  <a:lnTo>
                    <a:pt x="432816" y="2152599"/>
                  </a:lnTo>
                  <a:lnTo>
                    <a:pt x="432816" y="2091156"/>
                  </a:lnTo>
                  <a:lnTo>
                    <a:pt x="415810" y="2065858"/>
                  </a:lnTo>
                  <a:lnTo>
                    <a:pt x="390690" y="2048878"/>
                  </a:lnTo>
                  <a:lnTo>
                    <a:pt x="376936" y="2039594"/>
                  </a:lnTo>
                  <a:lnTo>
                    <a:pt x="329336" y="2029955"/>
                  </a:lnTo>
                  <a:lnTo>
                    <a:pt x="281736" y="2039594"/>
                  </a:lnTo>
                  <a:lnTo>
                    <a:pt x="242874" y="2065858"/>
                  </a:lnTo>
                  <a:lnTo>
                    <a:pt x="216662" y="2104821"/>
                  </a:lnTo>
                  <a:lnTo>
                    <a:pt x="207048" y="2152535"/>
                  </a:lnTo>
                  <a:lnTo>
                    <a:pt x="216662" y="2200249"/>
                  </a:lnTo>
                  <a:lnTo>
                    <a:pt x="242874" y="2239213"/>
                  </a:lnTo>
                  <a:lnTo>
                    <a:pt x="281736" y="2265489"/>
                  </a:lnTo>
                  <a:lnTo>
                    <a:pt x="329336" y="2275116"/>
                  </a:lnTo>
                  <a:lnTo>
                    <a:pt x="376936" y="2265489"/>
                  </a:lnTo>
                  <a:lnTo>
                    <a:pt x="390499" y="2256320"/>
                  </a:lnTo>
                  <a:lnTo>
                    <a:pt x="415810" y="2239213"/>
                  </a:lnTo>
                  <a:lnTo>
                    <a:pt x="442010" y="2200249"/>
                  </a:lnTo>
                  <a:lnTo>
                    <a:pt x="451624" y="2152535"/>
                  </a:lnTo>
                  <a:close/>
                </a:path>
                <a:path w="776605" h="2426335">
                  <a:moveTo>
                    <a:pt x="509384" y="727417"/>
                  </a:moveTo>
                  <a:lnTo>
                    <a:pt x="449643" y="670979"/>
                  </a:lnTo>
                  <a:lnTo>
                    <a:pt x="403313" y="632117"/>
                  </a:lnTo>
                  <a:lnTo>
                    <a:pt x="352717" y="595579"/>
                  </a:lnTo>
                  <a:lnTo>
                    <a:pt x="318020" y="576719"/>
                  </a:lnTo>
                  <a:lnTo>
                    <a:pt x="258737" y="557872"/>
                  </a:lnTo>
                  <a:lnTo>
                    <a:pt x="240576" y="559854"/>
                  </a:lnTo>
                  <a:lnTo>
                    <a:pt x="222808" y="563841"/>
                  </a:lnTo>
                  <a:lnTo>
                    <a:pt x="205613" y="569798"/>
                  </a:lnTo>
                  <a:lnTo>
                    <a:pt x="189128" y="577672"/>
                  </a:lnTo>
                  <a:lnTo>
                    <a:pt x="190639" y="550494"/>
                  </a:lnTo>
                  <a:lnTo>
                    <a:pt x="191490" y="536448"/>
                  </a:lnTo>
                  <a:lnTo>
                    <a:pt x="192303" y="523455"/>
                  </a:lnTo>
                  <a:lnTo>
                    <a:pt x="206590" y="523455"/>
                  </a:lnTo>
                  <a:lnTo>
                    <a:pt x="228053" y="519036"/>
                  </a:lnTo>
                  <a:lnTo>
                    <a:pt x="245592" y="507149"/>
                  </a:lnTo>
                  <a:lnTo>
                    <a:pt x="257441" y="489572"/>
                  </a:lnTo>
                  <a:lnTo>
                    <a:pt x="261759" y="468477"/>
                  </a:lnTo>
                  <a:lnTo>
                    <a:pt x="261645" y="439267"/>
                  </a:lnTo>
                  <a:lnTo>
                    <a:pt x="259994" y="433387"/>
                  </a:lnTo>
                  <a:lnTo>
                    <a:pt x="258940" y="429615"/>
                  </a:lnTo>
                  <a:lnTo>
                    <a:pt x="252526" y="421436"/>
                  </a:lnTo>
                  <a:lnTo>
                    <a:pt x="243509" y="416267"/>
                  </a:lnTo>
                  <a:lnTo>
                    <a:pt x="242938" y="416204"/>
                  </a:lnTo>
                  <a:lnTo>
                    <a:pt x="242938" y="468477"/>
                  </a:lnTo>
                  <a:lnTo>
                    <a:pt x="240118" y="482193"/>
                  </a:lnTo>
                  <a:lnTo>
                    <a:pt x="232308" y="493788"/>
                  </a:lnTo>
                  <a:lnTo>
                    <a:pt x="220738" y="501637"/>
                  </a:lnTo>
                  <a:lnTo>
                    <a:pt x="206578" y="504571"/>
                  </a:lnTo>
                  <a:lnTo>
                    <a:pt x="174688" y="504571"/>
                  </a:lnTo>
                  <a:lnTo>
                    <a:pt x="174053" y="514108"/>
                  </a:lnTo>
                  <a:lnTo>
                    <a:pt x="172631" y="536841"/>
                  </a:lnTo>
                  <a:lnTo>
                    <a:pt x="171780" y="550862"/>
                  </a:lnTo>
                  <a:lnTo>
                    <a:pt x="170726" y="569569"/>
                  </a:lnTo>
                  <a:lnTo>
                    <a:pt x="169811" y="587946"/>
                  </a:lnTo>
                  <a:lnTo>
                    <a:pt x="164096" y="591337"/>
                  </a:lnTo>
                  <a:lnTo>
                    <a:pt x="158280" y="594918"/>
                  </a:lnTo>
                  <a:lnTo>
                    <a:pt x="152361" y="598690"/>
                  </a:lnTo>
                  <a:lnTo>
                    <a:pt x="146367" y="602602"/>
                  </a:lnTo>
                  <a:lnTo>
                    <a:pt x="143179" y="536448"/>
                  </a:lnTo>
                  <a:lnTo>
                    <a:pt x="141541" y="501180"/>
                  </a:lnTo>
                  <a:lnTo>
                    <a:pt x="139865" y="461848"/>
                  </a:lnTo>
                  <a:lnTo>
                    <a:pt x="108483" y="461848"/>
                  </a:lnTo>
                  <a:lnTo>
                    <a:pt x="75031" y="439762"/>
                  </a:lnTo>
                  <a:lnTo>
                    <a:pt x="72009" y="378510"/>
                  </a:lnTo>
                  <a:lnTo>
                    <a:pt x="71882" y="374700"/>
                  </a:lnTo>
                  <a:lnTo>
                    <a:pt x="75615" y="370687"/>
                  </a:lnTo>
                  <a:lnTo>
                    <a:pt x="85166" y="370370"/>
                  </a:lnTo>
                  <a:lnTo>
                    <a:pt x="89166" y="374116"/>
                  </a:lnTo>
                  <a:lnTo>
                    <a:pt x="89306" y="378510"/>
                  </a:lnTo>
                  <a:lnTo>
                    <a:pt x="89369" y="425678"/>
                  </a:lnTo>
                  <a:lnTo>
                    <a:pt x="90855" y="433082"/>
                  </a:lnTo>
                  <a:lnTo>
                    <a:pt x="95059" y="439331"/>
                  </a:lnTo>
                  <a:lnTo>
                    <a:pt x="101269" y="443534"/>
                  </a:lnTo>
                  <a:lnTo>
                    <a:pt x="108889" y="445084"/>
                  </a:lnTo>
                  <a:lnTo>
                    <a:pt x="139331" y="445084"/>
                  </a:lnTo>
                  <a:lnTo>
                    <a:pt x="139433" y="434073"/>
                  </a:lnTo>
                  <a:lnTo>
                    <a:pt x="139687" y="426288"/>
                  </a:lnTo>
                  <a:lnTo>
                    <a:pt x="140690" y="394246"/>
                  </a:lnTo>
                  <a:lnTo>
                    <a:pt x="143306" y="351485"/>
                  </a:lnTo>
                  <a:lnTo>
                    <a:pt x="145834" y="318770"/>
                  </a:lnTo>
                  <a:lnTo>
                    <a:pt x="146926" y="305752"/>
                  </a:lnTo>
                  <a:lnTo>
                    <a:pt x="147040" y="298665"/>
                  </a:lnTo>
                  <a:lnTo>
                    <a:pt x="152044" y="293674"/>
                  </a:lnTo>
                  <a:lnTo>
                    <a:pt x="158661" y="293674"/>
                  </a:lnTo>
                  <a:lnTo>
                    <a:pt x="164528" y="293801"/>
                  </a:lnTo>
                  <a:lnTo>
                    <a:pt x="169570" y="299046"/>
                  </a:lnTo>
                  <a:lnTo>
                    <a:pt x="169430" y="305752"/>
                  </a:lnTo>
                  <a:lnTo>
                    <a:pt x="170649" y="319938"/>
                  </a:lnTo>
                  <a:lnTo>
                    <a:pt x="173253" y="354088"/>
                  </a:lnTo>
                  <a:lnTo>
                    <a:pt x="175844" y="397446"/>
                  </a:lnTo>
                  <a:lnTo>
                    <a:pt x="176872" y="434073"/>
                  </a:lnTo>
                  <a:lnTo>
                    <a:pt x="176974" y="443534"/>
                  </a:lnTo>
                  <a:lnTo>
                    <a:pt x="176860" y="451256"/>
                  </a:lnTo>
                  <a:lnTo>
                    <a:pt x="176758" y="456298"/>
                  </a:lnTo>
                  <a:lnTo>
                    <a:pt x="176390" y="467995"/>
                  </a:lnTo>
                  <a:lnTo>
                    <a:pt x="175577" y="487654"/>
                  </a:lnTo>
                  <a:lnTo>
                    <a:pt x="206959" y="487654"/>
                  </a:lnTo>
                  <a:lnTo>
                    <a:pt x="214566" y="486105"/>
                  </a:lnTo>
                  <a:lnTo>
                    <a:pt x="220789" y="481888"/>
                  </a:lnTo>
                  <a:lnTo>
                    <a:pt x="224993" y="475665"/>
                  </a:lnTo>
                  <a:lnTo>
                    <a:pt x="226364" y="468833"/>
                  </a:lnTo>
                  <a:lnTo>
                    <a:pt x="226441" y="468477"/>
                  </a:lnTo>
                  <a:lnTo>
                    <a:pt x="226529" y="441401"/>
                  </a:lnTo>
                  <a:lnTo>
                    <a:pt x="226898" y="436816"/>
                  </a:lnTo>
                  <a:lnTo>
                    <a:pt x="230911" y="433387"/>
                  </a:lnTo>
                  <a:lnTo>
                    <a:pt x="239306" y="434073"/>
                  </a:lnTo>
                  <a:lnTo>
                    <a:pt x="242417" y="436930"/>
                  </a:lnTo>
                  <a:lnTo>
                    <a:pt x="242887" y="439762"/>
                  </a:lnTo>
                  <a:lnTo>
                    <a:pt x="242938" y="468477"/>
                  </a:lnTo>
                  <a:lnTo>
                    <a:pt x="242938" y="416204"/>
                  </a:lnTo>
                  <a:lnTo>
                    <a:pt x="207772" y="440702"/>
                  </a:lnTo>
                  <a:lnTo>
                    <a:pt x="207772" y="468477"/>
                  </a:lnTo>
                  <a:lnTo>
                    <a:pt x="207429" y="468820"/>
                  </a:lnTo>
                  <a:lnTo>
                    <a:pt x="207022" y="468833"/>
                  </a:lnTo>
                  <a:lnTo>
                    <a:pt x="195211" y="468833"/>
                  </a:lnTo>
                  <a:lnTo>
                    <a:pt x="195529" y="458990"/>
                  </a:lnTo>
                  <a:lnTo>
                    <a:pt x="195719" y="451256"/>
                  </a:lnTo>
                  <a:lnTo>
                    <a:pt x="195846" y="441401"/>
                  </a:lnTo>
                  <a:lnTo>
                    <a:pt x="195757" y="435711"/>
                  </a:lnTo>
                  <a:lnTo>
                    <a:pt x="194665" y="396875"/>
                  </a:lnTo>
                  <a:lnTo>
                    <a:pt x="192049" y="353060"/>
                  </a:lnTo>
                  <a:lnTo>
                    <a:pt x="189433" y="318770"/>
                  </a:lnTo>
                  <a:lnTo>
                    <a:pt x="188214" y="304838"/>
                  </a:lnTo>
                  <a:lnTo>
                    <a:pt x="186131" y="293662"/>
                  </a:lnTo>
                  <a:lnTo>
                    <a:pt x="186042" y="293179"/>
                  </a:lnTo>
                  <a:lnTo>
                    <a:pt x="179755" y="283527"/>
                  </a:lnTo>
                  <a:lnTo>
                    <a:pt x="170307" y="276936"/>
                  </a:lnTo>
                  <a:lnTo>
                    <a:pt x="158673" y="274408"/>
                  </a:lnTo>
                  <a:lnTo>
                    <a:pt x="146951" y="276606"/>
                  </a:lnTo>
                  <a:lnTo>
                    <a:pt x="127165" y="316280"/>
                  </a:lnTo>
                  <a:lnTo>
                    <a:pt x="122301" y="385787"/>
                  </a:lnTo>
                  <a:lnTo>
                    <a:pt x="120700" y="426288"/>
                  </a:lnTo>
                  <a:lnTo>
                    <a:pt x="108470" y="426288"/>
                  </a:lnTo>
                  <a:lnTo>
                    <a:pt x="108127" y="425945"/>
                  </a:lnTo>
                  <a:lnTo>
                    <a:pt x="108026" y="378904"/>
                  </a:lnTo>
                  <a:lnTo>
                    <a:pt x="106464" y="370370"/>
                  </a:lnTo>
                  <a:lnTo>
                    <a:pt x="106172" y="368769"/>
                  </a:lnTo>
                  <a:lnTo>
                    <a:pt x="100444" y="359918"/>
                  </a:lnTo>
                  <a:lnTo>
                    <a:pt x="91833" y="353847"/>
                  </a:lnTo>
                  <a:lnTo>
                    <a:pt x="81178" y="351485"/>
                  </a:lnTo>
                  <a:lnTo>
                    <a:pt x="70459" y="353453"/>
                  </a:lnTo>
                  <a:lnTo>
                    <a:pt x="61620" y="359194"/>
                  </a:lnTo>
                  <a:lnTo>
                    <a:pt x="55575" y="367830"/>
                  </a:lnTo>
                  <a:lnTo>
                    <a:pt x="53225" y="378510"/>
                  </a:lnTo>
                  <a:lnTo>
                    <a:pt x="53327" y="426288"/>
                  </a:lnTo>
                  <a:lnTo>
                    <a:pt x="57759" y="447205"/>
                  </a:lnTo>
                  <a:lnTo>
                    <a:pt x="69621" y="464604"/>
                  </a:lnTo>
                  <a:lnTo>
                    <a:pt x="87122" y="476364"/>
                  </a:lnTo>
                  <a:lnTo>
                    <a:pt x="108483" y="480707"/>
                  </a:lnTo>
                  <a:lnTo>
                    <a:pt x="121767" y="480707"/>
                  </a:lnTo>
                  <a:lnTo>
                    <a:pt x="123240" y="514108"/>
                  </a:lnTo>
                  <a:lnTo>
                    <a:pt x="127139" y="595579"/>
                  </a:lnTo>
                  <a:lnTo>
                    <a:pt x="128104" y="614895"/>
                  </a:lnTo>
                  <a:lnTo>
                    <a:pt x="97917" y="636511"/>
                  </a:lnTo>
                  <a:lnTo>
                    <a:pt x="69062" y="659853"/>
                  </a:lnTo>
                  <a:lnTo>
                    <a:pt x="41630" y="684847"/>
                  </a:lnTo>
                  <a:lnTo>
                    <a:pt x="0" y="727417"/>
                  </a:lnTo>
                  <a:lnTo>
                    <a:pt x="26390" y="727417"/>
                  </a:lnTo>
                  <a:lnTo>
                    <a:pt x="55016" y="698068"/>
                  </a:lnTo>
                  <a:lnTo>
                    <a:pt x="82423" y="673176"/>
                  </a:lnTo>
                  <a:lnTo>
                    <a:pt x="111277" y="649998"/>
                  </a:lnTo>
                  <a:lnTo>
                    <a:pt x="141503" y="628586"/>
                  </a:lnTo>
                  <a:lnTo>
                    <a:pt x="141973" y="628281"/>
                  </a:lnTo>
                  <a:lnTo>
                    <a:pt x="144132" y="626821"/>
                  </a:lnTo>
                  <a:lnTo>
                    <a:pt x="177673" y="605167"/>
                  </a:lnTo>
                  <a:lnTo>
                    <a:pt x="182676" y="602602"/>
                  </a:lnTo>
                  <a:lnTo>
                    <a:pt x="208216" y="589483"/>
                  </a:lnTo>
                  <a:lnTo>
                    <a:pt x="235356" y="579945"/>
                  </a:lnTo>
                  <a:lnTo>
                    <a:pt x="251853" y="577672"/>
                  </a:lnTo>
                  <a:lnTo>
                    <a:pt x="258686" y="576719"/>
                  </a:lnTo>
                  <a:lnTo>
                    <a:pt x="334670" y="606171"/>
                  </a:lnTo>
                  <a:lnTo>
                    <a:pt x="377405" y="635838"/>
                  </a:lnTo>
                  <a:lnTo>
                    <a:pt x="418630" y="669112"/>
                  </a:lnTo>
                  <a:lnTo>
                    <a:pt x="454837" y="701217"/>
                  </a:lnTo>
                  <a:lnTo>
                    <a:pt x="482511" y="727417"/>
                  </a:lnTo>
                  <a:lnTo>
                    <a:pt x="509384" y="727417"/>
                  </a:lnTo>
                  <a:close/>
                </a:path>
                <a:path w="776605" h="2426335">
                  <a:moveTo>
                    <a:pt x="548030" y="2015693"/>
                  </a:moveTo>
                  <a:lnTo>
                    <a:pt x="540829" y="1970989"/>
                  </a:lnTo>
                  <a:lnTo>
                    <a:pt x="520801" y="1932152"/>
                  </a:lnTo>
                  <a:lnTo>
                    <a:pt x="490258" y="1901532"/>
                  </a:lnTo>
                  <a:lnTo>
                    <a:pt x="451523" y="1881454"/>
                  </a:lnTo>
                  <a:lnTo>
                    <a:pt x="406933" y="1874253"/>
                  </a:lnTo>
                  <a:lnTo>
                    <a:pt x="362331" y="1881454"/>
                  </a:lnTo>
                  <a:lnTo>
                    <a:pt x="323596" y="1901532"/>
                  </a:lnTo>
                  <a:lnTo>
                    <a:pt x="293052" y="1932152"/>
                  </a:lnTo>
                  <a:lnTo>
                    <a:pt x="273024" y="1970989"/>
                  </a:lnTo>
                  <a:lnTo>
                    <a:pt x="265823" y="2015693"/>
                  </a:lnTo>
                  <a:lnTo>
                    <a:pt x="266357" y="2026132"/>
                  </a:lnTo>
                  <a:lnTo>
                    <a:pt x="278460" y="2020544"/>
                  </a:lnTo>
                  <a:lnTo>
                    <a:pt x="284784" y="2018411"/>
                  </a:lnTo>
                  <a:lnTo>
                    <a:pt x="294233" y="1967966"/>
                  </a:lnTo>
                  <a:lnTo>
                    <a:pt x="320421" y="1929003"/>
                  </a:lnTo>
                  <a:lnTo>
                    <a:pt x="359270" y="1902714"/>
                  </a:lnTo>
                  <a:lnTo>
                    <a:pt x="406869" y="1893049"/>
                  </a:lnTo>
                  <a:lnTo>
                    <a:pt x="454469" y="1902663"/>
                  </a:lnTo>
                  <a:lnTo>
                    <a:pt x="493356" y="1928914"/>
                  </a:lnTo>
                  <a:lnTo>
                    <a:pt x="519582" y="1967865"/>
                  </a:lnTo>
                  <a:lnTo>
                    <a:pt x="529209" y="2015566"/>
                  </a:lnTo>
                  <a:lnTo>
                    <a:pt x="524916" y="2047836"/>
                  </a:lnTo>
                  <a:lnTo>
                    <a:pt x="512572" y="2077364"/>
                  </a:lnTo>
                  <a:lnTo>
                    <a:pt x="493026" y="2102675"/>
                  </a:lnTo>
                  <a:lnTo>
                    <a:pt x="467131" y="2122322"/>
                  </a:lnTo>
                  <a:lnTo>
                    <a:pt x="469480" y="2135505"/>
                  </a:lnTo>
                  <a:lnTo>
                    <a:pt x="469950" y="2142172"/>
                  </a:lnTo>
                  <a:lnTo>
                    <a:pt x="502335" y="2119858"/>
                  </a:lnTo>
                  <a:lnTo>
                    <a:pt x="526935" y="2090051"/>
                  </a:lnTo>
                  <a:lnTo>
                    <a:pt x="542556" y="2054694"/>
                  </a:lnTo>
                  <a:lnTo>
                    <a:pt x="548030" y="2015693"/>
                  </a:lnTo>
                  <a:close/>
                </a:path>
                <a:path w="776605" h="2426335">
                  <a:moveTo>
                    <a:pt x="696252" y="2331745"/>
                  </a:moveTo>
                  <a:lnTo>
                    <a:pt x="688848" y="2295042"/>
                  </a:lnTo>
                  <a:lnTo>
                    <a:pt x="677405" y="2278037"/>
                  </a:lnTo>
                  <a:lnTo>
                    <a:pt x="677405" y="2331745"/>
                  </a:lnTo>
                  <a:lnTo>
                    <a:pt x="671474" y="2361107"/>
                  </a:lnTo>
                  <a:lnTo>
                    <a:pt x="655345" y="2385085"/>
                  </a:lnTo>
                  <a:lnTo>
                    <a:pt x="631444" y="2401278"/>
                  </a:lnTo>
                  <a:lnTo>
                    <a:pt x="602157" y="2407234"/>
                  </a:lnTo>
                  <a:lnTo>
                    <a:pt x="572858" y="2401252"/>
                  </a:lnTo>
                  <a:lnTo>
                    <a:pt x="548944" y="2385085"/>
                  </a:lnTo>
                  <a:lnTo>
                    <a:pt x="532815" y="2361107"/>
                  </a:lnTo>
                  <a:lnTo>
                    <a:pt x="526897" y="2331745"/>
                  </a:lnTo>
                  <a:lnTo>
                    <a:pt x="532815" y="2302383"/>
                  </a:lnTo>
                  <a:lnTo>
                    <a:pt x="548944" y="2278405"/>
                  </a:lnTo>
                  <a:lnTo>
                    <a:pt x="572858" y="2262238"/>
                  </a:lnTo>
                  <a:lnTo>
                    <a:pt x="602157" y="2256320"/>
                  </a:lnTo>
                  <a:lnTo>
                    <a:pt x="631444" y="2262238"/>
                  </a:lnTo>
                  <a:lnTo>
                    <a:pt x="655370" y="2278405"/>
                  </a:lnTo>
                  <a:lnTo>
                    <a:pt x="671487" y="2302383"/>
                  </a:lnTo>
                  <a:lnTo>
                    <a:pt x="677405" y="2331745"/>
                  </a:lnTo>
                  <a:lnTo>
                    <a:pt x="677405" y="2278037"/>
                  </a:lnTo>
                  <a:lnTo>
                    <a:pt x="668680" y="2265070"/>
                  </a:lnTo>
                  <a:lnTo>
                    <a:pt x="655713" y="2256320"/>
                  </a:lnTo>
                  <a:lnTo>
                    <a:pt x="638771" y="2244864"/>
                  </a:lnTo>
                  <a:lnTo>
                    <a:pt x="602157" y="2237460"/>
                  </a:lnTo>
                  <a:lnTo>
                    <a:pt x="565543" y="2244864"/>
                  </a:lnTo>
                  <a:lnTo>
                    <a:pt x="535635" y="2265070"/>
                  </a:lnTo>
                  <a:lnTo>
                    <a:pt x="515480" y="2295042"/>
                  </a:lnTo>
                  <a:lnTo>
                    <a:pt x="508088" y="2331745"/>
                  </a:lnTo>
                  <a:lnTo>
                    <a:pt x="515480" y="2368461"/>
                  </a:lnTo>
                  <a:lnTo>
                    <a:pt x="535635" y="2398433"/>
                  </a:lnTo>
                  <a:lnTo>
                    <a:pt x="565543" y="2418638"/>
                  </a:lnTo>
                  <a:lnTo>
                    <a:pt x="602157" y="2426043"/>
                  </a:lnTo>
                  <a:lnTo>
                    <a:pt x="638771" y="2418638"/>
                  </a:lnTo>
                  <a:lnTo>
                    <a:pt x="655650" y="2407234"/>
                  </a:lnTo>
                  <a:lnTo>
                    <a:pt x="668680" y="2398433"/>
                  </a:lnTo>
                  <a:lnTo>
                    <a:pt x="688848" y="2368461"/>
                  </a:lnTo>
                  <a:lnTo>
                    <a:pt x="696252" y="2331745"/>
                  </a:lnTo>
                  <a:close/>
                </a:path>
                <a:path w="776605" h="2426335">
                  <a:moveTo>
                    <a:pt x="776363" y="727417"/>
                  </a:moveTo>
                  <a:lnTo>
                    <a:pt x="759244" y="712177"/>
                  </a:lnTo>
                  <a:lnTo>
                    <a:pt x="741387" y="698207"/>
                  </a:lnTo>
                  <a:lnTo>
                    <a:pt x="722858" y="684237"/>
                  </a:lnTo>
                  <a:lnTo>
                    <a:pt x="703681" y="671537"/>
                  </a:lnTo>
                  <a:lnTo>
                    <a:pt x="704824" y="660107"/>
                  </a:lnTo>
                  <a:lnTo>
                    <a:pt x="706005" y="646137"/>
                  </a:lnTo>
                  <a:lnTo>
                    <a:pt x="707174" y="629627"/>
                  </a:lnTo>
                  <a:lnTo>
                    <a:pt x="708228" y="611847"/>
                  </a:lnTo>
                  <a:lnTo>
                    <a:pt x="722668" y="611847"/>
                  </a:lnTo>
                  <a:lnTo>
                    <a:pt x="742061" y="608037"/>
                  </a:lnTo>
                  <a:lnTo>
                    <a:pt x="758329" y="599147"/>
                  </a:lnTo>
                  <a:lnTo>
                    <a:pt x="769823" y="583907"/>
                  </a:lnTo>
                  <a:lnTo>
                    <a:pt x="774877" y="564857"/>
                  </a:lnTo>
                  <a:lnTo>
                    <a:pt x="774801" y="503897"/>
                  </a:lnTo>
                  <a:lnTo>
                    <a:pt x="773188" y="498817"/>
                  </a:lnTo>
                  <a:lnTo>
                    <a:pt x="771575" y="493737"/>
                  </a:lnTo>
                  <a:lnTo>
                    <a:pt x="765086" y="486117"/>
                  </a:lnTo>
                  <a:lnTo>
                    <a:pt x="756272" y="482307"/>
                  </a:lnTo>
                  <a:lnTo>
                    <a:pt x="756069" y="482295"/>
                  </a:lnTo>
                  <a:lnTo>
                    <a:pt x="756069" y="505167"/>
                  </a:lnTo>
                  <a:lnTo>
                    <a:pt x="756069" y="563587"/>
                  </a:lnTo>
                  <a:lnTo>
                    <a:pt x="752779" y="576287"/>
                  </a:lnTo>
                  <a:lnTo>
                    <a:pt x="745490" y="585177"/>
                  </a:lnTo>
                  <a:lnTo>
                    <a:pt x="735253" y="591527"/>
                  </a:lnTo>
                  <a:lnTo>
                    <a:pt x="723138" y="592797"/>
                  </a:lnTo>
                  <a:lnTo>
                    <a:pt x="690245" y="592797"/>
                  </a:lnTo>
                  <a:lnTo>
                    <a:pt x="689737" y="604227"/>
                  </a:lnTo>
                  <a:lnTo>
                    <a:pt x="689000" y="618197"/>
                  </a:lnTo>
                  <a:lnTo>
                    <a:pt x="687920" y="634707"/>
                  </a:lnTo>
                  <a:lnTo>
                    <a:pt x="686955" y="647407"/>
                  </a:lnTo>
                  <a:lnTo>
                    <a:pt x="685914" y="660107"/>
                  </a:lnTo>
                  <a:lnTo>
                    <a:pt x="675093" y="652487"/>
                  </a:lnTo>
                  <a:lnTo>
                    <a:pt x="669709" y="649947"/>
                  </a:lnTo>
                  <a:lnTo>
                    <a:pt x="664349" y="646137"/>
                  </a:lnTo>
                  <a:lnTo>
                    <a:pt x="664349" y="634707"/>
                  </a:lnTo>
                  <a:lnTo>
                    <a:pt x="664438" y="467067"/>
                  </a:lnTo>
                  <a:lnTo>
                    <a:pt x="664718" y="463257"/>
                  </a:lnTo>
                  <a:lnTo>
                    <a:pt x="668477" y="459447"/>
                  </a:lnTo>
                  <a:lnTo>
                    <a:pt x="678599" y="459447"/>
                  </a:lnTo>
                  <a:lnTo>
                    <a:pt x="683260" y="463257"/>
                  </a:lnTo>
                  <a:lnTo>
                    <a:pt x="683641" y="468337"/>
                  </a:lnTo>
                  <a:lnTo>
                    <a:pt x="685114" y="483577"/>
                  </a:lnTo>
                  <a:lnTo>
                    <a:pt x="687146" y="505167"/>
                  </a:lnTo>
                  <a:lnTo>
                    <a:pt x="689533" y="536917"/>
                  </a:lnTo>
                  <a:lnTo>
                    <a:pt x="690575" y="568667"/>
                  </a:lnTo>
                  <a:lnTo>
                    <a:pt x="690613" y="580097"/>
                  </a:lnTo>
                  <a:lnTo>
                    <a:pt x="722757" y="580097"/>
                  </a:lnTo>
                  <a:lnTo>
                    <a:pt x="730110" y="578827"/>
                  </a:lnTo>
                  <a:lnTo>
                    <a:pt x="736257" y="575017"/>
                  </a:lnTo>
                  <a:lnTo>
                    <a:pt x="740537" y="568667"/>
                  </a:lnTo>
                  <a:lnTo>
                    <a:pt x="742353" y="561047"/>
                  </a:lnTo>
                  <a:lnTo>
                    <a:pt x="742353" y="505167"/>
                  </a:lnTo>
                  <a:lnTo>
                    <a:pt x="743051" y="501357"/>
                  </a:lnTo>
                  <a:lnTo>
                    <a:pt x="746734" y="498817"/>
                  </a:lnTo>
                  <a:lnTo>
                    <a:pt x="753325" y="500087"/>
                  </a:lnTo>
                  <a:lnTo>
                    <a:pt x="755599" y="502627"/>
                  </a:lnTo>
                  <a:lnTo>
                    <a:pt x="756069" y="505167"/>
                  </a:lnTo>
                  <a:lnTo>
                    <a:pt x="756069" y="482295"/>
                  </a:lnTo>
                  <a:lnTo>
                    <a:pt x="723607" y="503897"/>
                  </a:lnTo>
                  <a:lnTo>
                    <a:pt x="723226" y="561047"/>
                  </a:lnTo>
                  <a:lnTo>
                    <a:pt x="709307" y="561047"/>
                  </a:lnTo>
                  <a:lnTo>
                    <a:pt x="705586" y="500087"/>
                  </a:lnTo>
                  <a:lnTo>
                    <a:pt x="700252" y="459447"/>
                  </a:lnTo>
                  <a:lnTo>
                    <a:pt x="699223" y="455637"/>
                  </a:lnTo>
                  <a:lnTo>
                    <a:pt x="692416" y="448017"/>
                  </a:lnTo>
                  <a:lnTo>
                    <a:pt x="682917" y="441667"/>
                  </a:lnTo>
                  <a:lnTo>
                    <a:pt x="671690" y="440397"/>
                  </a:lnTo>
                  <a:lnTo>
                    <a:pt x="661720" y="444207"/>
                  </a:lnTo>
                  <a:lnTo>
                    <a:pt x="653567" y="449287"/>
                  </a:lnTo>
                  <a:lnTo>
                    <a:pt x="647941" y="458177"/>
                  </a:lnTo>
                  <a:lnTo>
                    <a:pt x="645541" y="468337"/>
                  </a:lnTo>
                  <a:lnTo>
                    <a:pt x="645541" y="634707"/>
                  </a:lnTo>
                  <a:lnTo>
                    <a:pt x="625792" y="623277"/>
                  </a:lnTo>
                  <a:lnTo>
                    <a:pt x="605599" y="613117"/>
                  </a:lnTo>
                  <a:lnTo>
                    <a:pt x="572960" y="599147"/>
                  </a:lnTo>
                  <a:lnTo>
                    <a:pt x="563943" y="595337"/>
                  </a:lnTo>
                  <a:lnTo>
                    <a:pt x="559803" y="594067"/>
                  </a:lnTo>
                  <a:lnTo>
                    <a:pt x="560273" y="587717"/>
                  </a:lnTo>
                  <a:lnTo>
                    <a:pt x="562241" y="561047"/>
                  </a:lnTo>
                  <a:lnTo>
                    <a:pt x="565302" y="517867"/>
                  </a:lnTo>
                  <a:lnTo>
                    <a:pt x="568528" y="467067"/>
                  </a:lnTo>
                  <a:lnTo>
                    <a:pt x="571207" y="418807"/>
                  </a:lnTo>
                  <a:lnTo>
                    <a:pt x="580974" y="418807"/>
                  </a:lnTo>
                  <a:lnTo>
                    <a:pt x="614222" y="411187"/>
                  </a:lnTo>
                  <a:lnTo>
                    <a:pt x="631672" y="399757"/>
                  </a:lnTo>
                  <a:lnTo>
                    <a:pt x="641375" y="393407"/>
                  </a:lnTo>
                  <a:lnTo>
                    <a:pt x="659701" y="366737"/>
                  </a:lnTo>
                  <a:lnTo>
                    <a:pt x="666470" y="332447"/>
                  </a:lnTo>
                  <a:lnTo>
                    <a:pt x="666470" y="209257"/>
                  </a:lnTo>
                  <a:lnTo>
                    <a:pt x="662647" y="194017"/>
                  </a:lnTo>
                  <a:lnTo>
                    <a:pt x="660654" y="191477"/>
                  </a:lnTo>
                  <a:lnTo>
                    <a:pt x="653707" y="182587"/>
                  </a:lnTo>
                  <a:lnTo>
                    <a:pt x="647661" y="178968"/>
                  </a:lnTo>
                  <a:lnTo>
                    <a:pt x="647661" y="209257"/>
                  </a:lnTo>
                  <a:lnTo>
                    <a:pt x="647661" y="332447"/>
                  </a:lnTo>
                  <a:lnTo>
                    <a:pt x="642378" y="359117"/>
                  </a:lnTo>
                  <a:lnTo>
                    <a:pt x="628078" y="380707"/>
                  </a:lnTo>
                  <a:lnTo>
                    <a:pt x="606894" y="394677"/>
                  </a:lnTo>
                  <a:lnTo>
                    <a:pt x="580961" y="399757"/>
                  </a:lnTo>
                  <a:lnTo>
                    <a:pt x="571754" y="399757"/>
                  </a:lnTo>
                  <a:lnTo>
                    <a:pt x="571893" y="388327"/>
                  </a:lnTo>
                  <a:lnTo>
                    <a:pt x="567728" y="384517"/>
                  </a:lnTo>
                  <a:lnTo>
                    <a:pt x="557276" y="384517"/>
                  </a:lnTo>
                  <a:lnTo>
                    <a:pt x="553085" y="388327"/>
                  </a:lnTo>
                  <a:lnTo>
                    <a:pt x="552818" y="408647"/>
                  </a:lnTo>
                  <a:lnTo>
                    <a:pt x="550125" y="459447"/>
                  </a:lnTo>
                  <a:lnTo>
                    <a:pt x="547077" y="508977"/>
                  </a:lnTo>
                  <a:lnTo>
                    <a:pt x="543953" y="553427"/>
                  </a:lnTo>
                  <a:lnTo>
                    <a:pt x="541375" y="587717"/>
                  </a:lnTo>
                  <a:lnTo>
                    <a:pt x="517817" y="582637"/>
                  </a:lnTo>
                  <a:lnTo>
                    <a:pt x="493674" y="580097"/>
                  </a:lnTo>
                  <a:lnTo>
                    <a:pt x="492937" y="580097"/>
                  </a:lnTo>
                  <a:lnTo>
                    <a:pt x="491363" y="563587"/>
                  </a:lnTo>
                  <a:lnTo>
                    <a:pt x="487197" y="517867"/>
                  </a:lnTo>
                  <a:lnTo>
                    <a:pt x="484238" y="477227"/>
                  </a:lnTo>
                  <a:lnTo>
                    <a:pt x="483768" y="469607"/>
                  </a:lnTo>
                  <a:lnTo>
                    <a:pt x="446227" y="469607"/>
                  </a:lnTo>
                  <a:lnTo>
                    <a:pt x="399021" y="450557"/>
                  </a:lnTo>
                  <a:lnTo>
                    <a:pt x="379437" y="403567"/>
                  </a:lnTo>
                  <a:lnTo>
                    <a:pt x="379399" y="326097"/>
                  </a:lnTo>
                  <a:lnTo>
                    <a:pt x="379437" y="324827"/>
                  </a:lnTo>
                  <a:lnTo>
                    <a:pt x="381431" y="317207"/>
                  </a:lnTo>
                  <a:lnTo>
                    <a:pt x="386041" y="310857"/>
                  </a:lnTo>
                  <a:lnTo>
                    <a:pt x="392595" y="307047"/>
                  </a:lnTo>
                  <a:lnTo>
                    <a:pt x="400418" y="305777"/>
                  </a:lnTo>
                  <a:lnTo>
                    <a:pt x="405688" y="305777"/>
                  </a:lnTo>
                  <a:lnTo>
                    <a:pt x="410629" y="308317"/>
                  </a:lnTo>
                  <a:lnTo>
                    <a:pt x="417779" y="315937"/>
                  </a:lnTo>
                  <a:lnTo>
                    <a:pt x="419582" y="321017"/>
                  </a:lnTo>
                  <a:lnTo>
                    <a:pt x="419265" y="326097"/>
                  </a:lnTo>
                  <a:lnTo>
                    <a:pt x="419176" y="402297"/>
                  </a:lnTo>
                  <a:lnTo>
                    <a:pt x="421335" y="413727"/>
                  </a:lnTo>
                  <a:lnTo>
                    <a:pt x="427189" y="422617"/>
                  </a:lnTo>
                  <a:lnTo>
                    <a:pt x="435876" y="427697"/>
                  </a:lnTo>
                  <a:lnTo>
                    <a:pt x="446506" y="430237"/>
                  </a:lnTo>
                  <a:lnTo>
                    <a:pt x="462724" y="430237"/>
                  </a:lnTo>
                  <a:lnTo>
                    <a:pt x="463461" y="442937"/>
                  </a:lnTo>
                  <a:lnTo>
                    <a:pt x="467588" y="446747"/>
                  </a:lnTo>
                  <a:lnTo>
                    <a:pt x="478332" y="446747"/>
                  </a:lnTo>
                  <a:lnTo>
                    <a:pt x="482282" y="441667"/>
                  </a:lnTo>
                  <a:lnTo>
                    <a:pt x="481037" y="420077"/>
                  </a:lnTo>
                  <a:lnTo>
                    <a:pt x="480669" y="411187"/>
                  </a:lnTo>
                  <a:lnTo>
                    <a:pt x="480212" y="399757"/>
                  </a:lnTo>
                  <a:lnTo>
                    <a:pt x="479691" y="384517"/>
                  </a:lnTo>
                  <a:lnTo>
                    <a:pt x="479361" y="369277"/>
                  </a:lnTo>
                  <a:lnTo>
                    <a:pt x="479386" y="351497"/>
                  </a:lnTo>
                  <a:lnTo>
                    <a:pt x="481101" y="286727"/>
                  </a:lnTo>
                  <a:lnTo>
                    <a:pt x="485165" y="214337"/>
                  </a:lnTo>
                  <a:lnTo>
                    <a:pt x="489458" y="154647"/>
                  </a:lnTo>
                  <a:lnTo>
                    <a:pt x="498436" y="116547"/>
                  </a:lnTo>
                  <a:lnTo>
                    <a:pt x="515924" y="108927"/>
                  </a:lnTo>
                  <a:lnTo>
                    <a:pt x="525653" y="111467"/>
                  </a:lnTo>
                  <a:lnTo>
                    <a:pt x="542658" y="157187"/>
                  </a:lnTo>
                  <a:lnTo>
                    <a:pt x="546862" y="211797"/>
                  </a:lnTo>
                  <a:lnTo>
                    <a:pt x="551141" y="281647"/>
                  </a:lnTo>
                  <a:lnTo>
                    <a:pt x="553313" y="351497"/>
                  </a:lnTo>
                  <a:lnTo>
                    <a:pt x="553364" y="360387"/>
                  </a:lnTo>
                  <a:lnTo>
                    <a:pt x="580644" y="360387"/>
                  </a:lnTo>
                  <a:lnTo>
                    <a:pt x="607987" y="332447"/>
                  </a:lnTo>
                  <a:lnTo>
                    <a:pt x="607987" y="210527"/>
                  </a:lnTo>
                  <a:lnTo>
                    <a:pt x="609727" y="202907"/>
                  </a:lnTo>
                  <a:lnTo>
                    <a:pt x="613778" y="196557"/>
                  </a:lnTo>
                  <a:lnTo>
                    <a:pt x="619645" y="192747"/>
                  </a:lnTo>
                  <a:lnTo>
                    <a:pt x="626795" y="191477"/>
                  </a:lnTo>
                  <a:lnTo>
                    <a:pt x="634479" y="192747"/>
                  </a:lnTo>
                  <a:lnTo>
                    <a:pt x="640943" y="196557"/>
                  </a:lnTo>
                  <a:lnTo>
                    <a:pt x="645553" y="201637"/>
                  </a:lnTo>
                  <a:lnTo>
                    <a:pt x="647661" y="209257"/>
                  </a:lnTo>
                  <a:lnTo>
                    <a:pt x="647661" y="178968"/>
                  </a:lnTo>
                  <a:lnTo>
                    <a:pt x="640981" y="174967"/>
                  </a:lnTo>
                  <a:lnTo>
                    <a:pt x="625767" y="172427"/>
                  </a:lnTo>
                  <a:lnTo>
                    <a:pt x="611733" y="176237"/>
                  </a:lnTo>
                  <a:lnTo>
                    <a:pt x="600265" y="183857"/>
                  </a:lnTo>
                  <a:lnTo>
                    <a:pt x="592391" y="195287"/>
                  </a:lnTo>
                  <a:lnTo>
                    <a:pt x="589153" y="209257"/>
                  </a:lnTo>
                  <a:lnTo>
                    <a:pt x="589153" y="337527"/>
                  </a:lnTo>
                  <a:lnTo>
                    <a:pt x="585330" y="341337"/>
                  </a:lnTo>
                  <a:lnTo>
                    <a:pt x="571995" y="341337"/>
                  </a:lnTo>
                  <a:lnTo>
                    <a:pt x="569506" y="272757"/>
                  </a:lnTo>
                  <a:lnTo>
                    <a:pt x="565277" y="205447"/>
                  </a:lnTo>
                  <a:lnTo>
                    <a:pt x="561276" y="154647"/>
                  </a:lnTo>
                  <a:lnTo>
                    <a:pt x="556196" y="116547"/>
                  </a:lnTo>
                  <a:lnTo>
                    <a:pt x="516318" y="89877"/>
                  </a:lnTo>
                  <a:lnTo>
                    <a:pt x="499338" y="92417"/>
                  </a:lnTo>
                  <a:lnTo>
                    <a:pt x="472376" y="133057"/>
                  </a:lnTo>
                  <a:lnTo>
                    <a:pt x="466356" y="213067"/>
                  </a:lnTo>
                  <a:lnTo>
                    <a:pt x="462267" y="285457"/>
                  </a:lnTo>
                  <a:lnTo>
                    <a:pt x="460552" y="351497"/>
                  </a:lnTo>
                  <a:lnTo>
                    <a:pt x="460527" y="369277"/>
                  </a:lnTo>
                  <a:lnTo>
                    <a:pt x="460756" y="380707"/>
                  </a:lnTo>
                  <a:lnTo>
                    <a:pt x="461187" y="395947"/>
                  </a:lnTo>
                  <a:lnTo>
                    <a:pt x="461784" y="411187"/>
                  </a:lnTo>
                  <a:lnTo>
                    <a:pt x="441782" y="411187"/>
                  </a:lnTo>
                  <a:lnTo>
                    <a:pt x="437972" y="407377"/>
                  </a:lnTo>
                  <a:lnTo>
                    <a:pt x="437972" y="327367"/>
                  </a:lnTo>
                  <a:lnTo>
                    <a:pt x="435686" y="312127"/>
                  </a:lnTo>
                  <a:lnTo>
                    <a:pt x="431850" y="305777"/>
                  </a:lnTo>
                  <a:lnTo>
                    <a:pt x="428015" y="299427"/>
                  </a:lnTo>
                  <a:lnTo>
                    <a:pt x="416140" y="290537"/>
                  </a:lnTo>
                  <a:lnTo>
                    <a:pt x="401243" y="286727"/>
                  </a:lnTo>
                  <a:lnTo>
                    <a:pt x="386156" y="289267"/>
                  </a:lnTo>
                  <a:lnTo>
                    <a:pt x="373494" y="296887"/>
                  </a:lnTo>
                  <a:lnTo>
                    <a:pt x="364578" y="308317"/>
                  </a:lnTo>
                  <a:lnTo>
                    <a:pt x="360654" y="323557"/>
                  </a:lnTo>
                  <a:lnTo>
                    <a:pt x="360654" y="403567"/>
                  </a:lnTo>
                  <a:lnTo>
                    <a:pt x="367398" y="436587"/>
                  </a:lnTo>
                  <a:lnTo>
                    <a:pt x="385762" y="464527"/>
                  </a:lnTo>
                  <a:lnTo>
                    <a:pt x="412978" y="482307"/>
                  </a:lnTo>
                  <a:lnTo>
                    <a:pt x="446303" y="488657"/>
                  </a:lnTo>
                  <a:lnTo>
                    <a:pt x="466115" y="488657"/>
                  </a:lnTo>
                  <a:lnTo>
                    <a:pt x="467385" y="506437"/>
                  </a:lnTo>
                  <a:lnTo>
                    <a:pt x="468833" y="522947"/>
                  </a:lnTo>
                  <a:lnTo>
                    <a:pt x="470344" y="540727"/>
                  </a:lnTo>
                  <a:lnTo>
                    <a:pt x="473163" y="569937"/>
                  </a:lnTo>
                  <a:lnTo>
                    <a:pt x="474268" y="582637"/>
                  </a:lnTo>
                  <a:lnTo>
                    <a:pt x="456920" y="587717"/>
                  </a:lnTo>
                  <a:lnTo>
                    <a:pt x="440207" y="594067"/>
                  </a:lnTo>
                  <a:lnTo>
                    <a:pt x="424243" y="602957"/>
                  </a:lnTo>
                  <a:lnTo>
                    <a:pt x="409181" y="613117"/>
                  </a:lnTo>
                  <a:lnTo>
                    <a:pt x="408546" y="613117"/>
                  </a:lnTo>
                  <a:lnTo>
                    <a:pt x="413702" y="616927"/>
                  </a:lnTo>
                  <a:lnTo>
                    <a:pt x="418795" y="622007"/>
                  </a:lnTo>
                  <a:lnTo>
                    <a:pt x="423824" y="625817"/>
                  </a:lnTo>
                  <a:lnTo>
                    <a:pt x="439547" y="615657"/>
                  </a:lnTo>
                  <a:lnTo>
                    <a:pt x="457593" y="608037"/>
                  </a:lnTo>
                  <a:lnTo>
                    <a:pt x="476224" y="601687"/>
                  </a:lnTo>
                  <a:lnTo>
                    <a:pt x="493699" y="599147"/>
                  </a:lnTo>
                  <a:lnTo>
                    <a:pt x="509028" y="600417"/>
                  </a:lnTo>
                  <a:lnTo>
                    <a:pt x="554355" y="611847"/>
                  </a:lnTo>
                  <a:lnTo>
                    <a:pt x="623011" y="643597"/>
                  </a:lnTo>
                  <a:lnTo>
                    <a:pt x="686930" y="682967"/>
                  </a:lnTo>
                  <a:lnTo>
                    <a:pt x="689102" y="685507"/>
                  </a:lnTo>
                  <a:lnTo>
                    <a:pt x="704405" y="695667"/>
                  </a:lnTo>
                  <a:lnTo>
                    <a:pt x="719378" y="705827"/>
                  </a:lnTo>
                  <a:lnTo>
                    <a:pt x="734021" y="717257"/>
                  </a:lnTo>
                  <a:lnTo>
                    <a:pt x="748309" y="727417"/>
                  </a:lnTo>
                  <a:lnTo>
                    <a:pt x="776363" y="72741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717" y="5461948"/>
              <a:ext cx="135862" cy="13619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52620" y="5945057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29">
                  <a:moveTo>
                    <a:pt x="75252" y="0"/>
                  </a:moveTo>
                  <a:lnTo>
                    <a:pt x="45960" y="5927"/>
                  </a:lnTo>
                  <a:lnTo>
                    <a:pt x="22040" y="22094"/>
                  </a:lnTo>
                  <a:lnTo>
                    <a:pt x="5913" y="46071"/>
                  </a:lnTo>
                  <a:lnTo>
                    <a:pt x="0" y="75434"/>
                  </a:lnTo>
                  <a:lnTo>
                    <a:pt x="5913" y="104797"/>
                  </a:lnTo>
                  <a:lnTo>
                    <a:pt x="22040" y="128774"/>
                  </a:lnTo>
                  <a:lnTo>
                    <a:pt x="45960" y="144940"/>
                  </a:lnTo>
                  <a:lnTo>
                    <a:pt x="75252" y="150868"/>
                  </a:lnTo>
                  <a:lnTo>
                    <a:pt x="104544" y="144940"/>
                  </a:lnTo>
                  <a:lnTo>
                    <a:pt x="123619" y="132049"/>
                  </a:lnTo>
                  <a:lnTo>
                    <a:pt x="75252" y="132049"/>
                  </a:lnTo>
                  <a:lnTo>
                    <a:pt x="53285" y="127564"/>
                  </a:lnTo>
                  <a:lnTo>
                    <a:pt x="35345" y="115441"/>
                  </a:lnTo>
                  <a:lnTo>
                    <a:pt x="23248" y="97455"/>
                  </a:lnTo>
                  <a:lnTo>
                    <a:pt x="18813" y="75434"/>
                  </a:lnTo>
                  <a:lnTo>
                    <a:pt x="23248" y="53413"/>
                  </a:lnTo>
                  <a:lnTo>
                    <a:pt x="35345" y="35430"/>
                  </a:lnTo>
                  <a:lnTo>
                    <a:pt x="53285" y="23305"/>
                  </a:lnTo>
                  <a:lnTo>
                    <a:pt x="75252" y="18858"/>
                  </a:lnTo>
                  <a:lnTo>
                    <a:pt x="123677" y="18858"/>
                  </a:lnTo>
                  <a:lnTo>
                    <a:pt x="104544" y="5927"/>
                  </a:lnTo>
                  <a:lnTo>
                    <a:pt x="75252" y="0"/>
                  </a:lnTo>
                  <a:close/>
                </a:path>
                <a:path w="151130" h="151129">
                  <a:moveTo>
                    <a:pt x="123677" y="18858"/>
                  </a:moveTo>
                  <a:lnTo>
                    <a:pt x="75252" y="18858"/>
                  </a:lnTo>
                  <a:lnTo>
                    <a:pt x="97223" y="23305"/>
                  </a:lnTo>
                  <a:lnTo>
                    <a:pt x="115163" y="35430"/>
                  </a:lnTo>
                  <a:lnTo>
                    <a:pt x="127257" y="53413"/>
                  </a:lnTo>
                  <a:lnTo>
                    <a:pt x="131692" y="75434"/>
                  </a:lnTo>
                  <a:lnTo>
                    <a:pt x="127247" y="97458"/>
                  </a:lnTo>
                  <a:lnTo>
                    <a:pt x="115154" y="115443"/>
                  </a:lnTo>
                  <a:lnTo>
                    <a:pt x="97217" y="127580"/>
                  </a:lnTo>
                  <a:lnTo>
                    <a:pt x="75252" y="132049"/>
                  </a:lnTo>
                  <a:lnTo>
                    <a:pt x="123619" y="132049"/>
                  </a:lnTo>
                  <a:lnTo>
                    <a:pt x="128464" y="128774"/>
                  </a:lnTo>
                  <a:lnTo>
                    <a:pt x="144591" y="104797"/>
                  </a:lnTo>
                  <a:lnTo>
                    <a:pt x="150505" y="75434"/>
                  </a:lnTo>
                  <a:lnTo>
                    <a:pt x="144591" y="46071"/>
                  </a:lnTo>
                  <a:lnTo>
                    <a:pt x="128464" y="22094"/>
                  </a:lnTo>
                  <a:lnTo>
                    <a:pt x="123677" y="1885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353" y="5395919"/>
              <a:ext cx="117057" cy="117347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66724" y="5473484"/>
              <a:ext cx="621030" cy="632460"/>
            </a:xfrm>
            <a:custGeom>
              <a:avLst/>
              <a:gdLst/>
              <a:ahLst/>
              <a:cxnLst/>
              <a:rect l="l" t="t" r="r" b="b"/>
              <a:pathLst>
                <a:path w="621030" h="632460">
                  <a:moveTo>
                    <a:pt x="56438" y="28282"/>
                  </a:moveTo>
                  <a:lnTo>
                    <a:pt x="37630" y="1905"/>
                  </a:lnTo>
                  <a:lnTo>
                    <a:pt x="37630" y="23075"/>
                  </a:lnTo>
                  <a:lnTo>
                    <a:pt x="37630" y="33489"/>
                  </a:lnTo>
                  <a:lnTo>
                    <a:pt x="33413" y="37719"/>
                  </a:lnTo>
                  <a:lnTo>
                    <a:pt x="23025" y="37719"/>
                  </a:lnTo>
                  <a:lnTo>
                    <a:pt x="18808" y="33489"/>
                  </a:lnTo>
                  <a:lnTo>
                    <a:pt x="18808" y="23075"/>
                  </a:lnTo>
                  <a:lnTo>
                    <a:pt x="23012" y="18846"/>
                  </a:lnTo>
                  <a:lnTo>
                    <a:pt x="28219" y="18846"/>
                  </a:lnTo>
                  <a:lnTo>
                    <a:pt x="33413" y="18859"/>
                  </a:lnTo>
                  <a:lnTo>
                    <a:pt x="37630" y="23075"/>
                  </a:lnTo>
                  <a:lnTo>
                    <a:pt x="37630" y="1905"/>
                  </a:lnTo>
                  <a:lnTo>
                    <a:pt x="28219" y="0"/>
                  </a:lnTo>
                  <a:lnTo>
                    <a:pt x="17233" y="2222"/>
                  </a:lnTo>
                  <a:lnTo>
                    <a:pt x="8267" y="8280"/>
                  </a:lnTo>
                  <a:lnTo>
                    <a:pt x="2222" y="17272"/>
                  </a:lnTo>
                  <a:lnTo>
                    <a:pt x="0" y="28282"/>
                  </a:lnTo>
                  <a:lnTo>
                    <a:pt x="2222" y="39293"/>
                  </a:lnTo>
                  <a:lnTo>
                    <a:pt x="8267" y="48285"/>
                  </a:lnTo>
                  <a:lnTo>
                    <a:pt x="17233" y="54356"/>
                  </a:lnTo>
                  <a:lnTo>
                    <a:pt x="28219" y="56578"/>
                  </a:lnTo>
                  <a:lnTo>
                    <a:pt x="39204" y="54356"/>
                  </a:lnTo>
                  <a:lnTo>
                    <a:pt x="48171" y="48285"/>
                  </a:lnTo>
                  <a:lnTo>
                    <a:pt x="54216" y="39293"/>
                  </a:lnTo>
                  <a:lnTo>
                    <a:pt x="54546" y="37719"/>
                  </a:lnTo>
                  <a:lnTo>
                    <a:pt x="56438" y="28282"/>
                  </a:lnTo>
                  <a:close/>
                </a:path>
                <a:path w="621030" h="632460">
                  <a:moveTo>
                    <a:pt x="138734" y="202666"/>
                  </a:moveTo>
                  <a:lnTo>
                    <a:pt x="135788" y="187985"/>
                  </a:lnTo>
                  <a:lnTo>
                    <a:pt x="127723" y="175996"/>
                  </a:lnTo>
                  <a:lnTo>
                    <a:pt x="115760" y="167906"/>
                  </a:lnTo>
                  <a:lnTo>
                    <a:pt x="101117" y="164947"/>
                  </a:lnTo>
                  <a:lnTo>
                    <a:pt x="95910" y="164947"/>
                  </a:lnTo>
                  <a:lnTo>
                    <a:pt x="91706" y="169176"/>
                  </a:lnTo>
                  <a:lnTo>
                    <a:pt x="91706" y="179590"/>
                  </a:lnTo>
                  <a:lnTo>
                    <a:pt x="95910" y="183807"/>
                  </a:lnTo>
                  <a:lnTo>
                    <a:pt x="101117" y="183807"/>
                  </a:lnTo>
                  <a:lnTo>
                    <a:pt x="108432" y="185293"/>
                  </a:lnTo>
                  <a:lnTo>
                    <a:pt x="114414" y="189331"/>
                  </a:lnTo>
                  <a:lnTo>
                    <a:pt x="118452" y="195326"/>
                  </a:lnTo>
                  <a:lnTo>
                    <a:pt x="119926" y="202666"/>
                  </a:lnTo>
                  <a:lnTo>
                    <a:pt x="119926" y="207873"/>
                  </a:lnTo>
                  <a:lnTo>
                    <a:pt x="124129" y="212090"/>
                  </a:lnTo>
                  <a:lnTo>
                    <a:pt x="134531" y="212090"/>
                  </a:lnTo>
                  <a:lnTo>
                    <a:pt x="138734" y="207873"/>
                  </a:lnTo>
                  <a:lnTo>
                    <a:pt x="138734" y="202666"/>
                  </a:lnTo>
                  <a:close/>
                </a:path>
                <a:path w="621030" h="632460">
                  <a:moveTo>
                    <a:pt x="244576" y="603618"/>
                  </a:moveTo>
                  <a:lnTo>
                    <a:pt x="242684" y="594194"/>
                  </a:lnTo>
                  <a:lnTo>
                    <a:pt x="242366" y="592607"/>
                  </a:lnTo>
                  <a:lnTo>
                    <a:pt x="236321" y="583615"/>
                  </a:lnTo>
                  <a:lnTo>
                    <a:pt x="227342" y="577557"/>
                  </a:lnTo>
                  <a:lnTo>
                    <a:pt x="225767" y="577240"/>
                  </a:lnTo>
                  <a:lnTo>
                    <a:pt x="225767" y="598411"/>
                  </a:lnTo>
                  <a:lnTo>
                    <a:pt x="225767" y="608825"/>
                  </a:lnTo>
                  <a:lnTo>
                    <a:pt x="221564" y="613054"/>
                  </a:lnTo>
                  <a:lnTo>
                    <a:pt x="216369" y="613054"/>
                  </a:lnTo>
                  <a:lnTo>
                    <a:pt x="211175" y="613054"/>
                  </a:lnTo>
                  <a:lnTo>
                    <a:pt x="206946" y="608825"/>
                  </a:lnTo>
                  <a:lnTo>
                    <a:pt x="206946" y="598411"/>
                  </a:lnTo>
                  <a:lnTo>
                    <a:pt x="211175" y="594194"/>
                  </a:lnTo>
                  <a:lnTo>
                    <a:pt x="221551" y="594194"/>
                  </a:lnTo>
                  <a:lnTo>
                    <a:pt x="225767" y="598411"/>
                  </a:lnTo>
                  <a:lnTo>
                    <a:pt x="225767" y="577240"/>
                  </a:lnTo>
                  <a:lnTo>
                    <a:pt x="190360" y="592607"/>
                  </a:lnTo>
                  <a:lnTo>
                    <a:pt x="188137" y="603618"/>
                  </a:lnTo>
                  <a:lnTo>
                    <a:pt x="190360" y="614629"/>
                  </a:lnTo>
                  <a:lnTo>
                    <a:pt x="196405" y="623620"/>
                  </a:lnTo>
                  <a:lnTo>
                    <a:pt x="205371" y="629691"/>
                  </a:lnTo>
                  <a:lnTo>
                    <a:pt x="216357" y="631913"/>
                  </a:lnTo>
                  <a:lnTo>
                    <a:pt x="227342" y="629691"/>
                  </a:lnTo>
                  <a:lnTo>
                    <a:pt x="236321" y="623620"/>
                  </a:lnTo>
                  <a:lnTo>
                    <a:pt x="242366" y="614629"/>
                  </a:lnTo>
                  <a:lnTo>
                    <a:pt x="242684" y="613054"/>
                  </a:lnTo>
                  <a:lnTo>
                    <a:pt x="244576" y="603618"/>
                  </a:lnTo>
                  <a:close/>
                </a:path>
                <a:path w="621030" h="632460">
                  <a:moveTo>
                    <a:pt x="360591" y="385737"/>
                  </a:moveTo>
                  <a:lnTo>
                    <a:pt x="355396" y="360057"/>
                  </a:lnTo>
                  <a:lnTo>
                    <a:pt x="341287" y="339090"/>
                  </a:lnTo>
                  <a:lnTo>
                    <a:pt x="320370" y="324942"/>
                  </a:lnTo>
                  <a:lnTo>
                    <a:pt x="294741" y="319735"/>
                  </a:lnTo>
                  <a:lnTo>
                    <a:pt x="289547" y="319735"/>
                  </a:lnTo>
                  <a:lnTo>
                    <a:pt x="285343" y="323951"/>
                  </a:lnTo>
                  <a:lnTo>
                    <a:pt x="285343" y="334365"/>
                  </a:lnTo>
                  <a:lnTo>
                    <a:pt x="289547" y="338582"/>
                  </a:lnTo>
                  <a:lnTo>
                    <a:pt x="294741" y="338582"/>
                  </a:lnTo>
                  <a:lnTo>
                    <a:pt x="313042" y="342303"/>
                  </a:lnTo>
                  <a:lnTo>
                    <a:pt x="327990" y="352412"/>
                  </a:lnTo>
                  <a:lnTo>
                    <a:pt x="338074" y="367398"/>
                  </a:lnTo>
                  <a:lnTo>
                    <a:pt x="341782" y="385737"/>
                  </a:lnTo>
                  <a:lnTo>
                    <a:pt x="341782" y="390944"/>
                  </a:lnTo>
                  <a:lnTo>
                    <a:pt x="345986" y="395160"/>
                  </a:lnTo>
                  <a:lnTo>
                    <a:pt x="356387" y="395160"/>
                  </a:lnTo>
                  <a:lnTo>
                    <a:pt x="360591" y="390944"/>
                  </a:lnTo>
                  <a:lnTo>
                    <a:pt x="360591" y="385737"/>
                  </a:lnTo>
                  <a:close/>
                </a:path>
                <a:path w="621030" h="632460">
                  <a:moveTo>
                    <a:pt x="458558" y="249809"/>
                  </a:moveTo>
                  <a:lnTo>
                    <a:pt x="451878" y="216789"/>
                  </a:lnTo>
                  <a:lnTo>
                    <a:pt x="433743" y="189826"/>
                  </a:lnTo>
                  <a:lnTo>
                    <a:pt x="406844" y="171640"/>
                  </a:lnTo>
                  <a:lnTo>
                    <a:pt x="373900" y="164947"/>
                  </a:lnTo>
                  <a:lnTo>
                    <a:pt x="368706" y="164947"/>
                  </a:lnTo>
                  <a:lnTo>
                    <a:pt x="364502" y="169176"/>
                  </a:lnTo>
                  <a:lnTo>
                    <a:pt x="364502" y="179590"/>
                  </a:lnTo>
                  <a:lnTo>
                    <a:pt x="368706" y="183807"/>
                  </a:lnTo>
                  <a:lnTo>
                    <a:pt x="373900" y="183807"/>
                  </a:lnTo>
                  <a:lnTo>
                    <a:pt x="399516" y="189014"/>
                  </a:lnTo>
                  <a:lnTo>
                    <a:pt x="420446" y="203161"/>
                  </a:lnTo>
                  <a:lnTo>
                    <a:pt x="434555" y="224129"/>
                  </a:lnTo>
                  <a:lnTo>
                    <a:pt x="439750" y="249809"/>
                  </a:lnTo>
                  <a:lnTo>
                    <a:pt x="439750" y="255016"/>
                  </a:lnTo>
                  <a:lnTo>
                    <a:pt x="443953" y="259245"/>
                  </a:lnTo>
                  <a:lnTo>
                    <a:pt x="449160" y="259245"/>
                  </a:lnTo>
                  <a:lnTo>
                    <a:pt x="454355" y="259245"/>
                  </a:lnTo>
                  <a:lnTo>
                    <a:pt x="458558" y="255016"/>
                  </a:lnTo>
                  <a:lnTo>
                    <a:pt x="458558" y="249809"/>
                  </a:lnTo>
                  <a:close/>
                </a:path>
                <a:path w="621030" h="632460">
                  <a:moveTo>
                    <a:pt x="609066" y="570407"/>
                  </a:moveTo>
                  <a:lnTo>
                    <a:pt x="605358" y="552069"/>
                  </a:lnTo>
                  <a:lnTo>
                    <a:pt x="595274" y="537083"/>
                  </a:lnTo>
                  <a:lnTo>
                    <a:pt x="580339" y="526986"/>
                  </a:lnTo>
                  <a:lnTo>
                    <a:pt x="562038" y="523265"/>
                  </a:lnTo>
                  <a:lnTo>
                    <a:pt x="556844" y="523265"/>
                  </a:lnTo>
                  <a:lnTo>
                    <a:pt x="552627" y="527481"/>
                  </a:lnTo>
                  <a:lnTo>
                    <a:pt x="552627" y="537895"/>
                  </a:lnTo>
                  <a:lnTo>
                    <a:pt x="556844" y="542124"/>
                  </a:lnTo>
                  <a:lnTo>
                    <a:pt x="562038" y="542124"/>
                  </a:lnTo>
                  <a:lnTo>
                    <a:pt x="573024" y="544347"/>
                  </a:lnTo>
                  <a:lnTo>
                    <a:pt x="581990" y="550405"/>
                  </a:lnTo>
                  <a:lnTo>
                    <a:pt x="588035" y="559396"/>
                  </a:lnTo>
                  <a:lnTo>
                    <a:pt x="590257" y="570407"/>
                  </a:lnTo>
                  <a:lnTo>
                    <a:pt x="590257" y="575614"/>
                  </a:lnTo>
                  <a:lnTo>
                    <a:pt x="594461" y="579831"/>
                  </a:lnTo>
                  <a:lnTo>
                    <a:pt x="604862" y="579831"/>
                  </a:lnTo>
                  <a:lnTo>
                    <a:pt x="609066" y="575614"/>
                  </a:lnTo>
                  <a:lnTo>
                    <a:pt x="609066" y="570407"/>
                  </a:lnTo>
                  <a:close/>
                </a:path>
                <a:path w="621030" h="632460">
                  <a:moveTo>
                    <a:pt x="620864" y="396125"/>
                  </a:moveTo>
                  <a:lnTo>
                    <a:pt x="602056" y="369735"/>
                  </a:lnTo>
                  <a:lnTo>
                    <a:pt x="602056" y="390918"/>
                  </a:lnTo>
                  <a:lnTo>
                    <a:pt x="602056" y="401320"/>
                  </a:lnTo>
                  <a:lnTo>
                    <a:pt x="597839" y="405549"/>
                  </a:lnTo>
                  <a:lnTo>
                    <a:pt x="587451" y="405549"/>
                  </a:lnTo>
                  <a:lnTo>
                    <a:pt x="583234" y="401320"/>
                  </a:lnTo>
                  <a:lnTo>
                    <a:pt x="583234" y="390918"/>
                  </a:lnTo>
                  <a:lnTo>
                    <a:pt x="587451" y="386689"/>
                  </a:lnTo>
                  <a:lnTo>
                    <a:pt x="597839" y="386689"/>
                  </a:lnTo>
                  <a:lnTo>
                    <a:pt x="602056" y="390918"/>
                  </a:lnTo>
                  <a:lnTo>
                    <a:pt x="602056" y="369735"/>
                  </a:lnTo>
                  <a:lnTo>
                    <a:pt x="566648" y="385114"/>
                  </a:lnTo>
                  <a:lnTo>
                    <a:pt x="564426" y="396125"/>
                  </a:lnTo>
                  <a:lnTo>
                    <a:pt x="566648" y="407136"/>
                  </a:lnTo>
                  <a:lnTo>
                    <a:pt x="572693" y="416128"/>
                  </a:lnTo>
                  <a:lnTo>
                    <a:pt x="581660" y="422186"/>
                  </a:lnTo>
                  <a:lnTo>
                    <a:pt x="592645" y="424408"/>
                  </a:lnTo>
                  <a:lnTo>
                    <a:pt x="603631" y="422186"/>
                  </a:lnTo>
                  <a:lnTo>
                    <a:pt x="612597" y="416128"/>
                  </a:lnTo>
                  <a:lnTo>
                    <a:pt x="618642" y="407136"/>
                  </a:lnTo>
                  <a:lnTo>
                    <a:pt x="618972" y="405549"/>
                  </a:lnTo>
                  <a:lnTo>
                    <a:pt x="620864" y="396125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2519" y="97535"/>
              <a:ext cx="1025651" cy="15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58824" y="372617"/>
            <a:ext cx="19392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-5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58824" y="616457"/>
            <a:ext cx="810323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latin typeface="Tahoma"/>
                <a:cs typeface="Tahoma"/>
              </a:rPr>
              <a:t>Już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teraz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pracowników</a:t>
            </a:r>
            <a:r>
              <a:rPr dirty="0" sz="1400" spc="-1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biurowych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wspiera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sztuczna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inteligencja,</a:t>
            </a:r>
            <a:r>
              <a:rPr dirty="0" sz="1400" spc="-6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w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przyszłości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będzie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ich</a:t>
            </a:r>
            <a:r>
              <a:rPr dirty="0" sz="1400" spc="-10">
                <a:latin typeface="Tahoma"/>
                <a:cs typeface="Tahoma"/>
              </a:rPr>
              <a:t> zastępować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9973" y="6480149"/>
            <a:ext cx="1063053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1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1.</a:t>
            </a:r>
            <a:r>
              <a:rPr dirty="0" sz="750" spc="105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https://www.demandsage.com/chatgpt-statistics/</a:t>
            </a:r>
            <a:r>
              <a:rPr dirty="0" sz="750" spc="5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,</a:t>
            </a:r>
            <a:r>
              <a:rPr dirty="0" sz="750" spc="1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2.</a:t>
            </a:r>
            <a:r>
              <a:rPr dirty="0" sz="750" spc="135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https://papers.ssrn.com/sol3/papers.cfm?abstract_id=4375283</a:t>
            </a:r>
            <a:r>
              <a:rPr dirty="0" sz="750" spc="10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,</a:t>
            </a:r>
            <a:r>
              <a:rPr dirty="0" sz="750" spc="8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3.</a:t>
            </a:r>
            <a:r>
              <a:rPr dirty="0" sz="750" spc="135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https://www.nber.org/system/files/working_papers/w31161/w31161.pdf</a:t>
            </a:r>
            <a:r>
              <a:rPr dirty="0" sz="750" spc="-10">
                <a:latin typeface="Calibri"/>
                <a:cs typeface="Calibri"/>
              </a:rPr>
              <a:t>,</a:t>
            </a:r>
            <a:r>
              <a:rPr dirty="0" sz="750" spc="9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4.</a:t>
            </a:r>
            <a:r>
              <a:rPr dirty="0" sz="750" spc="130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https://papers.ssrn.com/sol3/papers.cfm?abstract_id=4375283</a:t>
            </a:r>
            <a:endParaRPr sz="750">
              <a:latin typeface="Calibri"/>
              <a:cs typeface="Calibri"/>
            </a:endParaRPr>
          </a:p>
          <a:p>
            <a:pPr marL="323215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5.</a:t>
            </a:r>
            <a:r>
              <a:rPr dirty="0" sz="750" spc="320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https://www.nber.org/system/files/working_papers/w30957/w30957.pdf</a:t>
            </a:r>
            <a:r>
              <a:rPr dirty="0" sz="750" spc="23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6.</a:t>
            </a:r>
            <a:r>
              <a:rPr dirty="0" sz="750" spc="320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/>
              </a:rPr>
              <a:t>https://arstechnica.com/ai/2023/12/ai-created-virtual-influencers-are-stealing-business-from-humans/</a:t>
            </a:r>
            <a:r>
              <a:rPr dirty="0" sz="750" spc="23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750" spc="-50">
                <a:latin typeface="Calibri"/>
                <a:cs typeface="Calibri"/>
              </a:rPr>
              <a:t>,</a:t>
            </a:r>
            <a:endParaRPr sz="750">
              <a:latin typeface="Calibri"/>
              <a:cs typeface="Calibri"/>
            </a:endParaRPr>
          </a:p>
          <a:p>
            <a:pPr marL="323215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7.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Gmyrek,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P.,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Berg,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J.,</a:t>
            </a:r>
            <a:r>
              <a:rPr dirty="0" sz="700" spc="-25">
                <a:latin typeface="Calibri"/>
                <a:cs typeface="Calibri"/>
              </a:rPr>
              <a:t> </a:t>
            </a:r>
            <a:r>
              <a:rPr dirty="0" sz="700" spc="-10">
                <a:latin typeface="Calibri"/>
                <a:cs typeface="Calibri"/>
              </a:rPr>
              <a:t>Bescond,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D.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2023.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Generative</a:t>
            </a:r>
            <a:r>
              <a:rPr dirty="0" u="sng" sz="700" spc="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AI</a:t>
            </a:r>
            <a:r>
              <a:rPr dirty="0" u="sng" sz="700" spc="-3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and</a:t>
            </a:r>
            <a:r>
              <a:rPr dirty="0" u="sng" sz="7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jobs:</a:t>
            </a:r>
            <a:r>
              <a:rPr dirty="0" u="sng" sz="7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</a:t>
            </a:r>
            <a:r>
              <a:rPr dirty="0" u="sng" sz="7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global</a:t>
            </a:r>
            <a:r>
              <a:rPr dirty="0" u="sng" sz="7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analysis of</a:t>
            </a:r>
            <a:r>
              <a:rPr dirty="0" u="sng" sz="7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potential</a:t>
            </a:r>
            <a:r>
              <a:rPr dirty="0" u="sng" sz="700" spc="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effects</a:t>
            </a:r>
            <a:r>
              <a:rPr dirty="0" u="sng" sz="7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on</a:t>
            </a:r>
            <a:r>
              <a:rPr dirty="0" u="sng" sz="7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job</a:t>
            </a:r>
            <a:r>
              <a:rPr dirty="0" u="sng" sz="700" spc="-3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quantity</a:t>
            </a:r>
            <a:r>
              <a:rPr dirty="0" u="sng" sz="700" spc="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and</a:t>
            </a:r>
            <a:r>
              <a:rPr dirty="0" u="sng" sz="7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dirty="0" u="sng" sz="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quality</a:t>
            </a:r>
            <a:r>
              <a:rPr dirty="0" sz="700">
                <a:latin typeface="Calibri"/>
                <a:cs typeface="Calibri"/>
              </a:rPr>
              <a:t>,</a:t>
            </a:r>
            <a:r>
              <a:rPr dirty="0" sz="700" spc="1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ILO</a:t>
            </a:r>
            <a:r>
              <a:rPr dirty="0" sz="700" spc="-20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Working</a:t>
            </a:r>
            <a:r>
              <a:rPr dirty="0" sz="700" spc="5">
                <a:latin typeface="Calibri"/>
                <a:cs typeface="Calibri"/>
              </a:rPr>
              <a:t> </a:t>
            </a:r>
            <a:r>
              <a:rPr dirty="0" sz="700">
                <a:latin typeface="Calibri"/>
                <a:cs typeface="Calibri"/>
              </a:rPr>
              <a:t>Paper</a:t>
            </a:r>
            <a:r>
              <a:rPr dirty="0" sz="700" spc="-5">
                <a:latin typeface="Calibri"/>
                <a:cs typeface="Calibri"/>
              </a:rPr>
              <a:t> </a:t>
            </a:r>
            <a:r>
              <a:rPr dirty="0" sz="700" spc="-25">
                <a:latin typeface="Calibri"/>
                <a:cs typeface="Calibri"/>
              </a:rPr>
              <a:t>96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681152" y="1138364"/>
            <a:ext cx="5032375" cy="5099685"/>
            <a:chOff x="6681152" y="1138364"/>
            <a:chExt cx="5032375" cy="5099685"/>
          </a:xfrm>
        </p:grpSpPr>
        <p:sp>
          <p:nvSpPr>
            <p:cNvPr id="12" name="object 12" descr=""/>
            <p:cNvSpPr/>
            <p:nvPr/>
          </p:nvSpPr>
          <p:spPr>
            <a:xfrm>
              <a:off x="6682740" y="1139952"/>
              <a:ext cx="5029200" cy="5096510"/>
            </a:xfrm>
            <a:custGeom>
              <a:avLst/>
              <a:gdLst/>
              <a:ahLst/>
              <a:cxnLst/>
              <a:rect l="l" t="t" r="r" b="b"/>
              <a:pathLst>
                <a:path w="5029200" h="5096510">
                  <a:moveTo>
                    <a:pt x="0" y="5096256"/>
                  </a:moveTo>
                  <a:lnTo>
                    <a:pt x="5029200" y="5096256"/>
                  </a:lnTo>
                  <a:lnTo>
                    <a:pt x="5029200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31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862572" y="2958084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174736" y="3433571"/>
              <a:ext cx="2112645" cy="2478405"/>
            </a:xfrm>
            <a:custGeom>
              <a:avLst/>
              <a:gdLst/>
              <a:ahLst/>
              <a:cxnLst/>
              <a:rect l="l" t="t" r="r" b="b"/>
              <a:pathLst>
                <a:path w="2112645" h="2478404">
                  <a:moveTo>
                    <a:pt x="109728" y="2307336"/>
                  </a:moveTo>
                  <a:lnTo>
                    <a:pt x="0" y="2307336"/>
                  </a:lnTo>
                  <a:lnTo>
                    <a:pt x="0" y="2478024"/>
                  </a:lnTo>
                  <a:lnTo>
                    <a:pt x="109728" y="2478024"/>
                  </a:lnTo>
                  <a:lnTo>
                    <a:pt x="109728" y="2307336"/>
                  </a:lnTo>
                  <a:close/>
                </a:path>
                <a:path w="2112645" h="2478404">
                  <a:moveTo>
                    <a:pt x="109728" y="2019300"/>
                  </a:moveTo>
                  <a:lnTo>
                    <a:pt x="0" y="2019300"/>
                  </a:lnTo>
                  <a:lnTo>
                    <a:pt x="0" y="2188464"/>
                  </a:lnTo>
                  <a:lnTo>
                    <a:pt x="109728" y="2188464"/>
                  </a:lnTo>
                  <a:lnTo>
                    <a:pt x="109728" y="2019300"/>
                  </a:lnTo>
                  <a:close/>
                </a:path>
                <a:path w="2112645" h="2478404">
                  <a:moveTo>
                    <a:pt x="217932" y="1731264"/>
                  </a:moveTo>
                  <a:lnTo>
                    <a:pt x="0" y="1731264"/>
                  </a:lnTo>
                  <a:lnTo>
                    <a:pt x="0" y="1900428"/>
                  </a:lnTo>
                  <a:lnTo>
                    <a:pt x="217932" y="1900428"/>
                  </a:lnTo>
                  <a:lnTo>
                    <a:pt x="217932" y="1731264"/>
                  </a:lnTo>
                  <a:close/>
                </a:path>
                <a:path w="2112645" h="2478404">
                  <a:moveTo>
                    <a:pt x="254508" y="1443228"/>
                  </a:moveTo>
                  <a:lnTo>
                    <a:pt x="0" y="1443228"/>
                  </a:lnTo>
                  <a:lnTo>
                    <a:pt x="0" y="1612392"/>
                  </a:lnTo>
                  <a:lnTo>
                    <a:pt x="254508" y="1612392"/>
                  </a:lnTo>
                  <a:lnTo>
                    <a:pt x="254508" y="1443228"/>
                  </a:lnTo>
                  <a:close/>
                </a:path>
                <a:path w="2112645" h="2478404">
                  <a:moveTo>
                    <a:pt x="473964" y="1153668"/>
                  </a:moveTo>
                  <a:lnTo>
                    <a:pt x="0" y="1153668"/>
                  </a:lnTo>
                  <a:lnTo>
                    <a:pt x="0" y="1324356"/>
                  </a:lnTo>
                  <a:lnTo>
                    <a:pt x="473964" y="1324356"/>
                  </a:lnTo>
                  <a:lnTo>
                    <a:pt x="473964" y="1153668"/>
                  </a:lnTo>
                  <a:close/>
                </a:path>
                <a:path w="2112645" h="2478404">
                  <a:moveTo>
                    <a:pt x="655320" y="865632"/>
                  </a:moveTo>
                  <a:lnTo>
                    <a:pt x="0" y="865632"/>
                  </a:lnTo>
                  <a:lnTo>
                    <a:pt x="0" y="1034796"/>
                  </a:lnTo>
                  <a:lnTo>
                    <a:pt x="655320" y="1034796"/>
                  </a:lnTo>
                  <a:lnTo>
                    <a:pt x="655320" y="865632"/>
                  </a:lnTo>
                  <a:close/>
                </a:path>
                <a:path w="2112645" h="2478404">
                  <a:moveTo>
                    <a:pt x="909828" y="577596"/>
                  </a:moveTo>
                  <a:lnTo>
                    <a:pt x="0" y="577596"/>
                  </a:lnTo>
                  <a:lnTo>
                    <a:pt x="0" y="746760"/>
                  </a:lnTo>
                  <a:lnTo>
                    <a:pt x="909828" y="746760"/>
                  </a:lnTo>
                  <a:lnTo>
                    <a:pt x="909828" y="577596"/>
                  </a:lnTo>
                  <a:close/>
                </a:path>
                <a:path w="2112645" h="2478404">
                  <a:moveTo>
                    <a:pt x="909828" y="288036"/>
                  </a:moveTo>
                  <a:lnTo>
                    <a:pt x="0" y="288036"/>
                  </a:lnTo>
                  <a:lnTo>
                    <a:pt x="0" y="458724"/>
                  </a:lnTo>
                  <a:lnTo>
                    <a:pt x="909828" y="458724"/>
                  </a:lnTo>
                  <a:lnTo>
                    <a:pt x="909828" y="288036"/>
                  </a:lnTo>
                  <a:close/>
                </a:path>
                <a:path w="2112645" h="2478404">
                  <a:moveTo>
                    <a:pt x="2112264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2112264" y="170688"/>
                  </a:lnTo>
                  <a:lnTo>
                    <a:pt x="2112264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284464" y="3433571"/>
              <a:ext cx="2875915" cy="2188845"/>
            </a:xfrm>
            <a:custGeom>
              <a:avLst/>
              <a:gdLst/>
              <a:ahLst/>
              <a:cxnLst/>
              <a:rect l="l" t="t" r="r" b="b"/>
              <a:pathLst>
                <a:path w="2875915" h="2188845">
                  <a:moveTo>
                    <a:pt x="36576" y="2019300"/>
                  </a:moveTo>
                  <a:lnTo>
                    <a:pt x="0" y="2019300"/>
                  </a:lnTo>
                  <a:lnTo>
                    <a:pt x="0" y="2188464"/>
                  </a:lnTo>
                  <a:lnTo>
                    <a:pt x="36576" y="2188464"/>
                  </a:lnTo>
                  <a:lnTo>
                    <a:pt x="36576" y="2019300"/>
                  </a:lnTo>
                  <a:close/>
                </a:path>
                <a:path w="2875915" h="2188845">
                  <a:moveTo>
                    <a:pt x="181356" y="1731264"/>
                  </a:moveTo>
                  <a:lnTo>
                    <a:pt x="108204" y="1731264"/>
                  </a:lnTo>
                  <a:lnTo>
                    <a:pt x="108204" y="1900428"/>
                  </a:lnTo>
                  <a:lnTo>
                    <a:pt x="181356" y="1900428"/>
                  </a:lnTo>
                  <a:lnTo>
                    <a:pt x="181356" y="1731264"/>
                  </a:lnTo>
                  <a:close/>
                </a:path>
                <a:path w="2875915" h="2188845">
                  <a:moveTo>
                    <a:pt x="181356" y="1443228"/>
                  </a:moveTo>
                  <a:lnTo>
                    <a:pt x="144780" y="1443228"/>
                  </a:lnTo>
                  <a:lnTo>
                    <a:pt x="144780" y="1612392"/>
                  </a:lnTo>
                  <a:lnTo>
                    <a:pt x="181356" y="1612392"/>
                  </a:lnTo>
                  <a:lnTo>
                    <a:pt x="181356" y="1443228"/>
                  </a:lnTo>
                  <a:close/>
                </a:path>
                <a:path w="2875915" h="2188845">
                  <a:moveTo>
                    <a:pt x="400812" y="1153668"/>
                  </a:moveTo>
                  <a:lnTo>
                    <a:pt x="364236" y="1153668"/>
                  </a:lnTo>
                  <a:lnTo>
                    <a:pt x="364236" y="1324356"/>
                  </a:lnTo>
                  <a:lnTo>
                    <a:pt x="400812" y="1324356"/>
                  </a:lnTo>
                  <a:lnTo>
                    <a:pt x="400812" y="1153668"/>
                  </a:lnTo>
                  <a:close/>
                </a:path>
                <a:path w="2875915" h="2188845">
                  <a:moveTo>
                    <a:pt x="691896" y="865632"/>
                  </a:moveTo>
                  <a:lnTo>
                    <a:pt x="545592" y="865632"/>
                  </a:lnTo>
                  <a:lnTo>
                    <a:pt x="545592" y="1034796"/>
                  </a:lnTo>
                  <a:lnTo>
                    <a:pt x="691896" y="1034796"/>
                  </a:lnTo>
                  <a:lnTo>
                    <a:pt x="691896" y="865632"/>
                  </a:lnTo>
                  <a:close/>
                </a:path>
                <a:path w="2875915" h="2188845">
                  <a:moveTo>
                    <a:pt x="836676" y="577596"/>
                  </a:moveTo>
                  <a:lnTo>
                    <a:pt x="800100" y="577596"/>
                  </a:lnTo>
                  <a:lnTo>
                    <a:pt x="800100" y="746760"/>
                  </a:lnTo>
                  <a:lnTo>
                    <a:pt x="836676" y="746760"/>
                  </a:lnTo>
                  <a:lnTo>
                    <a:pt x="836676" y="577596"/>
                  </a:lnTo>
                  <a:close/>
                </a:path>
                <a:path w="2875915" h="2188845">
                  <a:moveTo>
                    <a:pt x="873252" y="288036"/>
                  </a:moveTo>
                  <a:lnTo>
                    <a:pt x="800100" y="288036"/>
                  </a:lnTo>
                  <a:lnTo>
                    <a:pt x="800100" y="458724"/>
                  </a:lnTo>
                  <a:lnTo>
                    <a:pt x="873252" y="458724"/>
                  </a:lnTo>
                  <a:lnTo>
                    <a:pt x="873252" y="288036"/>
                  </a:lnTo>
                  <a:close/>
                </a:path>
                <a:path w="2875915" h="2188845">
                  <a:moveTo>
                    <a:pt x="2875788" y="0"/>
                  </a:moveTo>
                  <a:lnTo>
                    <a:pt x="2002536" y="0"/>
                  </a:lnTo>
                  <a:lnTo>
                    <a:pt x="2002536" y="170688"/>
                  </a:lnTo>
                  <a:lnTo>
                    <a:pt x="2875788" y="170688"/>
                  </a:lnTo>
                  <a:lnTo>
                    <a:pt x="287578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174736" y="3374136"/>
              <a:ext cx="0" cy="2597150"/>
            </a:xfrm>
            <a:custGeom>
              <a:avLst/>
              <a:gdLst/>
              <a:ahLst/>
              <a:cxnLst/>
              <a:rect l="l" t="t" r="r" b="b"/>
              <a:pathLst>
                <a:path w="0" h="2597150">
                  <a:moveTo>
                    <a:pt x="0" y="0"/>
                  </a:moveTo>
                  <a:lnTo>
                    <a:pt x="0" y="2596896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/>
          <p:nvPr/>
        </p:nvSpPr>
        <p:spPr>
          <a:xfrm>
            <a:off x="480059" y="1139952"/>
            <a:ext cx="5806440" cy="5096510"/>
          </a:xfrm>
          <a:custGeom>
            <a:avLst/>
            <a:gdLst/>
            <a:ahLst/>
            <a:cxnLst/>
            <a:rect l="l" t="t" r="r" b="b"/>
            <a:pathLst>
              <a:path w="5806440" h="5096510">
                <a:moveTo>
                  <a:pt x="0" y="5096256"/>
                </a:moveTo>
                <a:lnTo>
                  <a:pt x="5806440" y="5096256"/>
                </a:lnTo>
                <a:lnTo>
                  <a:pt x="5806440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708050" y="1208823"/>
            <a:ext cx="5336540" cy="111887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algn="just" marL="38100">
              <a:lnSpc>
                <a:spcPct val="100000"/>
              </a:lnSpc>
              <a:spcBef>
                <a:spcPts val="78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Sztuczna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inteligencja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100" spc="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użyteczne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narzędzie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pracy...</a:t>
            </a:r>
            <a:endParaRPr sz="1100">
              <a:latin typeface="Calibri"/>
              <a:cs typeface="Calibri"/>
            </a:endParaRPr>
          </a:p>
          <a:p>
            <a:pPr algn="just" marL="210185" marR="30480" indent="-172720">
              <a:lnSpc>
                <a:spcPct val="100000"/>
              </a:lnSpc>
              <a:spcBef>
                <a:spcPts val="610"/>
              </a:spcBef>
              <a:buClr>
                <a:srgbClr val="001F5F"/>
              </a:buClr>
              <a:buFont typeface="Wingdings"/>
              <a:buChar char=""/>
              <a:tabLst>
                <a:tab pos="210185" algn="l"/>
              </a:tabLst>
            </a:pPr>
            <a:r>
              <a:rPr dirty="0" sz="1000">
                <a:latin typeface="Calibri"/>
                <a:cs typeface="Calibri"/>
              </a:rPr>
              <a:t>Generatywna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zadebiutowała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jesienią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błyskawicznie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zrobiła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furorę.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Dziś </a:t>
            </a:r>
            <a:r>
              <a:rPr dirty="0" sz="1000">
                <a:latin typeface="Calibri"/>
                <a:cs typeface="Calibri"/>
              </a:rPr>
              <a:t>ChatGPT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180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mln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unikalnych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użytkowników</a:t>
            </a:r>
            <a:r>
              <a:rPr dirty="0" baseline="25641" sz="975">
                <a:latin typeface="Calibri"/>
                <a:cs typeface="Calibri"/>
              </a:rPr>
              <a:t>1</a:t>
            </a:r>
            <a:r>
              <a:rPr dirty="0" baseline="25641" sz="975" spc="532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podobne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systemy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zostały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już</a:t>
            </a:r>
            <a:r>
              <a:rPr dirty="0" sz="1000">
                <a:latin typeface="Calibri"/>
                <a:cs typeface="Calibri"/>
              </a:rPr>
              <a:t> zintegrowane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popularnych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aplikacjach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biurowych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ogólnego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powszechnego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użytku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(np.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MS</a:t>
            </a:r>
            <a:r>
              <a:rPr dirty="0" sz="1000">
                <a:latin typeface="Calibri"/>
                <a:cs typeface="Calibri"/>
              </a:rPr>
              <a:t> Office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365,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Github).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razie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integracja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dość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powierzchowna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inteligencja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zaledwie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narzędziem,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którym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dopiero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eksperymentują.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2650" y="2417191"/>
            <a:ext cx="5400040" cy="3622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35585" marR="685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235585" algn="l"/>
              </a:tabLst>
            </a:pP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biegiem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czasu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zaczniemy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nią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posługiwać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sprawniej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produktywność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pracy </a:t>
            </a:r>
            <a:r>
              <a:rPr dirty="0" sz="1000">
                <a:latin typeface="Calibri"/>
                <a:cs typeface="Calibri"/>
              </a:rPr>
              <a:t>biurowej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wzrośnie.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Pierwsze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sygnały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zresztą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widoczne.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Badania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pokazują,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że</a:t>
            </a:r>
            <a:r>
              <a:rPr dirty="0" sz="1000">
                <a:latin typeface="Calibri"/>
                <a:cs typeface="Calibri"/>
              </a:rPr>
              <a:t> generatywna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zwiększa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jakość</a:t>
            </a:r>
            <a:r>
              <a:rPr dirty="0" sz="1000" spc="19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przyspiesza</a:t>
            </a:r>
            <a:r>
              <a:rPr dirty="0" sz="1000" spc="20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pracę</a:t>
            </a:r>
            <a:r>
              <a:rPr dirty="0" sz="1000" spc="204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programistów</a:t>
            </a:r>
            <a:r>
              <a:rPr dirty="0" baseline="25641" sz="975" spc="-15">
                <a:latin typeface="Calibri"/>
                <a:cs typeface="Calibri"/>
              </a:rPr>
              <a:t>2</a:t>
            </a:r>
            <a:r>
              <a:rPr dirty="0" sz="1000" spc="-10">
                <a:latin typeface="Calibri"/>
                <a:cs typeface="Calibri"/>
              </a:rPr>
              <a:t>, </a:t>
            </a:r>
            <a:r>
              <a:rPr dirty="0" sz="1000">
                <a:latin typeface="Calibri"/>
                <a:cs typeface="Calibri"/>
              </a:rPr>
              <a:t>pracowników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helpdesków</a:t>
            </a:r>
            <a:r>
              <a:rPr dirty="0" baseline="25641" sz="975">
                <a:latin typeface="Calibri"/>
                <a:cs typeface="Calibri"/>
              </a:rPr>
              <a:t>3</a:t>
            </a:r>
            <a:r>
              <a:rPr dirty="0" sz="1000">
                <a:latin typeface="Calibri"/>
                <a:cs typeface="Calibri"/>
              </a:rPr>
              <a:t>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autorów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krótkich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tekstów</a:t>
            </a:r>
            <a:r>
              <a:rPr dirty="0" baseline="25641" sz="975">
                <a:latin typeface="Calibri"/>
                <a:cs typeface="Calibri"/>
              </a:rPr>
              <a:t>4</a:t>
            </a:r>
            <a:r>
              <a:rPr dirty="0" baseline="25641" sz="975" spc="8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naukowców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ekonomistów)</a:t>
            </a:r>
            <a:r>
              <a:rPr dirty="0" baseline="25641" sz="975" spc="-15">
                <a:latin typeface="Calibri"/>
                <a:cs typeface="Calibri"/>
              </a:rPr>
              <a:t>5.</a:t>
            </a:r>
            <a:endParaRPr baseline="25641" sz="975">
              <a:latin typeface="Calibri"/>
              <a:cs typeface="Calibri"/>
            </a:endParaRPr>
          </a:p>
          <a:p>
            <a:pPr algn="just" marL="63500">
              <a:lnSpc>
                <a:spcPct val="100000"/>
              </a:lnSpc>
              <a:spcBef>
                <a:spcPts val="29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...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ale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też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konkurencja</a:t>
            </a:r>
            <a:r>
              <a:rPr dirty="0" sz="11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dla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ludzi</a:t>
            </a:r>
            <a:endParaRPr sz="1100">
              <a:latin typeface="Calibri"/>
              <a:cs typeface="Calibri"/>
            </a:endParaRPr>
          </a:p>
          <a:p>
            <a:pPr algn="just" marL="235585" marR="68580" indent="-172720">
              <a:lnSpc>
                <a:spcPct val="100000"/>
              </a:lnSpc>
              <a:spcBef>
                <a:spcPts val="605"/>
              </a:spcBef>
              <a:buClr>
                <a:srgbClr val="001F5F"/>
              </a:buClr>
              <a:buFont typeface="Wingdings"/>
              <a:buChar char=""/>
              <a:tabLst>
                <a:tab pos="235585" algn="l"/>
              </a:tabLst>
            </a:pP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narzędzie,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potencjalna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konkurencja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ludzi,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muszą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pracować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wyłącznie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nadzorem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człowieka.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również </a:t>
            </a:r>
            <a:r>
              <a:rPr dirty="0" sz="1000">
                <a:latin typeface="Calibri"/>
                <a:cs typeface="Calibri"/>
              </a:rPr>
              <a:t>samodzielne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boty,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sobie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wyznaczać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zadania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samodzielnie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realizować,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np.</a:t>
            </a:r>
            <a:r>
              <a:rPr dirty="0" sz="1000">
                <a:latin typeface="Calibri"/>
                <a:cs typeface="Calibri"/>
              </a:rPr>
              <a:t> organizować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początku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końca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wycieczki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turystyczne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(rezerwowanie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biletów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podróż, </a:t>
            </a:r>
            <a:r>
              <a:rPr dirty="0" sz="1000">
                <a:latin typeface="Calibri"/>
                <a:cs typeface="Calibri"/>
              </a:rPr>
              <a:t>noclegów,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aktywności,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itp.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płatnością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włącznie).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sobie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wyobrazić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internetowy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rynek </a:t>
            </a:r>
            <a:r>
              <a:rPr dirty="0" sz="1000">
                <a:latin typeface="Calibri"/>
                <a:cs typeface="Calibri"/>
              </a:rPr>
              <a:t>usług,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zamiast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szukać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hydraulika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serwisanta,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szukać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botów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 </a:t>
            </a:r>
            <a:r>
              <a:rPr dirty="0" sz="1000" spc="-10">
                <a:latin typeface="Calibri"/>
                <a:cs typeface="Calibri"/>
              </a:rPr>
              <a:t>realizacji </a:t>
            </a:r>
            <a:r>
              <a:rPr dirty="0" sz="1000">
                <a:latin typeface="Calibri"/>
                <a:cs typeface="Calibri"/>
              </a:rPr>
              <a:t>potrzebnych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usług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(doradztwo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prawne,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organizacja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wesela,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zrobienie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strony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internetowej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>
                <a:latin typeface="Calibri"/>
                <a:cs typeface="Calibri"/>
              </a:rPr>
              <a:t> wypełnienie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treścią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itd.).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Boty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rywalizować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mogą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ceną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dostępnością,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także </a:t>
            </a:r>
            <a:r>
              <a:rPr dirty="0" sz="1000">
                <a:latin typeface="Calibri"/>
                <a:cs typeface="Calibri"/>
              </a:rPr>
              <a:t>reputacją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(oceny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opinie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-10">
                <a:latin typeface="Calibri"/>
                <a:cs typeface="Calibri"/>
              </a:rPr>
              <a:t> wcześniejszych</a:t>
            </a:r>
            <a:r>
              <a:rPr dirty="0" sz="1000">
                <a:latin typeface="Calibri"/>
                <a:cs typeface="Calibri"/>
              </a:rPr>
              <a:t> klientów).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należy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stricte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science </a:t>
            </a:r>
            <a:r>
              <a:rPr dirty="0" sz="1000">
                <a:latin typeface="Calibri"/>
                <a:cs typeface="Calibri"/>
              </a:rPr>
              <a:t>fiction.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 teraz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 przykład 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mediach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społecznościowych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 natknąć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AI-influencerów, </a:t>
            </a:r>
            <a:r>
              <a:rPr dirty="0" sz="1000">
                <a:latin typeface="Calibri"/>
                <a:cs typeface="Calibri"/>
              </a:rPr>
              <a:t>czyli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postaci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generowane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sztuczną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inteligencję,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dzielą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swoim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„życiem”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reklamują </a:t>
            </a:r>
            <a:r>
              <a:rPr dirty="0" sz="1000">
                <a:latin typeface="Calibri"/>
                <a:cs typeface="Calibri"/>
              </a:rPr>
              <a:t>prawdziwe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usługi.</a:t>
            </a:r>
            <a:r>
              <a:rPr dirty="0" baseline="25641" sz="975" spc="-15">
                <a:latin typeface="Calibri"/>
                <a:cs typeface="Calibri"/>
              </a:rPr>
              <a:t>6</a:t>
            </a:r>
            <a:endParaRPr baseline="25641" sz="975">
              <a:latin typeface="Calibri"/>
              <a:cs typeface="Calibri"/>
            </a:endParaRPr>
          </a:p>
          <a:p>
            <a:pPr algn="just" marL="234315" marR="67310" indent="-171450">
              <a:lnSpc>
                <a:spcPct val="100000"/>
              </a:lnSpc>
              <a:spcBef>
                <a:spcPts val="905"/>
              </a:spcBef>
              <a:buClr>
                <a:srgbClr val="001F5F"/>
              </a:buClr>
              <a:buFont typeface="Wingdings"/>
              <a:buChar char=""/>
              <a:tabLst>
                <a:tab pos="235585" algn="l"/>
              </a:tabLst>
            </a:pPr>
            <a:r>
              <a:rPr dirty="0" sz="1000">
                <a:latin typeface="Calibri"/>
                <a:cs typeface="Calibri"/>
              </a:rPr>
              <a:t>Oznacza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to,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usługodawcom,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audytorom,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grafikom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komputerowym,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prawnikom,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specjalistom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marketingu,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księgowości,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konsultantom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strategicznym,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perspektywie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kilku-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kilkunastu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lat,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wyrosnąć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sprawna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konkurencja.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miała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postaci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ludzi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umiejętnie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posługujących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narzędziową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inteligencją,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autonomicznych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botów.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Nie</a:t>
            </a:r>
            <a:r>
              <a:rPr dirty="0" sz="1000">
                <a:latin typeface="Calibri"/>
                <a:cs typeface="Calibri"/>
              </a:rPr>
              <a:t> 	będą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wspierać ludzi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zwiększaniu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produktywności,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 po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prostu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zastępować.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052559" y="4288358"/>
            <a:ext cx="233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22%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079233" y="4288358"/>
            <a:ext cx="1915160" cy="1620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374015">
              <a:lnSpc>
                <a:spcPct val="100000"/>
              </a:lnSpc>
              <a:spcBef>
                <a:spcPts val="95"/>
              </a:spcBef>
              <a:tabLst>
                <a:tab pos="1177290" algn="l"/>
              </a:tabLst>
            </a:pPr>
            <a:r>
              <a:rPr dirty="0" baseline="2777" sz="1500">
                <a:latin typeface="Calibri"/>
                <a:cs typeface="Calibri"/>
              </a:rPr>
              <a:t>usługi</a:t>
            </a:r>
            <a:r>
              <a:rPr dirty="0" baseline="2777" sz="1500" spc="-30">
                <a:latin typeface="Calibri"/>
                <a:cs typeface="Calibri"/>
              </a:rPr>
              <a:t> </a:t>
            </a:r>
            <a:r>
              <a:rPr dirty="0" baseline="2777" sz="1500">
                <a:latin typeface="Calibri"/>
                <a:cs typeface="Calibri"/>
              </a:rPr>
              <a:t>i</a:t>
            </a:r>
            <a:r>
              <a:rPr dirty="0" baseline="2777" sz="1500" spc="-30">
                <a:latin typeface="Calibri"/>
                <a:cs typeface="Calibri"/>
              </a:rPr>
              <a:t> </a:t>
            </a:r>
            <a:r>
              <a:rPr dirty="0" baseline="2777" sz="1500" spc="-15">
                <a:latin typeface="Calibri"/>
                <a:cs typeface="Calibri"/>
              </a:rPr>
              <a:t>sprzedaż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18%</a:t>
            </a:r>
            <a:endParaRPr sz="1000">
              <a:latin typeface="Calibri"/>
              <a:cs typeface="Calibri"/>
            </a:endParaRPr>
          </a:p>
          <a:p>
            <a:pPr marL="419100">
              <a:lnSpc>
                <a:spcPct val="100000"/>
              </a:lnSpc>
              <a:spcBef>
                <a:spcPts val="1075"/>
              </a:spcBef>
              <a:tabLst>
                <a:tab pos="1223010" algn="l"/>
                <a:tab pos="1681480" algn="l"/>
              </a:tabLst>
            </a:pPr>
            <a:r>
              <a:rPr dirty="0" baseline="2777" sz="1500" spc="-15">
                <a:latin typeface="Calibri"/>
                <a:cs typeface="Calibri"/>
              </a:rPr>
              <a:t>kierownicy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13%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14%</a:t>
            </a:r>
            <a:endParaRPr sz="1000">
              <a:latin typeface="Calibri"/>
              <a:cs typeface="Calibri"/>
            </a:endParaRPr>
          </a:p>
          <a:p>
            <a:pPr algn="r" marR="287655">
              <a:lnSpc>
                <a:spcPct val="100000"/>
              </a:lnSpc>
              <a:spcBef>
                <a:spcPts val="1070"/>
              </a:spcBef>
              <a:tabLst>
                <a:tab pos="514350" algn="l"/>
                <a:tab pos="831215" algn="l"/>
              </a:tabLst>
            </a:pPr>
            <a:r>
              <a:rPr dirty="0" baseline="2777" sz="1500" spc="-15">
                <a:latin typeface="Calibri"/>
                <a:cs typeface="Calibri"/>
              </a:rPr>
              <a:t>rolnicy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7%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8%</a:t>
            </a:r>
            <a:endParaRPr sz="1000">
              <a:latin typeface="Calibri"/>
              <a:cs typeface="Calibri"/>
            </a:endParaRPr>
          </a:p>
          <a:p>
            <a:pPr algn="r" marR="287655">
              <a:lnSpc>
                <a:spcPct val="100000"/>
              </a:lnSpc>
              <a:spcBef>
                <a:spcPts val="1075"/>
              </a:spcBef>
              <a:tabLst>
                <a:tab pos="1127125" algn="l"/>
                <a:tab pos="1462405" algn="l"/>
              </a:tabLst>
            </a:pPr>
            <a:r>
              <a:rPr dirty="0" baseline="2777" sz="1500">
                <a:latin typeface="Calibri"/>
                <a:cs typeface="Calibri"/>
              </a:rPr>
              <a:t>operatorzy</a:t>
            </a:r>
            <a:r>
              <a:rPr dirty="0" baseline="2777" sz="1500" spc="-67">
                <a:latin typeface="Calibri"/>
                <a:cs typeface="Calibri"/>
              </a:rPr>
              <a:t> </a:t>
            </a:r>
            <a:r>
              <a:rPr dirty="0" baseline="2777" sz="1500" spc="-15">
                <a:latin typeface="Calibri"/>
                <a:cs typeface="Calibri"/>
              </a:rPr>
              <a:t>maszyn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6%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8%</a:t>
            </a:r>
            <a:endParaRPr sz="1000">
              <a:latin typeface="Calibri"/>
              <a:cs typeface="Calibri"/>
            </a:endParaRPr>
          </a:p>
          <a:p>
            <a:pPr algn="r" marR="433070">
              <a:lnSpc>
                <a:spcPct val="100000"/>
              </a:lnSpc>
              <a:spcBef>
                <a:spcPts val="1070"/>
              </a:spcBef>
              <a:tabLst>
                <a:tab pos="989330" algn="l"/>
              </a:tabLst>
            </a:pPr>
            <a:r>
              <a:rPr dirty="0" baseline="2777" sz="1500">
                <a:latin typeface="Calibri"/>
                <a:cs typeface="Calibri"/>
              </a:rPr>
              <a:t>prace</a:t>
            </a:r>
            <a:r>
              <a:rPr dirty="0" baseline="2777" sz="1500" spc="-52">
                <a:latin typeface="Calibri"/>
                <a:cs typeface="Calibri"/>
              </a:rPr>
              <a:t> </a:t>
            </a:r>
            <a:r>
              <a:rPr dirty="0" baseline="2777" sz="1500" spc="-15">
                <a:latin typeface="Calibri"/>
                <a:cs typeface="Calibri"/>
              </a:rPr>
              <a:t>proste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4%</a:t>
            </a:r>
            <a:endParaRPr sz="1000">
              <a:latin typeface="Calibri"/>
              <a:cs typeface="Calibri"/>
            </a:endParaRPr>
          </a:p>
          <a:p>
            <a:pPr marL="340995">
              <a:lnSpc>
                <a:spcPct val="100000"/>
              </a:lnSpc>
              <a:spcBef>
                <a:spcPts val="1070"/>
              </a:spcBef>
              <a:tabLst>
                <a:tab pos="1280795" algn="l"/>
              </a:tabLst>
            </a:pPr>
            <a:r>
              <a:rPr dirty="0" baseline="2777" sz="1500" spc="-15">
                <a:latin typeface="Calibri"/>
                <a:cs typeface="Calibri"/>
              </a:rPr>
              <a:t>rzemieślnicy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789166" y="1163527"/>
            <a:ext cx="4855845" cy="301434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algn="just" marL="83820">
              <a:lnSpc>
                <a:spcPct val="100000"/>
              </a:lnSpc>
              <a:spcBef>
                <a:spcPts val="78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Jakie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zawody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są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najbardziej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jakie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najmniej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narażone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na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automatyzację?</a:t>
            </a:r>
            <a:endParaRPr sz="1100">
              <a:latin typeface="Calibri"/>
              <a:cs typeface="Calibri"/>
            </a:endParaRPr>
          </a:p>
          <a:p>
            <a:pPr algn="just" marL="83820" marR="81280">
              <a:lnSpc>
                <a:spcPct val="100000"/>
              </a:lnSpc>
              <a:spcBef>
                <a:spcPts val="605"/>
              </a:spcBef>
            </a:pPr>
            <a:r>
              <a:rPr dirty="0" sz="1000">
                <a:latin typeface="Calibri"/>
                <a:cs typeface="Calibri"/>
              </a:rPr>
              <a:t>Ilościowych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szacunków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dotyczących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stopnia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narażenia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poszczególnych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zawodów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automatyzację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dostarcza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niedawny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raport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Światowej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Organizacji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</a:t>
            </a:r>
            <a:r>
              <a:rPr dirty="0" baseline="25641" sz="975">
                <a:latin typeface="Calibri"/>
                <a:cs typeface="Calibri"/>
              </a:rPr>
              <a:t>7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autorzy </a:t>
            </a:r>
            <a:r>
              <a:rPr dirty="0" sz="1000">
                <a:latin typeface="Calibri"/>
                <a:cs typeface="Calibri"/>
              </a:rPr>
              <a:t>wyszczególnili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ramach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zawodów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pojedyncze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zadania,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następnie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każdemu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przypisali </a:t>
            </a:r>
            <a:r>
              <a:rPr dirty="0" sz="1000">
                <a:latin typeface="Calibri"/>
                <a:cs typeface="Calibri"/>
              </a:rPr>
              <a:t>ryzyko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automatyzacji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(niskie,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średnie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wysokie).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Raport</a:t>
            </a:r>
            <a:r>
              <a:rPr dirty="0" sz="1000" spc="3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wskazuje</a:t>
            </a:r>
            <a:r>
              <a:rPr dirty="0" sz="1000" spc="3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najbardziej </a:t>
            </a:r>
            <a:r>
              <a:rPr dirty="0" sz="1000">
                <a:latin typeface="Calibri"/>
                <a:cs typeface="Calibri"/>
              </a:rPr>
              <a:t>niekorzystną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sytuację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niewyspecjalizowanych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pracowników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biurowych: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80%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zadań </a:t>
            </a:r>
            <a:r>
              <a:rPr dirty="0" sz="1000">
                <a:latin typeface="Calibri"/>
                <a:cs typeface="Calibri"/>
              </a:rPr>
              <a:t>tej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grupy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pracowników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szanse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automatyzację.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000">
              <a:latin typeface="Calibri"/>
              <a:cs typeface="Calibri"/>
            </a:endParaRPr>
          </a:p>
          <a:p>
            <a:pPr marL="76200" marR="398145">
              <a:lnSpc>
                <a:spcPct val="100000"/>
              </a:lnSpc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Odsetek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zawodów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danej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kategorii,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które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narażone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są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automatyzację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dużym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lub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średnim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stopniu.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Calibri"/>
              <a:cs typeface="Calibri"/>
            </a:endParaRPr>
          </a:p>
          <a:p>
            <a:pPr marL="287655">
              <a:lnSpc>
                <a:spcPct val="100000"/>
              </a:lnSpc>
              <a:tabLst>
                <a:tab pos="2663190" algn="l"/>
                <a:tab pos="3310890" algn="l"/>
              </a:tabLst>
            </a:pPr>
            <a:r>
              <a:rPr dirty="0" sz="900" spc="-10">
                <a:latin typeface="Calibri"/>
                <a:cs typeface="Calibri"/>
              </a:rPr>
              <a:t>Prawdopodobieństwo</a:t>
            </a:r>
            <a:r>
              <a:rPr dirty="0" sz="900" spc="7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automatyzacji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przez</a:t>
            </a:r>
            <a:r>
              <a:rPr dirty="0" sz="900" spc="60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SI: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10">
                <a:latin typeface="Calibri"/>
                <a:cs typeface="Calibri"/>
              </a:rPr>
              <a:t>Średnie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10">
                <a:latin typeface="Calibri"/>
                <a:cs typeface="Calibri"/>
              </a:rPr>
              <a:t>Wysokie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900">
              <a:latin typeface="Calibri"/>
              <a:cs typeface="Calibri"/>
            </a:endParaRPr>
          </a:p>
          <a:p>
            <a:pPr marL="522605">
              <a:lnSpc>
                <a:spcPct val="100000"/>
              </a:lnSpc>
              <a:spcBef>
                <a:spcPts val="5"/>
              </a:spcBef>
              <a:tabLst>
                <a:tab pos="2332355" algn="l"/>
                <a:tab pos="3825875" algn="l"/>
                <a:tab pos="4448175" algn="l"/>
              </a:tabLst>
            </a:pPr>
            <a:r>
              <a:rPr dirty="0" baseline="2777" sz="1500">
                <a:latin typeface="Calibri"/>
                <a:cs typeface="Calibri"/>
              </a:rPr>
              <a:t>prace</a:t>
            </a:r>
            <a:r>
              <a:rPr dirty="0" baseline="2777" sz="1500" spc="-52">
                <a:latin typeface="Calibri"/>
                <a:cs typeface="Calibri"/>
              </a:rPr>
              <a:t> </a:t>
            </a:r>
            <a:r>
              <a:rPr dirty="0" baseline="2777" sz="1500" spc="-15">
                <a:latin typeface="Calibri"/>
                <a:cs typeface="Calibri"/>
              </a:rPr>
              <a:t>biurowe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58%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24%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82%</a:t>
            </a:r>
            <a:endParaRPr sz="1000">
              <a:latin typeface="Calibri"/>
              <a:cs typeface="Calibri"/>
            </a:endParaRPr>
          </a:p>
          <a:p>
            <a:pPr algn="r" marR="2181860">
              <a:lnSpc>
                <a:spcPct val="100000"/>
              </a:lnSpc>
              <a:spcBef>
                <a:spcPts val="1070"/>
              </a:spcBef>
              <a:tabLst>
                <a:tab pos="896619" algn="l"/>
                <a:tab pos="1609725" algn="l"/>
              </a:tabLst>
            </a:pPr>
            <a:r>
              <a:rPr dirty="0" baseline="2777" sz="1500" spc="-15">
                <a:latin typeface="Calibri"/>
                <a:cs typeface="Calibri"/>
              </a:rPr>
              <a:t>technicy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25%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27%</a:t>
            </a:r>
            <a:endParaRPr sz="1000">
              <a:latin typeface="Calibri"/>
              <a:cs typeface="Calibri"/>
            </a:endParaRPr>
          </a:p>
          <a:p>
            <a:pPr algn="r" marR="2218690">
              <a:lnSpc>
                <a:spcPct val="100000"/>
              </a:lnSpc>
              <a:spcBef>
                <a:spcPts val="1070"/>
              </a:spcBef>
              <a:tabLst>
                <a:tab pos="978535" algn="l"/>
                <a:tab pos="1655445" algn="l"/>
              </a:tabLst>
            </a:pPr>
            <a:r>
              <a:rPr dirty="0" baseline="2777" sz="1500" spc="-15">
                <a:latin typeface="Calibri"/>
                <a:cs typeface="Calibri"/>
              </a:rPr>
              <a:t>specjaliści</a:t>
            </a:r>
            <a:r>
              <a:rPr dirty="0" baseline="2777" sz="1500"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25%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26%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8.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9285731" y="3090672"/>
            <a:ext cx="768350" cy="116205"/>
            <a:chOff x="9285731" y="3090672"/>
            <a:chExt cx="768350" cy="116205"/>
          </a:xfrm>
        </p:grpSpPr>
        <p:sp>
          <p:nvSpPr>
            <p:cNvPr id="25" name="object 25" descr=""/>
            <p:cNvSpPr/>
            <p:nvPr/>
          </p:nvSpPr>
          <p:spPr>
            <a:xfrm>
              <a:off x="9285731" y="3090672"/>
              <a:ext cx="117475" cy="116205"/>
            </a:xfrm>
            <a:custGeom>
              <a:avLst/>
              <a:gdLst/>
              <a:ahLst/>
              <a:cxnLst/>
              <a:rect l="l" t="t" r="r" b="b"/>
              <a:pathLst>
                <a:path w="117475" h="116205">
                  <a:moveTo>
                    <a:pt x="117348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117348" y="115824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938003" y="3090672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5">
                  <a:moveTo>
                    <a:pt x="11582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115824" y="115824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52118" y="372617"/>
            <a:ext cx="19392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-5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52118" y="616457"/>
            <a:ext cx="75590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Redaktorzy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tekstów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</a:t>
            </a:r>
            <a:r>
              <a:rPr dirty="0" sz="1400" spc="5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graficy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komputerowi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już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odczuwają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presję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ze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strony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sztucznej</a:t>
            </a:r>
            <a:r>
              <a:rPr dirty="0" sz="1400" spc="-10">
                <a:latin typeface="Tahoma"/>
                <a:cs typeface="Tahoma"/>
              </a:rPr>
              <a:t> inteligencji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9973" y="6480149"/>
            <a:ext cx="279463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https://papers.ssrn.com/sol3/papers.cfm?abstract_id=4527336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33450" y="1251331"/>
            <a:ext cx="46120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Pierwszym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frontem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walki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ludzi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z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SI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na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rynku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pracy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są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platformy</a:t>
            </a:r>
            <a:r>
              <a:rPr dirty="0" sz="1100" spc="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freelancingowe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33450" y="1496694"/>
            <a:ext cx="52857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Wpływ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generatywnej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sztucznej inteligencji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 rynek pracy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 jeszcze widoczny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skali </a:t>
            </a:r>
            <a:r>
              <a:rPr dirty="0" sz="1000" spc="-10">
                <a:latin typeface="Calibri"/>
                <a:cs typeface="Calibri"/>
              </a:rPr>
              <a:t>makro,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daje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zauważyć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pojedynczych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rynkach,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platformach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freelancingowych,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które </a:t>
            </a:r>
            <a:r>
              <a:rPr dirty="0" sz="1000">
                <a:latin typeface="Calibri"/>
                <a:cs typeface="Calibri"/>
              </a:rPr>
              <a:t>pośredniczą</a:t>
            </a:r>
            <a:r>
              <a:rPr dirty="0" sz="1000" spc="2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znajdowaniu</a:t>
            </a:r>
            <a:r>
              <a:rPr dirty="0" sz="1000" spc="2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wykonawców</a:t>
            </a:r>
            <a:r>
              <a:rPr dirty="0" sz="1000" spc="23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zleceń</a:t>
            </a:r>
            <a:r>
              <a:rPr dirty="0" sz="1000" spc="24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dziedziny</a:t>
            </a:r>
            <a:r>
              <a:rPr dirty="0" sz="1000" spc="2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programowania,</a:t>
            </a:r>
            <a:r>
              <a:rPr dirty="0" sz="1000" spc="24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grafiki </a:t>
            </a:r>
            <a:r>
              <a:rPr dirty="0" sz="1000">
                <a:latin typeface="Calibri"/>
                <a:cs typeface="Calibri"/>
              </a:rPr>
              <a:t>komputerowej,</a:t>
            </a:r>
            <a:r>
              <a:rPr dirty="0" sz="1000" spc="-10">
                <a:latin typeface="Calibri"/>
                <a:cs typeface="Calibri"/>
              </a:rPr>
              <a:t> marketingu,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tłumaczeń,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projektowania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wnętrz,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księgowości,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itp.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08050" y="2220848"/>
            <a:ext cx="5349240" cy="2006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10185" marR="431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210185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kilka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miesięcy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pojawieniu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generatywnych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sztucznych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(ChatGPT,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DALL-</a:t>
            </a:r>
            <a:r>
              <a:rPr dirty="0" sz="1000">
                <a:latin typeface="Calibri"/>
                <a:cs typeface="Calibri"/>
              </a:rPr>
              <a:t>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czy</a:t>
            </a:r>
            <a:r>
              <a:rPr dirty="0" sz="1000">
                <a:latin typeface="Calibri"/>
                <a:cs typeface="Calibri"/>
              </a:rPr>
              <a:t> Midjourney)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zleceń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wspomnianych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platformach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spadła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popularnym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Upwork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Oczywiście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powodów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takiego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spadku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wiele,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globalna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dekoniunktura </a:t>
            </a:r>
            <a:r>
              <a:rPr dirty="0" sz="1000">
                <a:latin typeface="Calibri"/>
                <a:cs typeface="Calibri"/>
              </a:rPr>
              <a:t>spowodowana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restrykcyjną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polityką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pieniężną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banków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centralnych.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zlecenia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spadł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jednakowo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silnie.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Silniej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zadań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bardziej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nastawionych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konkurencję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strony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genSI,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pisania,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korekty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redakcji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tekstów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projektowanie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grafiki,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niż</a:t>
            </a:r>
            <a:r>
              <a:rPr dirty="0" sz="1000">
                <a:latin typeface="Calibri"/>
                <a:cs typeface="Calibri"/>
              </a:rPr>
              <a:t> w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pozostałych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zadań,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obliczeń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inżynierskich,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programowania,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bądź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usług </a:t>
            </a:r>
            <a:r>
              <a:rPr dirty="0" sz="1000">
                <a:latin typeface="Calibri"/>
                <a:cs typeface="Calibri"/>
              </a:rPr>
              <a:t>księgowych.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ChatGPT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faktycznie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widoczny.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pierwszej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grupie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liczba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zleceń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spadła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3% 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dochody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wykonujących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 freelancerów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5%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względem drugiej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grupy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 </a:t>
            </a:r>
            <a:r>
              <a:rPr dirty="0" sz="1000" spc="-10">
                <a:latin typeface="Calibri"/>
                <a:cs typeface="Calibri"/>
              </a:rPr>
              <a:t>horyzoncie </a:t>
            </a:r>
            <a:r>
              <a:rPr dirty="0" sz="1000">
                <a:latin typeface="Calibri"/>
                <a:cs typeface="Calibri"/>
              </a:rPr>
              <a:t>8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miesięcy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pojawienia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ChatGPT.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Zbadali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ekonomiści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Xiang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Hui,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Oren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Reshef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Luofeng </a:t>
            </a:r>
            <a:r>
              <a:rPr dirty="0" sz="1000">
                <a:latin typeface="Calibri"/>
                <a:cs typeface="Calibri"/>
              </a:rPr>
              <a:t>Zhou</a:t>
            </a:r>
            <a:r>
              <a:rPr dirty="0" baseline="25641" sz="975">
                <a:latin typeface="Calibri"/>
                <a:cs typeface="Calibri"/>
              </a:rPr>
              <a:t>1</a:t>
            </a:r>
            <a:r>
              <a:rPr dirty="0" baseline="25641" sz="975" spc="457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kluczowy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wykres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pracy</a:t>
            </a:r>
            <a:r>
              <a:rPr dirty="0" sz="1000" spc="409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zreprodukowaliśmy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prawej.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wyniki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istotne </a:t>
            </a:r>
            <a:r>
              <a:rPr dirty="0" sz="1000">
                <a:latin typeface="Calibri"/>
                <a:cs typeface="Calibri"/>
              </a:rPr>
              <a:t>statystyczne,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badaniem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objęli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grupę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freelancerów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(92,5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tys.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grupie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testowej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>
                <a:latin typeface="Calibri"/>
                <a:cs typeface="Calibri"/>
              </a:rPr>
              <a:t> 568,6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tys.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grupie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kontrolnej).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3450" y="4315205"/>
            <a:ext cx="33623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Pracowników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biurowych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czeka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utrata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zarobków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i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prestiżu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33450" y="4598923"/>
            <a:ext cx="528574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Praca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intelektualna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zawsze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cieszyła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dużym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prestiżem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społecznym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często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dobrymi </a:t>
            </a:r>
            <a:r>
              <a:rPr dirty="0" sz="1000">
                <a:latin typeface="Calibri"/>
                <a:cs typeface="Calibri"/>
              </a:rPr>
              <a:t>zarobkami.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dawnych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czasach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przywilej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dotyczył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nielicznej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kadry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urzędniczej.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szeregi </a:t>
            </a:r>
            <a:r>
              <a:rPr dirty="0" sz="1000">
                <a:latin typeface="Calibri"/>
                <a:cs typeface="Calibri"/>
              </a:rPr>
              <a:t>znacznie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wzrosły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rewolucji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przemysłowej,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pracowników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fizycznych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zastąpiły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maszyny. </a:t>
            </a:r>
            <a:r>
              <a:rPr dirty="0" sz="1000">
                <a:latin typeface="Calibri"/>
                <a:cs typeface="Calibri"/>
              </a:rPr>
              <a:t>Sam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prestiż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pozostał,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dobrze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obrazuje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funkcjonujące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wciąż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rozróżnienie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białymi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niebieskimi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kołnierzykami.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sprawi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łatwo dostępna –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umiejętność operowania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symbolami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przestanie być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czymś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rzadkim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 </a:t>
            </a:r>
            <a:r>
              <a:rPr dirty="0" sz="1000" spc="-10">
                <a:latin typeface="Calibri"/>
                <a:cs typeface="Calibri"/>
              </a:rPr>
              <a:t>cenionym. </a:t>
            </a:r>
            <a:r>
              <a:rPr dirty="0" sz="1000">
                <a:latin typeface="Calibri"/>
                <a:cs typeface="Calibri"/>
              </a:rPr>
              <a:t>Pracownicy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biurowi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utracą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przewagę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zarobków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statusu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nad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pracownikami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fizycznymi.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bolesny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pracownicy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biurowi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zrobią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wszystko,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żeby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zatrzymać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spowolnić.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piętnowana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sądy,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regulatorów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twórców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kultury.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Pierwsze </a:t>
            </a:r>
            <a:r>
              <a:rPr dirty="0" sz="1000">
                <a:latin typeface="Calibri"/>
                <a:cs typeface="Calibri"/>
              </a:rPr>
              <a:t>pozwy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zostały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u="sng" sz="10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złożone</a:t>
            </a:r>
            <a:r>
              <a:rPr dirty="0" sz="1000" spc="-1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708647" y="1175003"/>
            <a:ext cx="5003800" cy="5096510"/>
          </a:xfrm>
          <a:prstGeom prst="rect">
            <a:avLst/>
          </a:prstGeom>
          <a:ln w="3175">
            <a:solidFill>
              <a:srgbClr val="001F5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000">
              <a:latin typeface="Times New Roman"/>
              <a:cs typeface="Times New Roman"/>
            </a:endParaRPr>
          </a:p>
          <a:p>
            <a:pPr marL="178435" marR="350520">
              <a:lnSpc>
                <a:spcPct val="100000"/>
              </a:lnSpc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Zmiana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liczby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zleceń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przeciętnego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freelancera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grupie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zawodów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eksponowanych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sztuczną inteligencję</a:t>
            </a:r>
            <a:r>
              <a:rPr dirty="0" sz="1000" spc="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(praca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tekstem, grafika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komputerowa)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względem</a:t>
            </a:r>
            <a:r>
              <a:rPr dirty="0" sz="1000" spc="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pozostałej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grupy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zawodów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platformie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Upwork</a:t>
            </a:r>
            <a:r>
              <a:rPr dirty="0" baseline="25641" sz="975" spc="-15" b="1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baseline="25641" sz="975">
              <a:latin typeface="Calibri"/>
              <a:cs typeface="Calibr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871716" y="2011679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8.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83934" y="2368167"/>
            <a:ext cx="4343530" cy="31335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5508" y="0"/>
            <a:ext cx="11557000" cy="6858000"/>
            <a:chOff x="635508" y="0"/>
            <a:chExt cx="11557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1191" y="111252"/>
              <a:ext cx="1025651" cy="1508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2099" y="0"/>
              <a:ext cx="6819900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599" y="0"/>
              <a:ext cx="4585715" cy="68579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372100" y="0"/>
              <a:ext cx="4700270" cy="6858000"/>
            </a:xfrm>
            <a:custGeom>
              <a:avLst/>
              <a:gdLst/>
              <a:ahLst/>
              <a:cxnLst/>
              <a:rect l="l" t="t" r="r" b="b"/>
              <a:pathLst>
                <a:path w="4700270" h="6858000">
                  <a:moveTo>
                    <a:pt x="4700143" y="6819836"/>
                  </a:moveTo>
                  <a:lnTo>
                    <a:pt x="4668266" y="6765607"/>
                  </a:lnTo>
                  <a:lnTo>
                    <a:pt x="4639107" y="6707467"/>
                  </a:lnTo>
                  <a:lnTo>
                    <a:pt x="4610519" y="6646278"/>
                  </a:lnTo>
                  <a:lnTo>
                    <a:pt x="4582515" y="6582080"/>
                  </a:lnTo>
                  <a:lnTo>
                    <a:pt x="4555109" y="6514960"/>
                  </a:lnTo>
                  <a:lnTo>
                    <a:pt x="4528324" y="6444970"/>
                  </a:lnTo>
                  <a:lnTo>
                    <a:pt x="4515167" y="6408928"/>
                  </a:lnTo>
                  <a:lnTo>
                    <a:pt x="4502175" y="6372187"/>
                  </a:lnTo>
                  <a:lnTo>
                    <a:pt x="4489348" y="6334760"/>
                  </a:lnTo>
                  <a:lnTo>
                    <a:pt x="4476686" y="6296647"/>
                  </a:lnTo>
                  <a:lnTo>
                    <a:pt x="4464189" y="6257874"/>
                  </a:lnTo>
                  <a:lnTo>
                    <a:pt x="4451858" y="6218440"/>
                  </a:lnTo>
                  <a:lnTo>
                    <a:pt x="4439704" y="6178347"/>
                  </a:lnTo>
                  <a:lnTo>
                    <a:pt x="4427728" y="6137605"/>
                  </a:lnTo>
                  <a:lnTo>
                    <a:pt x="4415917" y="6096228"/>
                  </a:lnTo>
                  <a:lnTo>
                    <a:pt x="4404296" y="6054217"/>
                  </a:lnTo>
                  <a:lnTo>
                    <a:pt x="4392854" y="6011583"/>
                  </a:lnTo>
                  <a:lnTo>
                    <a:pt x="4381601" y="5968339"/>
                  </a:lnTo>
                  <a:lnTo>
                    <a:pt x="4370527" y="5924486"/>
                  </a:lnTo>
                  <a:lnTo>
                    <a:pt x="4359643" y="5880036"/>
                  </a:lnTo>
                  <a:lnTo>
                    <a:pt x="4348950" y="5834989"/>
                  </a:lnTo>
                  <a:lnTo>
                    <a:pt x="4338447" y="5789358"/>
                  </a:lnTo>
                  <a:lnTo>
                    <a:pt x="4328134" y="5743156"/>
                  </a:lnTo>
                  <a:lnTo>
                    <a:pt x="4318025" y="5696394"/>
                  </a:lnTo>
                  <a:lnTo>
                    <a:pt x="4308106" y="5649061"/>
                  </a:lnTo>
                  <a:lnTo>
                    <a:pt x="4298391" y="5601170"/>
                  </a:lnTo>
                  <a:lnTo>
                    <a:pt x="4288891" y="5552745"/>
                  </a:lnTo>
                  <a:lnTo>
                    <a:pt x="4279582" y="5503773"/>
                  </a:lnTo>
                  <a:lnTo>
                    <a:pt x="4270489" y="5454281"/>
                  </a:lnTo>
                  <a:lnTo>
                    <a:pt x="4261599" y="5404269"/>
                  </a:lnTo>
                  <a:lnTo>
                    <a:pt x="4252925" y="5353736"/>
                  </a:lnTo>
                  <a:lnTo>
                    <a:pt x="4244467" y="5302694"/>
                  </a:lnTo>
                  <a:lnTo>
                    <a:pt x="4236224" y="5251170"/>
                  </a:lnTo>
                  <a:lnTo>
                    <a:pt x="4228211" y="5199138"/>
                  </a:lnTo>
                  <a:lnTo>
                    <a:pt x="4220400" y="5146637"/>
                  </a:lnTo>
                  <a:lnTo>
                    <a:pt x="4212818" y="5093665"/>
                  </a:lnTo>
                  <a:lnTo>
                    <a:pt x="4205465" y="5040211"/>
                  </a:lnTo>
                  <a:lnTo>
                    <a:pt x="4198340" y="4986312"/>
                  </a:lnTo>
                  <a:lnTo>
                    <a:pt x="4191444" y="4931956"/>
                  </a:lnTo>
                  <a:lnTo>
                    <a:pt x="4184789" y="4877155"/>
                  </a:lnTo>
                  <a:lnTo>
                    <a:pt x="4178350" y="4821923"/>
                  </a:lnTo>
                  <a:lnTo>
                    <a:pt x="4172166" y="4766272"/>
                  </a:lnTo>
                  <a:lnTo>
                    <a:pt x="4166209" y="4710188"/>
                  </a:lnTo>
                  <a:lnTo>
                    <a:pt x="4160494" y="4653699"/>
                  </a:lnTo>
                  <a:lnTo>
                    <a:pt x="4155021" y="4596803"/>
                  </a:lnTo>
                  <a:lnTo>
                    <a:pt x="4149801" y="4539513"/>
                  </a:lnTo>
                  <a:lnTo>
                    <a:pt x="4144822" y="4481842"/>
                  </a:lnTo>
                  <a:lnTo>
                    <a:pt x="4140085" y="4423778"/>
                  </a:lnTo>
                  <a:lnTo>
                    <a:pt x="4135615" y="4365345"/>
                  </a:lnTo>
                  <a:lnTo>
                    <a:pt x="4131386" y="4306557"/>
                  </a:lnTo>
                  <a:lnTo>
                    <a:pt x="4127423" y="4247400"/>
                  </a:lnTo>
                  <a:lnTo>
                    <a:pt x="4123715" y="4187901"/>
                  </a:lnTo>
                  <a:lnTo>
                    <a:pt x="4120273" y="4128058"/>
                  </a:lnTo>
                  <a:lnTo>
                    <a:pt x="4117086" y="4067886"/>
                  </a:lnTo>
                  <a:lnTo>
                    <a:pt x="4114165" y="4007383"/>
                  </a:lnTo>
                  <a:lnTo>
                    <a:pt x="4111523" y="3946563"/>
                  </a:lnTo>
                  <a:lnTo>
                    <a:pt x="4109135" y="3885438"/>
                  </a:lnTo>
                  <a:lnTo>
                    <a:pt x="4107027" y="3824008"/>
                  </a:lnTo>
                  <a:lnTo>
                    <a:pt x="4105198" y="3762286"/>
                  </a:lnTo>
                  <a:lnTo>
                    <a:pt x="4103636" y="3700272"/>
                  </a:lnTo>
                  <a:lnTo>
                    <a:pt x="4102354" y="3637991"/>
                  </a:lnTo>
                  <a:lnTo>
                    <a:pt x="4101350" y="3575431"/>
                  </a:lnTo>
                  <a:lnTo>
                    <a:pt x="4100639" y="3512604"/>
                  </a:lnTo>
                  <a:lnTo>
                    <a:pt x="4100207" y="3449536"/>
                  </a:lnTo>
                  <a:lnTo>
                    <a:pt x="4100068" y="3386201"/>
                  </a:lnTo>
                  <a:lnTo>
                    <a:pt x="4100207" y="3322878"/>
                  </a:lnTo>
                  <a:lnTo>
                    <a:pt x="4100639" y="3259798"/>
                  </a:lnTo>
                  <a:lnTo>
                    <a:pt x="4101350" y="3196971"/>
                  </a:lnTo>
                  <a:lnTo>
                    <a:pt x="4102354" y="3134410"/>
                  </a:lnTo>
                  <a:lnTo>
                    <a:pt x="4103636" y="3072117"/>
                  </a:lnTo>
                  <a:lnTo>
                    <a:pt x="4105198" y="3010103"/>
                  </a:lnTo>
                  <a:lnTo>
                    <a:pt x="4107027" y="2948368"/>
                  </a:lnTo>
                  <a:lnTo>
                    <a:pt x="4109135" y="2886938"/>
                  </a:lnTo>
                  <a:lnTo>
                    <a:pt x="4111523" y="2825800"/>
                  </a:lnTo>
                  <a:lnTo>
                    <a:pt x="4114165" y="2764980"/>
                  </a:lnTo>
                  <a:lnTo>
                    <a:pt x="4117086" y="2704477"/>
                  </a:lnTo>
                  <a:lnTo>
                    <a:pt x="4120273" y="2644292"/>
                  </a:lnTo>
                  <a:lnTo>
                    <a:pt x="4123715" y="2584450"/>
                  </a:lnTo>
                  <a:lnTo>
                    <a:pt x="4127423" y="2524950"/>
                  </a:lnTo>
                  <a:lnTo>
                    <a:pt x="4131386" y="2465794"/>
                  </a:lnTo>
                  <a:lnTo>
                    <a:pt x="4135615" y="2406993"/>
                  </a:lnTo>
                  <a:lnTo>
                    <a:pt x="4140085" y="2348560"/>
                  </a:lnTo>
                  <a:lnTo>
                    <a:pt x="4144822" y="2290495"/>
                  </a:lnTo>
                  <a:lnTo>
                    <a:pt x="4149801" y="2232825"/>
                  </a:lnTo>
                  <a:lnTo>
                    <a:pt x="4155021" y="2175522"/>
                  </a:lnTo>
                  <a:lnTo>
                    <a:pt x="4160494" y="2118626"/>
                  </a:lnTo>
                  <a:lnTo>
                    <a:pt x="4166209" y="2062137"/>
                  </a:lnTo>
                  <a:lnTo>
                    <a:pt x="4172166" y="2006053"/>
                  </a:lnTo>
                  <a:lnTo>
                    <a:pt x="4178350" y="1950389"/>
                  </a:lnTo>
                  <a:lnTo>
                    <a:pt x="4184789" y="1895157"/>
                  </a:lnTo>
                  <a:lnTo>
                    <a:pt x="4191444" y="1840357"/>
                  </a:lnTo>
                  <a:lnTo>
                    <a:pt x="4198340" y="1786001"/>
                  </a:lnTo>
                  <a:lnTo>
                    <a:pt x="4205465" y="1732102"/>
                  </a:lnTo>
                  <a:lnTo>
                    <a:pt x="4212818" y="1678647"/>
                  </a:lnTo>
                  <a:lnTo>
                    <a:pt x="4220400" y="1625676"/>
                  </a:lnTo>
                  <a:lnTo>
                    <a:pt x="4228211" y="1573161"/>
                  </a:lnTo>
                  <a:lnTo>
                    <a:pt x="4236224" y="1521142"/>
                  </a:lnTo>
                  <a:lnTo>
                    <a:pt x="4244467" y="1469605"/>
                  </a:lnTo>
                  <a:lnTo>
                    <a:pt x="4252925" y="1418577"/>
                  </a:lnTo>
                  <a:lnTo>
                    <a:pt x="4261599" y="1368044"/>
                  </a:lnTo>
                  <a:lnTo>
                    <a:pt x="4270489" y="1318031"/>
                  </a:lnTo>
                  <a:lnTo>
                    <a:pt x="4279582" y="1268526"/>
                  </a:lnTo>
                  <a:lnTo>
                    <a:pt x="4288891" y="1219568"/>
                  </a:lnTo>
                  <a:lnTo>
                    <a:pt x="4298391" y="1171130"/>
                  </a:lnTo>
                  <a:lnTo>
                    <a:pt x="4308106" y="1123251"/>
                  </a:lnTo>
                  <a:lnTo>
                    <a:pt x="4318025" y="1075918"/>
                  </a:lnTo>
                  <a:lnTo>
                    <a:pt x="4328134" y="1029144"/>
                  </a:lnTo>
                  <a:lnTo>
                    <a:pt x="4338447" y="982941"/>
                  </a:lnTo>
                  <a:lnTo>
                    <a:pt x="4348950" y="937310"/>
                  </a:lnTo>
                  <a:lnTo>
                    <a:pt x="4359643" y="892263"/>
                  </a:lnTo>
                  <a:lnTo>
                    <a:pt x="4370527" y="847813"/>
                  </a:lnTo>
                  <a:lnTo>
                    <a:pt x="4381601" y="803960"/>
                  </a:lnTo>
                  <a:lnTo>
                    <a:pt x="4392854" y="760717"/>
                  </a:lnTo>
                  <a:lnTo>
                    <a:pt x="4404296" y="718083"/>
                  </a:lnTo>
                  <a:lnTo>
                    <a:pt x="4415917" y="676084"/>
                  </a:lnTo>
                  <a:lnTo>
                    <a:pt x="4427728" y="634707"/>
                  </a:lnTo>
                  <a:lnTo>
                    <a:pt x="4439704" y="593966"/>
                  </a:lnTo>
                  <a:lnTo>
                    <a:pt x="4451858" y="553872"/>
                  </a:lnTo>
                  <a:lnTo>
                    <a:pt x="4464189" y="514438"/>
                  </a:lnTo>
                  <a:lnTo>
                    <a:pt x="4476686" y="475665"/>
                  </a:lnTo>
                  <a:lnTo>
                    <a:pt x="4489348" y="437565"/>
                  </a:lnTo>
                  <a:lnTo>
                    <a:pt x="4502175" y="400138"/>
                  </a:lnTo>
                  <a:lnTo>
                    <a:pt x="4515167" y="363397"/>
                  </a:lnTo>
                  <a:lnTo>
                    <a:pt x="4528324" y="327342"/>
                  </a:lnTo>
                  <a:lnTo>
                    <a:pt x="4555109" y="257365"/>
                  </a:lnTo>
                  <a:lnTo>
                    <a:pt x="4582515" y="190246"/>
                  </a:lnTo>
                  <a:lnTo>
                    <a:pt x="4610519" y="126060"/>
                  </a:lnTo>
                  <a:lnTo>
                    <a:pt x="4639107" y="64871"/>
                  </a:lnTo>
                  <a:lnTo>
                    <a:pt x="4668266" y="6731"/>
                  </a:lnTo>
                  <a:lnTo>
                    <a:pt x="4671949" y="0"/>
                  </a:lnTo>
                  <a:lnTo>
                    <a:pt x="1359408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1359408" y="6858000"/>
                  </a:lnTo>
                  <a:lnTo>
                    <a:pt x="4700143" y="6858000"/>
                  </a:lnTo>
                  <a:lnTo>
                    <a:pt x="4700143" y="681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08" y="1694688"/>
              <a:ext cx="8270748" cy="18105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3654552"/>
              <a:ext cx="8270748" cy="1808988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508" y="733044"/>
            <a:ext cx="646937" cy="64084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6498" y="676732"/>
            <a:ext cx="42589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-4166" sz="6000" spc="-37">
                <a:solidFill>
                  <a:srgbClr val="C00000"/>
                </a:solidFill>
              </a:rPr>
              <a:t>1.</a:t>
            </a:r>
            <a:r>
              <a:rPr dirty="0" baseline="-4166" sz="6000">
                <a:solidFill>
                  <a:srgbClr val="C00000"/>
                </a:solidFill>
              </a:rPr>
              <a:t>	</a:t>
            </a:r>
            <a:r>
              <a:rPr dirty="0" sz="4000" spc="80">
                <a:solidFill>
                  <a:srgbClr val="C00000"/>
                </a:solidFill>
              </a:rPr>
              <a:t>Wyścig</a:t>
            </a:r>
            <a:r>
              <a:rPr dirty="0" sz="4000" spc="-240">
                <a:solidFill>
                  <a:srgbClr val="C00000"/>
                </a:solidFill>
              </a:rPr>
              <a:t> </a:t>
            </a:r>
            <a:r>
              <a:rPr dirty="0" sz="4000" spc="50">
                <a:solidFill>
                  <a:srgbClr val="C00000"/>
                </a:solidFill>
              </a:rPr>
              <a:t>zbrojeń</a:t>
            </a:r>
            <a:endParaRPr sz="4000"/>
          </a:p>
        </p:txBody>
      </p:sp>
      <p:sp>
        <p:nvSpPr>
          <p:cNvPr id="11" name="object 11" descr=""/>
          <p:cNvSpPr txBox="1"/>
          <p:nvPr/>
        </p:nvSpPr>
        <p:spPr>
          <a:xfrm>
            <a:off x="2054479" y="1611718"/>
            <a:ext cx="6795134" cy="375602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30"/>
              </a:spcBef>
            </a:pPr>
            <a:r>
              <a:rPr dirty="0" sz="1600" b="1">
                <a:latin typeface="Calibri"/>
                <a:cs typeface="Calibri"/>
              </a:rPr>
              <a:t>Rośnie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liczba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konfliktów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zbrojnych,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widmo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kolejnych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jest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realne</a:t>
            </a:r>
            <a:endParaRPr sz="1600">
              <a:latin typeface="Calibri"/>
              <a:cs typeface="Calibri"/>
            </a:endParaRPr>
          </a:p>
          <a:p>
            <a:pPr algn="just" marL="18415" marR="5080" indent="-635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Wojna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Ukrainie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pokazała,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że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zachodnie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sankcje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nałożone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Rosję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przynoszą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słabsze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skutki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od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oczekiwa- </a:t>
            </a:r>
            <a:r>
              <a:rPr dirty="0" sz="1200">
                <a:latin typeface="Calibri"/>
                <a:cs typeface="Calibri"/>
              </a:rPr>
              <a:t>nych,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krytyka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globalnego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„Południa”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wobec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działań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Kremla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jest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żadna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lub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bardzo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powściągliwa.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Supremacja </a:t>
            </a:r>
            <a:r>
              <a:rPr dirty="0" sz="1200">
                <a:latin typeface="Calibri"/>
                <a:cs typeface="Calibri"/>
              </a:rPr>
              <a:t>USA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słabnie,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 wraz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nią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ich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zdolność do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przeciwstawiania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rosnącym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siłę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potęgom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niedemokratycznym</a:t>
            </a:r>
            <a:r>
              <a:rPr dirty="0" sz="1200" spc="5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bycia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gwarantem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światowego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pokoju.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Liczne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punkty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zapalne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(Chiny-Tajwan,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Korea,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Bliski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Wschód,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Bałkany), </a:t>
            </a:r>
            <a:r>
              <a:rPr dirty="0" sz="1200">
                <a:latin typeface="Calibri"/>
                <a:cs typeface="Calibri"/>
              </a:rPr>
              <a:t>mogą</a:t>
            </a:r>
            <a:r>
              <a:rPr dirty="0" sz="1200" spc="2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przerodzić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się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kolejne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wojny,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świat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zmierzać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kierunku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nowej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„żelaznej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kurtyny”</a:t>
            </a:r>
            <a:r>
              <a:rPr dirty="0" sz="1200" spc="2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krajami </a:t>
            </a:r>
            <a:r>
              <a:rPr dirty="0" sz="1200">
                <a:latin typeface="Calibri"/>
                <a:cs typeface="Calibri"/>
              </a:rPr>
              <a:t>zachodnimi,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Japonią,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Koreą,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potencjalnie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Indiami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krajami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arabskimi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jednej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stronie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oraz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nową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„osią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zła” (Chiny,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Rosja,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Iran,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Korea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Północna)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drugiej.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200">
              <a:latin typeface="Calibri"/>
              <a:cs typeface="Calibri"/>
            </a:endParaRPr>
          </a:p>
          <a:p>
            <a:pPr algn="just" marL="18415" marR="5715" indent="-6350">
              <a:lnSpc>
                <a:spcPct val="100000"/>
              </a:lnSpc>
              <a:spcBef>
                <a:spcPts val="5"/>
              </a:spcBef>
            </a:pPr>
            <a:r>
              <a:rPr dirty="0" sz="1600" b="1">
                <a:latin typeface="Calibri"/>
                <a:cs typeface="Calibri"/>
              </a:rPr>
              <a:t>Efekty</a:t>
            </a:r>
            <a:r>
              <a:rPr dirty="0" sz="1600" spc="20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gospodarcze</a:t>
            </a:r>
            <a:r>
              <a:rPr dirty="0" sz="1600" spc="2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rosnących</a:t>
            </a:r>
            <a:r>
              <a:rPr dirty="0" sz="1600" spc="2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napięć</a:t>
            </a:r>
            <a:r>
              <a:rPr dirty="0" sz="1600" spc="2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już</a:t>
            </a:r>
            <a:r>
              <a:rPr dirty="0" sz="1600" spc="2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teraz</a:t>
            </a:r>
            <a:r>
              <a:rPr dirty="0" sz="1600" spc="2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są</a:t>
            </a:r>
            <a:r>
              <a:rPr dirty="0" sz="1600" spc="2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odczuwalne,</a:t>
            </a:r>
            <a:r>
              <a:rPr dirty="0" sz="1600" spc="2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</a:t>
            </a:r>
            <a:r>
              <a:rPr dirty="0" sz="1600" spc="2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będą</a:t>
            </a:r>
            <a:r>
              <a:rPr dirty="0" sz="1600" spc="21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jeszcze dotkliwsze</a:t>
            </a:r>
            <a:endParaRPr sz="1600">
              <a:latin typeface="Calibri"/>
              <a:cs typeface="Calibri"/>
            </a:endParaRPr>
          </a:p>
          <a:p>
            <a:pPr algn="just" marL="18415" marR="5080" indent="-6350">
              <a:lnSpc>
                <a:spcPct val="100000"/>
              </a:lnSpc>
              <a:spcBef>
                <a:spcPts val="625"/>
              </a:spcBef>
            </a:pPr>
            <a:r>
              <a:rPr dirty="0" sz="1200">
                <a:latin typeface="Calibri"/>
                <a:cs typeface="Calibri"/>
              </a:rPr>
              <a:t>Globalne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wydatki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wojsko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uzbrojenie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biją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kolejne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rekordy, </a:t>
            </a:r>
            <a:r>
              <a:rPr dirty="0" sz="1200">
                <a:latin typeface="Calibri"/>
                <a:cs typeface="Calibri"/>
              </a:rPr>
              <a:t>obciążając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budżety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zarówno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militarnych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potęg, </a:t>
            </a:r>
            <a:r>
              <a:rPr dirty="0" sz="1200">
                <a:latin typeface="Calibri"/>
                <a:cs typeface="Calibri"/>
              </a:rPr>
              <a:t>jak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zagrożonych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nimi</a:t>
            </a:r>
            <a:r>
              <a:rPr dirty="0" sz="1200" spc="2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słabszych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mniejszych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państw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(w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tym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Polski).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Rywalizacja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głównych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mocarstw prowadzi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spowolnienia</a:t>
            </a:r>
            <a:r>
              <a:rPr dirty="0" sz="1200">
                <a:latin typeface="Calibri"/>
                <a:cs typeface="Calibri"/>
              </a:rPr>
              <a:t> wymiany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handlowej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świecie, 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jej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nasilenie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może </a:t>
            </a:r>
            <a:r>
              <a:rPr dirty="0" sz="1200" spc="-10">
                <a:latin typeface="Calibri"/>
                <a:cs typeface="Calibri"/>
              </a:rPr>
              <a:t>skutkować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uruchomieniem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na </a:t>
            </a:r>
            <a:r>
              <a:rPr dirty="0" sz="1200">
                <a:latin typeface="Calibri"/>
                <a:cs typeface="Calibri"/>
              </a:rPr>
              <a:t>szerszą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skalę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procesów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deglobalizacyjnych.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Regionalne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konflikty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zbrojne,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nawet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samo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ryzyko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ich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wybuchu </a:t>
            </a:r>
            <a:r>
              <a:rPr dirty="0" sz="1200">
                <a:latin typeface="Calibri"/>
                <a:cs typeface="Calibri"/>
              </a:rPr>
              <a:t>powodują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zaś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dużą</a:t>
            </a:r>
            <a:r>
              <a:rPr dirty="0" sz="1200" spc="2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nerwowość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rynkach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surowcowych.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drugiej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strony</a:t>
            </a:r>
            <a:r>
              <a:rPr dirty="0" sz="1200" spc="2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właśnie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kolosalne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skutki ekonomiczne </a:t>
            </a:r>
            <a:r>
              <a:rPr dirty="0" sz="1200">
                <a:latin typeface="Calibri"/>
                <a:cs typeface="Calibri"/>
              </a:rPr>
              <a:t>nowych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wojen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mogą być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kluczowym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argumentem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powstrzymującym potencjalnych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agresorów.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5508" y="5681471"/>
            <a:ext cx="8270748" cy="80467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054479" y="5705043"/>
            <a:ext cx="6792595" cy="63881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8415" marR="5080" indent="-6350">
              <a:lnSpc>
                <a:spcPct val="100800"/>
              </a:lnSpc>
              <a:spcBef>
                <a:spcPts val="80"/>
              </a:spcBef>
            </a:pPr>
            <a:r>
              <a:rPr dirty="0" sz="1600" b="1">
                <a:latin typeface="Calibri"/>
                <a:cs typeface="Calibri"/>
              </a:rPr>
              <a:t>Na</a:t>
            </a:r>
            <a:r>
              <a:rPr dirty="0" sz="1600" spc="2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tyle</a:t>
            </a:r>
            <a:r>
              <a:rPr dirty="0" sz="1600" spc="2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szacowane</a:t>
            </a:r>
            <a:r>
              <a:rPr dirty="0" sz="1600" spc="2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są</a:t>
            </a:r>
            <a:r>
              <a:rPr dirty="0" sz="1600" spc="2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koszty</a:t>
            </a:r>
            <a:r>
              <a:rPr dirty="0" sz="1600" spc="2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potencjalnej</a:t>
            </a:r>
            <a:r>
              <a:rPr dirty="0" sz="1600" spc="2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wojny</a:t>
            </a:r>
            <a:r>
              <a:rPr dirty="0" sz="1600" spc="2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Chin</a:t>
            </a:r>
            <a:r>
              <a:rPr dirty="0" sz="1600" spc="2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z</a:t>
            </a:r>
            <a:r>
              <a:rPr dirty="0" sz="1600" spc="2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Tajwanem</a:t>
            </a:r>
            <a:r>
              <a:rPr dirty="0" sz="1600" spc="240" b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dla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światowej </a:t>
            </a:r>
            <a:r>
              <a:rPr dirty="0" sz="1200">
                <a:latin typeface="Calibri"/>
                <a:cs typeface="Calibri"/>
              </a:rPr>
              <a:t>gospodarki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(10%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globalnego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PKB)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-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efekcie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tąpnięcia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globalnej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wymiany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handlowej,</a:t>
            </a:r>
            <a:r>
              <a:rPr dirty="0" sz="1200" spc="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kryzysu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podażowego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rynku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półprzewodników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oraz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załamania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rynkach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finansowych.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83107" y="5925413"/>
            <a:ext cx="8763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C00000"/>
                </a:solidFill>
                <a:latin typeface="Calibri"/>
                <a:cs typeface="Calibri"/>
              </a:rPr>
              <a:t>$10</a:t>
            </a:r>
            <a:r>
              <a:rPr dirty="0" sz="28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C00000"/>
                </a:solidFill>
                <a:latin typeface="Calibri"/>
                <a:cs typeface="Calibri"/>
              </a:rPr>
              <a:t>bln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832103" y="97535"/>
            <a:ext cx="8926195" cy="5897880"/>
            <a:chOff x="832103" y="97535"/>
            <a:chExt cx="8926195" cy="5897880"/>
          </a:xfrm>
        </p:grpSpPr>
        <p:sp>
          <p:nvSpPr>
            <p:cNvPr id="16" name="object 16" descr=""/>
            <p:cNvSpPr/>
            <p:nvPr/>
          </p:nvSpPr>
          <p:spPr>
            <a:xfrm>
              <a:off x="1191767" y="5753100"/>
              <a:ext cx="254635" cy="170815"/>
            </a:xfrm>
            <a:custGeom>
              <a:avLst/>
              <a:gdLst/>
              <a:ahLst/>
              <a:cxnLst/>
              <a:rect l="l" t="t" r="r" b="b"/>
              <a:pathLst>
                <a:path w="254634" h="170814">
                  <a:moveTo>
                    <a:pt x="169163" y="0"/>
                  </a:moveTo>
                  <a:lnTo>
                    <a:pt x="169163" y="42671"/>
                  </a:lnTo>
                  <a:lnTo>
                    <a:pt x="85343" y="42671"/>
                  </a:lnTo>
                  <a:lnTo>
                    <a:pt x="85343" y="0"/>
                  </a:lnTo>
                  <a:lnTo>
                    <a:pt x="0" y="85343"/>
                  </a:lnTo>
                  <a:lnTo>
                    <a:pt x="85343" y="170687"/>
                  </a:lnTo>
                  <a:lnTo>
                    <a:pt x="85343" y="128015"/>
                  </a:lnTo>
                  <a:lnTo>
                    <a:pt x="169163" y="128015"/>
                  </a:lnTo>
                  <a:lnTo>
                    <a:pt x="169163" y="170687"/>
                  </a:lnTo>
                  <a:lnTo>
                    <a:pt x="254507" y="85343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0283" y="5734812"/>
              <a:ext cx="339890" cy="2606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191" y="5760720"/>
              <a:ext cx="237744" cy="1584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103" y="5734812"/>
              <a:ext cx="341401" cy="2606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8011" y="5760720"/>
              <a:ext cx="239268" cy="15849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036786" y="2160656"/>
              <a:ext cx="583565" cy="802005"/>
            </a:xfrm>
            <a:custGeom>
              <a:avLst/>
              <a:gdLst/>
              <a:ahLst/>
              <a:cxnLst/>
              <a:rect l="l" t="t" r="r" b="b"/>
              <a:pathLst>
                <a:path w="583565" h="802005">
                  <a:moveTo>
                    <a:pt x="188797" y="423815"/>
                  </a:moveTo>
                  <a:lnTo>
                    <a:pt x="150795" y="468769"/>
                  </a:lnTo>
                  <a:lnTo>
                    <a:pt x="148655" y="469657"/>
                  </a:lnTo>
                  <a:lnTo>
                    <a:pt x="117239" y="481622"/>
                  </a:lnTo>
                  <a:lnTo>
                    <a:pt x="87028" y="495169"/>
                  </a:lnTo>
                  <a:lnTo>
                    <a:pt x="31856" y="530099"/>
                  </a:lnTo>
                  <a:lnTo>
                    <a:pt x="2395" y="575669"/>
                  </a:lnTo>
                  <a:lnTo>
                    <a:pt x="0" y="754728"/>
                  </a:lnTo>
                  <a:lnTo>
                    <a:pt x="4185" y="757557"/>
                  </a:lnTo>
                  <a:lnTo>
                    <a:pt x="71757" y="782052"/>
                  </a:lnTo>
                  <a:lnTo>
                    <a:pt x="119870" y="790620"/>
                  </a:lnTo>
                  <a:lnTo>
                    <a:pt x="174543" y="796738"/>
                  </a:lnTo>
                  <a:lnTo>
                    <a:pt x="233533" y="800408"/>
                  </a:lnTo>
                  <a:lnTo>
                    <a:pt x="294598" y="801631"/>
                  </a:lnTo>
                  <a:lnTo>
                    <a:pt x="355748" y="800397"/>
                  </a:lnTo>
                  <a:lnTo>
                    <a:pt x="414454" y="796698"/>
                  </a:lnTo>
                  <a:lnTo>
                    <a:pt x="468443" y="790533"/>
                  </a:lnTo>
                  <a:lnTo>
                    <a:pt x="508827" y="783118"/>
                  </a:lnTo>
                  <a:lnTo>
                    <a:pt x="301010" y="783118"/>
                  </a:lnTo>
                  <a:lnTo>
                    <a:pt x="216340" y="781064"/>
                  </a:lnTo>
                  <a:lnTo>
                    <a:pt x="153954" y="776198"/>
                  </a:lnTo>
                  <a:lnTo>
                    <a:pt x="98157" y="768466"/>
                  </a:lnTo>
                  <a:lnTo>
                    <a:pt x="52070" y="757868"/>
                  </a:lnTo>
                  <a:lnTo>
                    <a:pt x="18813" y="744403"/>
                  </a:lnTo>
                  <a:lnTo>
                    <a:pt x="18865" y="593896"/>
                  </a:lnTo>
                  <a:lnTo>
                    <a:pt x="33318" y="554838"/>
                  </a:lnTo>
                  <a:lnTo>
                    <a:pt x="68467" y="527013"/>
                  </a:lnTo>
                  <a:lnTo>
                    <a:pt x="124137" y="499143"/>
                  </a:lnTo>
                  <a:lnTo>
                    <a:pt x="156439" y="486842"/>
                  </a:lnTo>
                  <a:lnTo>
                    <a:pt x="204411" y="486842"/>
                  </a:lnTo>
                  <a:lnTo>
                    <a:pt x="171913" y="472965"/>
                  </a:lnTo>
                  <a:lnTo>
                    <a:pt x="194441" y="446296"/>
                  </a:lnTo>
                  <a:lnTo>
                    <a:pt x="245968" y="446296"/>
                  </a:lnTo>
                  <a:lnTo>
                    <a:pt x="225185" y="438124"/>
                  </a:lnTo>
                  <a:lnTo>
                    <a:pt x="225491" y="436450"/>
                  </a:lnTo>
                  <a:lnTo>
                    <a:pt x="225685" y="434768"/>
                  </a:lnTo>
                  <a:lnTo>
                    <a:pt x="225695" y="433048"/>
                  </a:lnTo>
                  <a:lnTo>
                    <a:pt x="225695" y="430934"/>
                  </a:lnTo>
                  <a:lnTo>
                    <a:pt x="206897" y="430934"/>
                  </a:lnTo>
                  <a:lnTo>
                    <a:pt x="188797" y="423815"/>
                  </a:lnTo>
                  <a:close/>
                </a:path>
                <a:path w="583565" h="802005">
                  <a:moveTo>
                    <a:pt x="477639" y="486865"/>
                  </a:moveTo>
                  <a:lnTo>
                    <a:pt x="426784" y="486865"/>
                  </a:lnTo>
                  <a:lnTo>
                    <a:pt x="429130" y="487730"/>
                  </a:lnTo>
                  <a:lnTo>
                    <a:pt x="459039" y="499155"/>
                  </a:lnTo>
                  <a:lnTo>
                    <a:pt x="514737" y="527061"/>
                  </a:lnTo>
                  <a:lnTo>
                    <a:pt x="549912" y="554888"/>
                  </a:lnTo>
                  <a:lnTo>
                    <a:pt x="564372" y="593896"/>
                  </a:lnTo>
                  <a:lnTo>
                    <a:pt x="564395" y="744733"/>
                  </a:lnTo>
                  <a:lnTo>
                    <a:pt x="532647" y="758377"/>
                  </a:lnTo>
                  <a:lnTo>
                    <a:pt x="487130" y="769034"/>
                  </a:lnTo>
                  <a:lnTo>
                    <a:pt x="431148" y="776707"/>
                  </a:lnTo>
                  <a:lnTo>
                    <a:pt x="368006" y="781400"/>
                  </a:lnTo>
                  <a:lnTo>
                    <a:pt x="301010" y="783118"/>
                  </a:lnTo>
                  <a:lnTo>
                    <a:pt x="508827" y="783118"/>
                  </a:lnTo>
                  <a:lnTo>
                    <a:pt x="515440" y="781904"/>
                  </a:lnTo>
                  <a:lnTo>
                    <a:pt x="553170" y="770812"/>
                  </a:lnTo>
                  <a:lnTo>
                    <a:pt x="579359" y="757258"/>
                  </a:lnTo>
                  <a:lnTo>
                    <a:pt x="583208" y="754359"/>
                  </a:lnTo>
                  <a:lnTo>
                    <a:pt x="583208" y="593896"/>
                  </a:lnTo>
                  <a:lnTo>
                    <a:pt x="564679" y="543146"/>
                  </a:lnTo>
                  <a:lnTo>
                    <a:pt x="524767" y="511070"/>
                  </a:lnTo>
                  <a:lnTo>
                    <a:pt x="496032" y="495105"/>
                  </a:lnTo>
                  <a:lnTo>
                    <a:pt x="477639" y="486865"/>
                  </a:lnTo>
                  <a:close/>
                </a:path>
                <a:path w="583565" h="802005">
                  <a:moveTo>
                    <a:pt x="204411" y="486842"/>
                  </a:moveTo>
                  <a:lnTo>
                    <a:pt x="156439" y="486842"/>
                  </a:lnTo>
                  <a:lnTo>
                    <a:pt x="282160" y="540549"/>
                  </a:lnTo>
                  <a:lnTo>
                    <a:pt x="282197" y="783063"/>
                  </a:lnTo>
                  <a:lnTo>
                    <a:pt x="301010" y="783063"/>
                  </a:lnTo>
                  <a:lnTo>
                    <a:pt x="301065" y="548596"/>
                  </a:lnTo>
                  <a:lnTo>
                    <a:pt x="301065" y="540549"/>
                  </a:lnTo>
                  <a:lnTo>
                    <a:pt x="348927" y="520111"/>
                  </a:lnTo>
                  <a:lnTo>
                    <a:pt x="301073" y="520111"/>
                  </a:lnTo>
                  <a:lnTo>
                    <a:pt x="282197" y="520056"/>
                  </a:lnTo>
                  <a:lnTo>
                    <a:pt x="204411" y="486842"/>
                  </a:lnTo>
                  <a:close/>
                </a:path>
                <a:path w="583565" h="802005">
                  <a:moveTo>
                    <a:pt x="413504" y="446296"/>
                  </a:moveTo>
                  <a:lnTo>
                    <a:pt x="388852" y="446296"/>
                  </a:lnTo>
                  <a:lnTo>
                    <a:pt x="411389" y="472965"/>
                  </a:lnTo>
                  <a:lnTo>
                    <a:pt x="301073" y="520111"/>
                  </a:lnTo>
                  <a:lnTo>
                    <a:pt x="348927" y="520111"/>
                  </a:lnTo>
                  <a:lnTo>
                    <a:pt x="426784" y="486865"/>
                  </a:lnTo>
                  <a:lnTo>
                    <a:pt x="477639" y="486865"/>
                  </a:lnTo>
                  <a:lnTo>
                    <a:pt x="465698" y="481516"/>
                  </a:lnTo>
                  <a:lnTo>
                    <a:pt x="434176" y="469523"/>
                  </a:lnTo>
                  <a:lnTo>
                    <a:pt x="432593" y="468871"/>
                  </a:lnTo>
                  <a:lnTo>
                    <a:pt x="413504" y="446296"/>
                  </a:lnTo>
                  <a:close/>
                </a:path>
                <a:path w="583565" h="802005">
                  <a:moveTo>
                    <a:pt x="245968" y="446296"/>
                  </a:moveTo>
                  <a:lnTo>
                    <a:pt x="194441" y="446296"/>
                  </a:lnTo>
                  <a:lnTo>
                    <a:pt x="282197" y="480799"/>
                  </a:lnTo>
                  <a:lnTo>
                    <a:pt x="282197" y="520056"/>
                  </a:lnTo>
                  <a:lnTo>
                    <a:pt x="301073" y="520056"/>
                  </a:lnTo>
                  <a:lnTo>
                    <a:pt x="301113" y="480799"/>
                  </a:lnTo>
                  <a:lnTo>
                    <a:pt x="343174" y="464259"/>
                  </a:lnTo>
                  <a:lnTo>
                    <a:pt x="291651" y="464259"/>
                  </a:lnTo>
                  <a:lnTo>
                    <a:pt x="245968" y="446296"/>
                  </a:lnTo>
                  <a:close/>
                </a:path>
                <a:path w="583565" h="802005">
                  <a:moveTo>
                    <a:pt x="376263" y="417371"/>
                  </a:moveTo>
                  <a:lnTo>
                    <a:pt x="357450" y="417371"/>
                  </a:lnTo>
                  <a:lnTo>
                    <a:pt x="357505" y="434769"/>
                  </a:lnTo>
                  <a:lnTo>
                    <a:pt x="357677" y="436482"/>
                  </a:lnTo>
                  <a:lnTo>
                    <a:pt x="357975" y="438179"/>
                  </a:lnTo>
                  <a:lnTo>
                    <a:pt x="291651" y="464259"/>
                  </a:lnTo>
                  <a:lnTo>
                    <a:pt x="343174" y="464259"/>
                  </a:lnTo>
                  <a:lnTo>
                    <a:pt x="388852" y="446296"/>
                  </a:lnTo>
                  <a:lnTo>
                    <a:pt x="413504" y="446296"/>
                  </a:lnTo>
                  <a:lnTo>
                    <a:pt x="400569" y="430997"/>
                  </a:lnTo>
                  <a:lnTo>
                    <a:pt x="376263" y="430997"/>
                  </a:lnTo>
                  <a:lnTo>
                    <a:pt x="376263" y="417371"/>
                  </a:lnTo>
                  <a:close/>
                </a:path>
                <a:path w="583565" h="802005">
                  <a:moveTo>
                    <a:pt x="376263" y="417324"/>
                  </a:moveTo>
                  <a:lnTo>
                    <a:pt x="225695" y="417324"/>
                  </a:lnTo>
                  <a:lnTo>
                    <a:pt x="257863" y="429677"/>
                  </a:lnTo>
                  <a:lnTo>
                    <a:pt x="291566" y="433802"/>
                  </a:lnTo>
                  <a:lnTo>
                    <a:pt x="325273" y="429700"/>
                  </a:lnTo>
                  <a:lnTo>
                    <a:pt x="357450" y="417371"/>
                  </a:lnTo>
                  <a:lnTo>
                    <a:pt x="376263" y="417371"/>
                  </a:lnTo>
                  <a:close/>
                </a:path>
                <a:path w="583565" h="802005">
                  <a:moveTo>
                    <a:pt x="394496" y="423815"/>
                  </a:moveTo>
                  <a:lnTo>
                    <a:pt x="376263" y="430997"/>
                  </a:lnTo>
                  <a:lnTo>
                    <a:pt x="400569" y="430997"/>
                  </a:lnTo>
                  <a:lnTo>
                    <a:pt x="394496" y="423815"/>
                  </a:lnTo>
                  <a:close/>
                </a:path>
                <a:path w="583565" h="802005">
                  <a:moveTo>
                    <a:pt x="169339" y="256712"/>
                  </a:moveTo>
                  <a:lnTo>
                    <a:pt x="150842" y="256712"/>
                  </a:lnTo>
                  <a:lnTo>
                    <a:pt x="150636" y="259856"/>
                  </a:lnTo>
                  <a:lnTo>
                    <a:pt x="150520" y="292394"/>
                  </a:lnTo>
                  <a:lnTo>
                    <a:pt x="154364" y="325012"/>
                  </a:lnTo>
                  <a:lnTo>
                    <a:pt x="165434" y="355474"/>
                  </a:lnTo>
                  <a:lnTo>
                    <a:pt x="183160" y="382622"/>
                  </a:lnTo>
                  <a:lnTo>
                    <a:pt x="206897" y="405223"/>
                  </a:lnTo>
                  <a:lnTo>
                    <a:pt x="206897" y="430934"/>
                  </a:lnTo>
                  <a:lnTo>
                    <a:pt x="225695" y="430934"/>
                  </a:lnTo>
                  <a:lnTo>
                    <a:pt x="225695" y="417324"/>
                  </a:lnTo>
                  <a:lnTo>
                    <a:pt x="376263" y="417324"/>
                  </a:lnTo>
                  <a:lnTo>
                    <a:pt x="376263" y="414928"/>
                  </a:lnTo>
                  <a:lnTo>
                    <a:pt x="291996" y="414928"/>
                  </a:lnTo>
                  <a:lnTo>
                    <a:pt x="274499" y="413694"/>
                  </a:lnTo>
                  <a:lnTo>
                    <a:pt x="225703" y="395448"/>
                  </a:lnTo>
                  <a:lnTo>
                    <a:pt x="184358" y="351108"/>
                  </a:lnTo>
                  <a:lnTo>
                    <a:pt x="169327" y="292394"/>
                  </a:lnTo>
                  <a:lnTo>
                    <a:pt x="169339" y="256712"/>
                  </a:lnTo>
                  <a:close/>
                </a:path>
                <a:path w="583565" h="802005">
                  <a:moveTo>
                    <a:pt x="425470" y="227112"/>
                  </a:moveTo>
                  <a:lnTo>
                    <a:pt x="369906" y="227112"/>
                  </a:lnTo>
                  <a:lnTo>
                    <a:pt x="380911" y="227966"/>
                  </a:lnTo>
                  <a:lnTo>
                    <a:pt x="391611" y="230423"/>
                  </a:lnTo>
                  <a:lnTo>
                    <a:pt x="413875" y="292394"/>
                  </a:lnTo>
                  <a:lnTo>
                    <a:pt x="404376" y="339983"/>
                  </a:lnTo>
                  <a:lnTo>
                    <a:pt x="378275" y="378931"/>
                  </a:lnTo>
                  <a:lnTo>
                    <a:pt x="339508" y="405227"/>
                  </a:lnTo>
                  <a:lnTo>
                    <a:pt x="291996" y="414928"/>
                  </a:lnTo>
                  <a:lnTo>
                    <a:pt x="376263" y="414928"/>
                  </a:lnTo>
                  <a:lnTo>
                    <a:pt x="376296" y="405223"/>
                  </a:lnTo>
                  <a:lnTo>
                    <a:pt x="400068" y="382604"/>
                  </a:lnTo>
                  <a:lnTo>
                    <a:pt x="417787" y="355469"/>
                  </a:lnTo>
                  <a:lnTo>
                    <a:pt x="428866" y="324976"/>
                  </a:lnTo>
                  <a:lnTo>
                    <a:pt x="432694" y="292394"/>
                  </a:lnTo>
                  <a:lnTo>
                    <a:pt x="432593" y="259856"/>
                  </a:lnTo>
                  <a:lnTo>
                    <a:pt x="432381" y="256610"/>
                  </a:lnTo>
                  <a:lnTo>
                    <a:pt x="483561" y="256610"/>
                  </a:lnTo>
                  <a:lnTo>
                    <a:pt x="491642" y="251660"/>
                  </a:lnTo>
                  <a:lnTo>
                    <a:pt x="497529" y="246623"/>
                  </a:lnTo>
                  <a:lnTo>
                    <a:pt x="496568" y="244897"/>
                  </a:lnTo>
                  <a:lnTo>
                    <a:pt x="454344" y="244897"/>
                  </a:lnTo>
                  <a:lnTo>
                    <a:pt x="445146" y="242254"/>
                  </a:lnTo>
                  <a:lnTo>
                    <a:pt x="436982" y="236856"/>
                  </a:lnTo>
                  <a:lnTo>
                    <a:pt x="425470" y="227112"/>
                  </a:lnTo>
                  <a:close/>
                </a:path>
                <a:path w="583565" h="802005">
                  <a:moveTo>
                    <a:pt x="293924" y="0"/>
                  </a:moveTo>
                  <a:lnTo>
                    <a:pt x="233774" y="8666"/>
                  </a:lnTo>
                  <a:lnTo>
                    <a:pt x="185564" y="31725"/>
                  </a:lnTo>
                  <a:lnTo>
                    <a:pt x="147604" y="64767"/>
                  </a:lnTo>
                  <a:lnTo>
                    <a:pt x="122740" y="103385"/>
                  </a:lnTo>
                  <a:lnTo>
                    <a:pt x="113819" y="143168"/>
                  </a:lnTo>
                  <a:lnTo>
                    <a:pt x="113728" y="164729"/>
                  </a:lnTo>
                  <a:lnTo>
                    <a:pt x="109248" y="196323"/>
                  </a:lnTo>
                  <a:lnTo>
                    <a:pt x="101425" y="219556"/>
                  </a:lnTo>
                  <a:lnTo>
                    <a:pt x="94000" y="233652"/>
                  </a:lnTo>
                  <a:lnTo>
                    <a:pt x="90624" y="238482"/>
                  </a:lnTo>
                  <a:lnTo>
                    <a:pt x="84486" y="245664"/>
                  </a:lnTo>
                  <a:lnTo>
                    <a:pt x="91659" y="251793"/>
                  </a:lnTo>
                  <a:lnTo>
                    <a:pt x="98983" y="257037"/>
                  </a:lnTo>
                  <a:lnTo>
                    <a:pt x="107054" y="260876"/>
                  </a:lnTo>
                  <a:lnTo>
                    <a:pt x="115672" y="263233"/>
                  </a:lnTo>
                  <a:lnTo>
                    <a:pt x="124637" y="264035"/>
                  </a:lnTo>
                  <a:lnTo>
                    <a:pt x="131514" y="263543"/>
                  </a:lnTo>
                  <a:lnTo>
                    <a:pt x="138233" y="262142"/>
                  </a:lnTo>
                  <a:lnTo>
                    <a:pt x="144706" y="259856"/>
                  </a:lnTo>
                  <a:lnTo>
                    <a:pt x="150842" y="256712"/>
                  </a:lnTo>
                  <a:lnTo>
                    <a:pt x="169339" y="256712"/>
                  </a:lnTo>
                  <a:lnTo>
                    <a:pt x="169342" y="255942"/>
                  </a:lnTo>
                  <a:lnTo>
                    <a:pt x="170176" y="247864"/>
                  </a:lnTo>
                  <a:lnTo>
                    <a:pt x="170789" y="244868"/>
                  </a:lnTo>
                  <a:lnTo>
                    <a:pt x="120197" y="244868"/>
                  </a:lnTo>
                  <a:lnTo>
                    <a:pt x="110934" y="242049"/>
                  </a:lnTo>
                  <a:lnTo>
                    <a:pt x="119942" y="223855"/>
                  </a:lnTo>
                  <a:lnTo>
                    <a:pt x="126593" y="204751"/>
                  </a:lnTo>
                  <a:lnTo>
                    <a:pt x="130824" y="184965"/>
                  </a:lnTo>
                  <a:lnTo>
                    <a:pt x="132517" y="165342"/>
                  </a:lnTo>
                  <a:lnTo>
                    <a:pt x="132570" y="143168"/>
                  </a:lnTo>
                  <a:lnTo>
                    <a:pt x="139854" y="111230"/>
                  </a:lnTo>
                  <a:lnTo>
                    <a:pt x="160651" y="78025"/>
                  </a:lnTo>
                  <a:lnTo>
                    <a:pt x="193486" y="48358"/>
                  </a:lnTo>
                  <a:lnTo>
                    <a:pt x="236889" y="27034"/>
                  </a:lnTo>
                  <a:lnTo>
                    <a:pt x="289385" y="18858"/>
                  </a:lnTo>
                  <a:lnTo>
                    <a:pt x="370856" y="18858"/>
                  </a:lnTo>
                  <a:lnTo>
                    <a:pt x="349542" y="8666"/>
                  </a:lnTo>
                  <a:lnTo>
                    <a:pt x="293924" y="0"/>
                  </a:lnTo>
                  <a:close/>
                </a:path>
                <a:path w="583565" h="802005">
                  <a:moveTo>
                    <a:pt x="483561" y="256610"/>
                  </a:moveTo>
                  <a:lnTo>
                    <a:pt x="432381" y="256610"/>
                  </a:lnTo>
                  <a:lnTo>
                    <a:pt x="447216" y="262590"/>
                  </a:lnTo>
                  <a:lnTo>
                    <a:pt x="462805" y="263694"/>
                  </a:lnTo>
                  <a:lnTo>
                    <a:pt x="477998" y="260018"/>
                  </a:lnTo>
                  <a:lnTo>
                    <a:pt x="483561" y="256610"/>
                  </a:lnTo>
                  <a:close/>
                </a:path>
                <a:path w="583565" h="802005">
                  <a:moveTo>
                    <a:pt x="370856" y="18858"/>
                  </a:moveTo>
                  <a:lnTo>
                    <a:pt x="293924" y="18858"/>
                  </a:lnTo>
                  <a:lnTo>
                    <a:pt x="346430" y="27034"/>
                  </a:lnTo>
                  <a:lnTo>
                    <a:pt x="389839" y="48358"/>
                  </a:lnTo>
                  <a:lnTo>
                    <a:pt x="422675" y="78025"/>
                  </a:lnTo>
                  <a:lnTo>
                    <a:pt x="443459" y="111230"/>
                  </a:lnTo>
                  <a:lnTo>
                    <a:pt x="450716" y="143168"/>
                  </a:lnTo>
                  <a:lnTo>
                    <a:pt x="450771" y="165342"/>
                  </a:lnTo>
                  <a:lnTo>
                    <a:pt x="453869" y="188716"/>
                  </a:lnTo>
                  <a:lnTo>
                    <a:pt x="457849" y="206733"/>
                  </a:lnTo>
                  <a:lnTo>
                    <a:pt x="463893" y="223111"/>
                  </a:lnTo>
                  <a:lnTo>
                    <a:pt x="473182" y="241570"/>
                  </a:lnTo>
                  <a:lnTo>
                    <a:pt x="463911" y="244698"/>
                  </a:lnTo>
                  <a:lnTo>
                    <a:pt x="454344" y="244897"/>
                  </a:lnTo>
                  <a:lnTo>
                    <a:pt x="496568" y="244897"/>
                  </a:lnTo>
                  <a:lnTo>
                    <a:pt x="483862" y="222210"/>
                  </a:lnTo>
                  <a:lnTo>
                    <a:pt x="476463" y="203461"/>
                  </a:lnTo>
                  <a:lnTo>
                    <a:pt x="471656" y="183883"/>
                  </a:lnTo>
                  <a:lnTo>
                    <a:pt x="469587" y="164289"/>
                  </a:lnTo>
                  <a:lnTo>
                    <a:pt x="469529" y="143168"/>
                  </a:lnTo>
                  <a:lnTo>
                    <a:pt x="460605" y="103385"/>
                  </a:lnTo>
                  <a:lnTo>
                    <a:pt x="435733" y="64767"/>
                  </a:lnTo>
                  <a:lnTo>
                    <a:pt x="397762" y="31725"/>
                  </a:lnTo>
                  <a:lnTo>
                    <a:pt x="370856" y="18858"/>
                  </a:lnTo>
                  <a:close/>
                </a:path>
                <a:path w="583565" h="802005">
                  <a:moveTo>
                    <a:pt x="369913" y="208285"/>
                  </a:moveTo>
                  <a:lnTo>
                    <a:pt x="213529" y="208285"/>
                  </a:lnTo>
                  <a:lnTo>
                    <a:pt x="161041" y="224526"/>
                  </a:lnTo>
                  <a:lnTo>
                    <a:pt x="146742" y="236573"/>
                  </a:lnTo>
                  <a:lnTo>
                    <a:pt x="138736" y="242033"/>
                  </a:lnTo>
                  <a:lnTo>
                    <a:pt x="129676" y="244830"/>
                  </a:lnTo>
                  <a:lnTo>
                    <a:pt x="120197" y="244868"/>
                  </a:lnTo>
                  <a:lnTo>
                    <a:pt x="170789" y="244868"/>
                  </a:lnTo>
                  <a:lnTo>
                    <a:pt x="213529" y="227112"/>
                  </a:lnTo>
                  <a:lnTo>
                    <a:pt x="425470" y="227112"/>
                  </a:lnTo>
                  <a:lnTo>
                    <a:pt x="422638" y="224715"/>
                  </a:lnTo>
                  <a:lnTo>
                    <a:pt x="406335" y="215760"/>
                  </a:lnTo>
                  <a:lnTo>
                    <a:pt x="388588" y="210211"/>
                  </a:lnTo>
                  <a:lnTo>
                    <a:pt x="369913" y="20828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9116" y="2672211"/>
              <a:ext cx="103621" cy="6586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2813" y="2672211"/>
              <a:ext cx="103613" cy="6586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3104" y="4173908"/>
              <a:ext cx="761925" cy="65024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2520" y="97535"/>
              <a:ext cx="1025651" cy="15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252118" y="372617"/>
            <a:ext cx="193928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-5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52118" y="616457"/>
            <a:ext cx="84054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Tradycyjne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serwisy</a:t>
            </a:r>
            <a:r>
              <a:rPr dirty="0" sz="1400" spc="10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internetowe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zarabiające</a:t>
            </a:r>
            <a:r>
              <a:rPr dirty="0" sz="1400" spc="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</a:t>
            </a:r>
            <a:r>
              <a:rPr dirty="0" sz="1400" spc="7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reklamach</a:t>
            </a:r>
            <a:r>
              <a:rPr dirty="0" sz="1400" spc="6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</a:t>
            </a:r>
            <a:r>
              <a:rPr dirty="0" sz="1400" spc="7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pośrednictwie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zakupowym</a:t>
            </a:r>
            <a:r>
              <a:rPr dirty="0" sz="1400" spc="6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stracą</a:t>
            </a:r>
            <a:r>
              <a:rPr dirty="0" sz="1400" spc="5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rentowność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9973" y="6480149"/>
            <a:ext cx="632841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9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1.</a:t>
            </a:r>
            <a:r>
              <a:rPr dirty="0" sz="750" spc="6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Manifest</a:t>
            </a:r>
            <a:r>
              <a:rPr dirty="0" sz="750" spc="8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Marca</a:t>
            </a:r>
            <a:r>
              <a:rPr dirty="0" sz="750" spc="7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Andreessena</a:t>
            </a:r>
            <a:r>
              <a:rPr dirty="0" sz="750" spc="100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https://a16z.com/why-software-is-eating-the-world/</a:t>
            </a:r>
            <a:r>
              <a:rPr dirty="0" sz="750" spc="-10">
                <a:latin typeface="Calibri"/>
                <a:cs typeface="Calibri"/>
              </a:rPr>
              <a:t>,</a:t>
            </a:r>
            <a:r>
              <a:rPr dirty="0" sz="750" spc="6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2.</a:t>
            </a:r>
            <a:r>
              <a:rPr dirty="0" sz="750" spc="70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https://observablehq.com/@ayhanfuat/the-fall-of-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stack-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overflow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707060" y="1173416"/>
            <a:ext cx="5006975" cy="5099685"/>
            <a:chOff x="6707060" y="1173416"/>
            <a:chExt cx="5006975" cy="5099685"/>
          </a:xfrm>
        </p:grpSpPr>
        <p:sp>
          <p:nvSpPr>
            <p:cNvPr id="11" name="object 11" descr=""/>
            <p:cNvSpPr/>
            <p:nvPr/>
          </p:nvSpPr>
          <p:spPr>
            <a:xfrm>
              <a:off x="6708647" y="1175003"/>
              <a:ext cx="5003800" cy="5096510"/>
            </a:xfrm>
            <a:custGeom>
              <a:avLst/>
              <a:gdLst/>
              <a:ahLst/>
              <a:cxnLst/>
              <a:rect l="l" t="t" r="r" b="b"/>
              <a:pathLst>
                <a:path w="5003800" h="5096510">
                  <a:moveTo>
                    <a:pt x="0" y="5096256"/>
                  </a:moveTo>
                  <a:lnTo>
                    <a:pt x="5003292" y="5096256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31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893051" y="1618487"/>
              <a:ext cx="4644390" cy="0"/>
            </a:xfrm>
            <a:custGeom>
              <a:avLst/>
              <a:gdLst/>
              <a:ahLst/>
              <a:cxnLst/>
              <a:rect l="l" t="t" r="r" b="b"/>
              <a:pathLst>
                <a:path w="4644390" h="0">
                  <a:moveTo>
                    <a:pt x="0" y="0"/>
                  </a:moveTo>
                  <a:lnTo>
                    <a:pt x="4644008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59395" y="1801367"/>
              <a:ext cx="2883535" cy="1106805"/>
            </a:xfrm>
            <a:custGeom>
              <a:avLst/>
              <a:gdLst/>
              <a:ahLst/>
              <a:cxnLst/>
              <a:rect l="l" t="t" r="r" b="b"/>
              <a:pathLst>
                <a:path w="2883534" h="1106805">
                  <a:moveTo>
                    <a:pt x="0" y="1106424"/>
                  </a:moveTo>
                  <a:lnTo>
                    <a:pt x="0" y="0"/>
                  </a:lnTo>
                </a:path>
                <a:path w="2883534" h="1106805">
                  <a:moveTo>
                    <a:pt x="0" y="1106424"/>
                  </a:moveTo>
                  <a:lnTo>
                    <a:pt x="2883407" y="110642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8376" y="1827656"/>
              <a:ext cx="2660142" cy="930401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33450" y="1324101"/>
            <a:ext cx="304038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Tak,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jak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Internet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zabił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księgarnie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i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sklepy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z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płytami...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08050" y="1660905"/>
            <a:ext cx="533717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10185" marR="304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210185" algn="l"/>
              </a:tabLst>
            </a:pPr>
            <a:r>
              <a:rPr dirty="0" sz="1000">
                <a:latin typeface="Calibri"/>
                <a:cs typeface="Calibri"/>
              </a:rPr>
              <a:t>Dekadę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temu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mówiło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się,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gospodarka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stanie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cyfrowa,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zostanie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niemal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„zjedzona”</a:t>
            </a:r>
            <a:r>
              <a:rPr dirty="0" sz="1000" spc="6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przez </a:t>
            </a:r>
            <a:r>
              <a:rPr dirty="0" sz="1000">
                <a:latin typeface="Calibri"/>
                <a:cs typeface="Calibri"/>
              </a:rPr>
              <a:t>oprogramowanie.</a:t>
            </a:r>
            <a:r>
              <a:rPr dirty="0" baseline="25641" sz="975">
                <a:latin typeface="Calibri"/>
                <a:cs typeface="Calibri"/>
              </a:rPr>
              <a:t>1</a:t>
            </a:r>
            <a:r>
              <a:rPr dirty="0" baseline="25641" sz="975" spc="2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Uber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miał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zastąpić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korporacje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taksówkowe,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AirBnb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hotele,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Spotify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sklepy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muzyką,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itp.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Wizja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wybujała,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dużej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mierze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spełniła.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Sklepy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muzyką </a:t>
            </a:r>
            <a:r>
              <a:rPr dirty="0" sz="1000">
                <a:latin typeface="Calibri"/>
                <a:cs typeface="Calibri"/>
              </a:rPr>
              <a:t>faktycznie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zniknęły,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większość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księgarni.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Korporacje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taksówkowe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przetrwały,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wzywa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 apki.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branże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tradycyjnej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gospodarki zanikły lub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przeszły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Internetu.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stało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to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dnia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dzień,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0">
                <a:latin typeface="Calibri"/>
                <a:cs typeface="Calibri"/>
              </a:rPr>
              <a:t> perspektywy</a:t>
            </a:r>
            <a:r>
              <a:rPr dirty="0" sz="1000">
                <a:latin typeface="Calibri"/>
                <a:cs typeface="Calibri"/>
              </a:rPr>
              <a:t> czasu widać,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dokonała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rewolucja.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3450" y="2726563"/>
            <a:ext cx="30372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...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tak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sztuczna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inteligencja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zabije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połowę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Internetu.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33450" y="3063367"/>
            <a:ext cx="5286375" cy="2768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Tak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sztuczną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inteligencją,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dotknie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razem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cyfrowe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nie</a:t>
            </a:r>
            <a:r>
              <a:rPr dirty="0" sz="1000">
                <a:latin typeface="Calibri"/>
                <a:cs typeface="Calibri"/>
              </a:rPr>
              <a:t> tradycyjne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gałęzie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gospodarki.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Kreatorzy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treści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Internecie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powinni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czuć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poważnie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zagrożeni.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stworzą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treści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szybciej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taniej,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mogą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stać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 spc="-10">
                <a:latin typeface="Calibri"/>
                <a:cs typeface="Calibri"/>
              </a:rPr>
              <a:t> uniwersalnym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narzędziem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poruszania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rzeczywistości </a:t>
            </a:r>
            <a:r>
              <a:rPr dirty="0" sz="1000" spc="-10">
                <a:latin typeface="Calibri"/>
                <a:cs typeface="Calibri"/>
              </a:rPr>
              <a:t>wirtualnej.</a:t>
            </a:r>
            <a:endParaRPr sz="1000">
              <a:latin typeface="Calibri"/>
              <a:cs typeface="Calibri"/>
            </a:endParaRPr>
          </a:p>
          <a:p>
            <a:pPr algn="just" marL="183515" marR="5080" indent="-171450">
              <a:lnSpc>
                <a:spcPct val="100000"/>
              </a:lnSpc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Obecnie,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chcemy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czegoś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dowiedzieć,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gdzie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zjeść,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zadbać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naszą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domową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roślinę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samochód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kupić,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szukamy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odpowiedniego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serwisu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pomocą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Google’a.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Serwisu,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	którym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znajdziemy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potrzebne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informacje,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kupimy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potrzebne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produkty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–</a:t>
            </a:r>
            <a:r>
              <a:rPr dirty="0" sz="1000" spc="-10">
                <a:latin typeface="Calibri"/>
                <a:cs typeface="Calibri"/>
              </a:rPr>
              <a:t> 	bezpośrednio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pośrednictwem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linków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afiliowanych.</a:t>
            </a:r>
            <a:endParaRPr sz="1000">
              <a:latin typeface="Calibri"/>
              <a:cs typeface="Calibri"/>
            </a:endParaRPr>
          </a:p>
          <a:p>
            <a:pPr algn="just" marL="184785" marR="6350" indent="-172720">
              <a:lnSpc>
                <a:spcPct val="100000"/>
              </a:lnSpc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przyszłości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będziemy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mogli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zapytać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naszego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wirtualnego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asystenta: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GPT-</a:t>
            </a:r>
            <a:r>
              <a:rPr dirty="0" sz="1000">
                <a:latin typeface="Calibri"/>
                <a:cs typeface="Calibri"/>
              </a:rPr>
              <a:t>X,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czy</a:t>
            </a:r>
            <a:r>
              <a:rPr dirty="0" sz="1000">
                <a:latin typeface="Calibri"/>
                <a:cs typeface="Calibri"/>
              </a:rPr>
              <a:t> jakkolwiek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nazywał.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Potrzebne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informacje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linki dostaniemy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niego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(niej?).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efekcie </a:t>
            </a:r>
            <a:r>
              <a:rPr dirty="0" sz="1000">
                <a:latin typeface="Calibri"/>
                <a:cs typeface="Calibri"/>
              </a:rPr>
              <a:t>organiczny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ruch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dotychczasowych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serwisach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internetowych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zmniejszy,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zwłaszcza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że</a:t>
            </a:r>
            <a:r>
              <a:rPr dirty="0" sz="1000">
                <a:latin typeface="Calibri"/>
                <a:cs typeface="Calibri"/>
              </a:rPr>
              <a:t> przestaną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ciekawe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użytkowników,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treści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nich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pisać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sztuczna </a:t>
            </a:r>
            <a:r>
              <a:rPr dirty="0" sz="1000">
                <a:latin typeface="Calibri"/>
                <a:cs typeface="Calibri"/>
              </a:rPr>
              <a:t>inteligencja.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zjawisko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zresztą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widoczne.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Wiodący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serwis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Q&amp;A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programistów, </a:t>
            </a:r>
            <a:r>
              <a:rPr dirty="0" sz="1000">
                <a:latin typeface="Calibri"/>
                <a:cs typeface="Calibri"/>
              </a:rPr>
              <a:t>Stackoverflow,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odnotował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35%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spadek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liczby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odwiedzin,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wpisów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głosów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swoich </a:t>
            </a:r>
            <a:r>
              <a:rPr dirty="0" sz="1000">
                <a:latin typeface="Calibri"/>
                <a:cs typeface="Calibri"/>
              </a:rPr>
              <a:t>użytkowników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odkąd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upowszechniły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(GPT,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Github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Copilot,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itp).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Okazały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lepsze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odpowiadaniu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pytania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programistów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inni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programiści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Stackoverflow. </a:t>
            </a:r>
            <a:r>
              <a:rPr dirty="0" sz="1000">
                <a:latin typeface="Calibri"/>
                <a:cs typeface="Calibri"/>
              </a:rPr>
              <a:t>Podobnie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naszym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zdaniem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innymi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dziedzinami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wiedzy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lajfstajlu.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Wiele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biznesów internetowych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zarabiających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 pośrednictwie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zakupowym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okaże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 </a:t>
            </a:r>
            <a:r>
              <a:rPr dirty="0" sz="1000" spc="-10">
                <a:latin typeface="Calibri"/>
                <a:cs typeface="Calibri"/>
              </a:rPr>
              <a:t>nierentowna.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958583" y="1975485"/>
            <a:ext cx="297180" cy="730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100%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000" spc="-25">
                <a:latin typeface="Calibri"/>
                <a:cs typeface="Calibri"/>
              </a:rPr>
              <a:t>80%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980"/>
              </a:spcBef>
            </a:pPr>
            <a:r>
              <a:rPr dirty="0" sz="1000" spc="-25">
                <a:latin typeface="Calibri"/>
                <a:cs typeface="Calibri"/>
              </a:rPr>
              <a:t>60%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62191" y="1275334"/>
            <a:ext cx="3183255" cy="600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Ruch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aktywność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użytkowników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 w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serwisie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Stackoverflow</a:t>
            </a:r>
            <a:r>
              <a:rPr dirty="0" baseline="25641" sz="975" spc="-15" b="1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baseline="25641" sz="975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35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dniowe</a:t>
            </a:r>
            <a:r>
              <a:rPr dirty="0" sz="1000" spc="-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sumy</a:t>
            </a:r>
            <a:r>
              <a:rPr dirty="0" sz="10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ruchome,</a:t>
            </a:r>
            <a:r>
              <a:rPr dirty="0" sz="10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czerwiec</a:t>
            </a: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2022 =</a:t>
            </a:r>
            <a:r>
              <a:rPr dirty="0" sz="1000" spc="-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100%</a:t>
            </a:r>
            <a:endParaRPr sz="10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935"/>
              </a:spcBef>
            </a:pPr>
            <a:r>
              <a:rPr dirty="0" sz="1000" spc="-20">
                <a:latin typeface="Calibri"/>
                <a:cs typeface="Calibri"/>
              </a:rPr>
              <a:t>120%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0595229" y="2135504"/>
            <a:ext cx="262890" cy="452120"/>
            <a:chOff x="10595229" y="2135504"/>
            <a:chExt cx="262890" cy="452120"/>
          </a:xfrm>
        </p:grpSpPr>
        <p:sp>
          <p:nvSpPr>
            <p:cNvPr id="23" name="object 23" descr=""/>
            <p:cNvSpPr/>
            <p:nvPr/>
          </p:nvSpPr>
          <p:spPr>
            <a:xfrm>
              <a:off x="10604754" y="2145029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604754" y="2361437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19050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604754" y="2577845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1905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0875518" y="1975998"/>
            <a:ext cx="542290" cy="67691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10"/>
              </a:spcBef>
            </a:pPr>
            <a:r>
              <a:rPr dirty="0" sz="1000" spc="-10">
                <a:latin typeface="Calibri"/>
                <a:cs typeface="Calibri"/>
              </a:rPr>
              <a:t>odwiedzin</a:t>
            </a:r>
            <a:endParaRPr sz="1000">
              <a:latin typeface="Calibri"/>
              <a:cs typeface="Calibri"/>
            </a:endParaRPr>
          </a:p>
          <a:p>
            <a:pPr marR="140970">
              <a:lnSpc>
                <a:spcPct val="142200"/>
              </a:lnSpc>
              <a:spcBef>
                <a:spcPts val="5"/>
              </a:spcBef>
            </a:pPr>
            <a:r>
              <a:rPr dirty="0" sz="1000" spc="-10">
                <a:latin typeface="Calibri"/>
                <a:cs typeface="Calibri"/>
              </a:rPr>
              <a:t>wpisów głosów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571353" y="1799336"/>
            <a:ext cx="3600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Liczba: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887591" y="2792374"/>
            <a:ext cx="4515485" cy="77216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35255">
              <a:lnSpc>
                <a:spcPct val="100000"/>
              </a:lnSpc>
              <a:spcBef>
                <a:spcPts val="200"/>
              </a:spcBef>
            </a:pPr>
            <a:r>
              <a:rPr dirty="0" sz="1000" spc="-25">
                <a:latin typeface="Calibri"/>
                <a:cs typeface="Calibri"/>
              </a:rPr>
              <a:t>40%</a:t>
            </a:r>
            <a:endParaRPr sz="1000">
              <a:latin typeface="Calibri"/>
              <a:cs typeface="Calibri"/>
            </a:endParaRPr>
          </a:p>
          <a:p>
            <a:pPr marL="244475">
              <a:lnSpc>
                <a:spcPct val="100000"/>
              </a:lnSpc>
              <a:spcBef>
                <a:spcPts val="100"/>
              </a:spcBef>
              <a:tabLst>
                <a:tab pos="1507490" algn="l"/>
                <a:tab pos="2767330" algn="l"/>
              </a:tabLst>
            </a:pPr>
            <a:r>
              <a:rPr dirty="0" sz="1000" spc="-10">
                <a:latin typeface="Calibri"/>
                <a:cs typeface="Calibri"/>
              </a:rPr>
              <a:t>cze-</a:t>
            </a:r>
            <a:r>
              <a:rPr dirty="0" sz="1000" spc="-20">
                <a:latin typeface="Calibri"/>
                <a:cs typeface="Calibri"/>
              </a:rPr>
              <a:t>2022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gru-</a:t>
            </a:r>
            <a:r>
              <a:rPr dirty="0" sz="1000" spc="-20">
                <a:latin typeface="Calibri"/>
                <a:cs typeface="Calibri"/>
              </a:rPr>
              <a:t>2022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cze-</a:t>
            </a:r>
            <a:r>
              <a:rPr dirty="0" sz="1000" spc="-20">
                <a:latin typeface="Calibri"/>
                <a:cs typeface="Calibri"/>
              </a:rPr>
              <a:t>2023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7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Jak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sztuczna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inteligencja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mogłaby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zastąpić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tradycyjny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serwis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internetowy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poradami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Przykład</a:t>
            </a:r>
            <a:r>
              <a:rPr dirty="0" sz="1000" spc="-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konwersacji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(uważny</a:t>
            </a: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czytelnik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zauważy,</a:t>
            </a: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że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GPT-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dirty="0" sz="1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jeszcze nie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jest</a:t>
            </a:r>
            <a:r>
              <a:rPr dirty="0" sz="1000" spc="-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404040"/>
                </a:solidFill>
                <a:latin typeface="Calibri"/>
                <a:cs typeface="Calibri"/>
              </a:rPr>
              <a:t>tym</a:t>
            </a: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Calibri"/>
                <a:cs typeface="Calibri"/>
              </a:rPr>
              <a:t>dobre)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883907" y="2063369"/>
            <a:ext cx="4663440" cy="4041775"/>
            <a:chOff x="6883907" y="2063369"/>
            <a:chExt cx="4663440" cy="4041775"/>
          </a:xfrm>
        </p:grpSpPr>
        <p:sp>
          <p:nvSpPr>
            <p:cNvPr id="30" name="object 30" descr=""/>
            <p:cNvSpPr/>
            <p:nvPr/>
          </p:nvSpPr>
          <p:spPr>
            <a:xfrm>
              <a:off x="6883907" y="3604260"/>
              <a:ext cx="4663440" cy="0"/>
            </a:xfrm>
            <a:custGeom>
              <a:avLst/>
              <a:gdLst/>
              <a:ahLst/>
              <a:cxnLst/>
              <a:rect l="l" t="t" r="r" b="b"/>
              <a:pathLst>
                <a:path w="4663440" h="0">
                  <a:moveTo>
                    <a:pt x="0" y="0"/>
                  </a:moveTo>
                  <a:lnTo>
                    <a:pt x="4663440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3295" y="3691095"/>
              <a:ext cx="3398267" cy="5036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775" y="4777739"/>
              <a:ext cx="4520183" cy="132740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06870" y="4470762"/>
              <a:ext cx="3290070" cy="2387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8458" y="4262669"/>
              <a:ext cx="526942" cy="12356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7359395" y="2066544"/>
              <a:ext cx="2897505" cy="0"/>
            </a:xfrm>
            <a:custGeom>
              <a:avLst/>
              <a:gdLst/>
              <a:ahLst/>
              <a:cxnLst/>
              <a:rect l="l" t="t" r="r" b="b"/>
              <a:pathLst>
                <a:path w="2897504" h="0">
                  <a:moveTo>
                    <a:pt x="0" y="0"/>
                  </a:moveTo>
                  <a:lnTo>
                    <a:pt x="2897251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11473688" y="6447535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8.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51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99973" y="6480149"/>
            <a:ext cx="728789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1.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https://www.aeaweb.org/articles?id=10.1257%2Fjep.29.3.3&amp;source=post_page</a:t>
            </a:r>
            <a:r>
              <a:rPr dirty="0" sz="750" spc="-1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,</a:t>
            </a:r>
            <a:r>
              <a:rPr dirty="0" sz="750" spc="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2.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Autor.</a:t>
            </a:r>
            <a:r>
              <a:rPr dirty="0" sz="750" spc="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D.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(2019)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Work</a:t>
            </a:r>
            <a:r>
              <a:rPr dirty="0" u="sng" sz="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of</a:t>
            </a:r>
            <a:r>
              <a:rPr dirty="0" u="sng" sz="75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the</a:t>
            </a:r>
            <a:r>
              <a:rPr dirty="0" u="sng" sz="750" spc="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Past,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Work</a:t>
            </a:r>
            <a:r>
              <a:rPr dirty="0" u="sng" sz="750" spc="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of</a:t>
            </a:r>
            <a:r>
              <a:rPr dirty="0" u="sng" sz="750" spc="2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the</a:t>
            </a:r>
            <a:r>
              <a:rPr dirty="0" u="sng" sz="750" spc="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dirty="0" u="sng" sz="7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Future</a:t>
            </a:r>
            <a:r>
              <a:rPr dirty="0" sz="750">
                <a:latin typeface="Calibri"/>
                <a:cs typeface="Calibri"/>
              </a:rPr>
              <a:t>,</a:t>
            </a:r>
            <a:r>
              <a:rPr dirty="0" sz="750" spc="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AEA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Papers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and</a:t>
            </a:r>
            <a:r>
              <a:rPr dirty="0" sz="750" spc="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Proceedings,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Vol.</a:t>
            </a:r>
            <a:r>
              <a:rPr dirty="0" sz="750" spc="30">
                <a:latin typeface="Calibri"/>
                <a:cs typeface="Calibri"/>
              </a:rPr>
              <a:t> </a:t>
            </a:r>
            <a:r>
              <a:rPr dirty="0" sz="750" spc="-25">
                <a:latin typeface="Calibri"/>
                <a:cs typeface="Calibri"/>
              </a:rPr>
              <a:t>109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708647" y="1074419"/>
            <a:ext cx="5003800" cy="5196840"/>
          </a:xfrm>
          <a:custGeom>
            <a:avLst/>
            <a:gdLst/>
            <a:ahLst/>
            <a:cxnLst/>
            <a:rect l="l" t="t" r="r" b="b"/>
            <a:pathLst>
              <a:path w="5003800" h="5196840">
                <a:moveTo>
                  <a:pt x="0" y="5196840"/>
                </a:moveTo>
                <a:lnTo>
                  <a:pt x="5003292" y="5196840"/>
                </a:lnTo>
                <a:lnTo>
                  <a:pt x="5003292" y="0"/>
                </a:lnTo>
                <a:lnTo>
                  <a:pt x="0" y="0"/>
                </a:lnTo>
                <a:lnTo>
                  <a:pt x="0" y="5196840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80059" y="1074419"/>
            <a:ext cx="5834380" cy="5196840"/>
          </a:xfrm>
          <a:custGeom>
            <a:avLst/>
            <a:gdLst/>
            <a:ahLst/>
            <a:cxnLst/>
            <a:rect l="l" t="t" r="r" b="b"/>
            <a:pathLst>
              <a:path w="5834380" h="5196840">
                <a:moveTo>
                  <a:pt x="0" y="5196840"/>
                </a:moveTo>
                <a:lnTo>
                  <a:pt x="5833872" y="5196840"/>
                </a:lnTo>
                <a:lnTo>
                  <a:pt x="5833872" y="0"/>
                </a:lnTo>
                <a:lnTo>
                  <a:pt x="0" y="0"/>
                </a:lnTo>
                <a:lnTo>
                  <a:pt x="0" y="5196840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33450" y="1200657"/>
            <a:ext cx="464121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Dotąd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automatyzacja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miejsc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pracy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nie</a:t>
            </a:r>
            <a:r>
              <a:rPr dirty="0" sz="1100" spc="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wywołała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bezrobocia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technologicznego...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50" y="1446022"/>
            <a:ext cx="528637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Rozważając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sztuczną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inteligencję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megatrend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gospodarczy,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należy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zadać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pytanie,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dłuższym horyzoncie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czasowym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zacznie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prowadzić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bezrobocia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technologicznego.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istoty,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obawa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nowa: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wypowiadając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NYT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rewolucji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IT,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Leontief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(Nobel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1973) </a:t>
            </a:r>
            <a:r>
              <a:rPr dirty="0" sz="1000">
                <a:latin typeface="Calibri"/>
                <a:cs typeface="Calibri"/>
              </a:rPr>
              <a:t>przewidywał,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zderzeniu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wydajniejszymi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maszynami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pracownicy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staną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zbędni,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tak</a:t>
            </a:r>
            <a:r>
              <a:rPr dirty="0" sz="1000">
                <a:latin typeface="Calibri"/>
                <a:cs typeface="Calibri"/>
              </a:rPr>
              <a:t> jak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konie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pociągowe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przegrały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walkę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samochodami.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Mimo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dotąd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pesymistyczne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wizje </a:t>
            </a:r>
            <a:r>
              <a:rPr dirty="0" sz="1000">
                <a:latin typeface="Calibri"/>
                <a:cs typeface="Calibri"/>
              </a:rPr>
              <a:t>technosceptyków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sprawdziły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się: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pomimo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rozwoju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nowych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technologii,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ludzką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pracę </a:t>
            </a:r>
            <a:r>
              <a:rPr dirty="0" sz="1000">
                <a:latin typeface="Calibri"/>
                <a:cs typeface="Calibri"/>
              </a:rPr>
              <a:t>pozostaje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wysoki,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zatrudnienie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wzrasta.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08050" y="2627502"/>
            <a:ext cx="534987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10185" marR="431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210185" algn="l"/>
              </a:tabLst>
            </a:pPr>
            <a:r>
              <a:rPr dirty="0" sz="1000">
                <a:latin typeface="Calibri"/>
                <a:cs typeface="Calibri"/>
              </a:rPr>
              <a:t>Kluczowa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procesie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była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dotąd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elastyczność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pracowników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dualny,</a:t>
            </a:r>
            <a:r>
              <a:rPr dirty="0" sz="1000" spc="4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substytucyjno- </a:t>
            </a:r>
            <a:r>
              <a:rPr dirty="0" sz="1000">
                <a:latin typeface="Calibri"/>
                <a:cs typeface="Calibri"/>
              </a:rPr>
              <a:t>komplementarny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charakter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postępu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technologicznego.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D.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Autor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(2015)</a:t>
            </a:r>
            <a:r>
              <a:rPr dirty="0" baseline="25641" sz="975">
                <a:latin typeface="Calibri"/>
                <a:cs typeface="Calibri"/>
              </a:rPr>
              <a:t>1</a:t>
            </a:r>
            <a:r>
              <a:rPr dirty="0" baseline="25641" sz="975" spc="5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ilustruje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zjawisko </a:t>
            </a:r>
            <a:r>
              <a:rPr dirty="0" sz="1000">
                <a:latin typeface="Calibri"/>
                <a:cs typeface="Calibri"/>
              </a:rPr>
              <a:t>przykładem: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wejściu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bankomatów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rynek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70.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obawiano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się,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wypchną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one</a:t>
            </a:r>
            <a:r>
              <a:rPr dirty="0" sz="1000">
                <a:latin typeface="Calibri"/>
                <a:cs typeface="Calibri"/>
              </a:rPr>
              <a:t> kasjerów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bezrobocie.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Mimo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1980-</a:t>
            </a:r>
            <a:r>
              <a:rPr dirty="0" sz="1000">
                <a:latin typeface="Calibri"/>
                <a:cs typeface="Calibri"/>
              </a:rPr>
              <a:t>2010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zatrudnienie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kasjerów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wzrosło,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 </a:t>
            </a:r>
            <a:r>
              <a:rPr dirty="0" sz="1000" spc="-10">
                <a:latin typeface="Calibri"/>
                <a:cs typeface="Calibri"/>
              </a:rPr>
              <a:t>dostali </a:t>
            </a:r>
            <a:r>
              <a:rPr dirty="0" sz="1000">
                <a:latin typeface="Calibri"/>
                <a:cs typeface="Calibri"/>
              </a:rPr>
              <a:t>nowe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zadania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banki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otworzyły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więcej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oddziałów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korzystając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spadku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kosztów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wyniku automatyzacji.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80262" y="4776978"/>
            <a:ext cx="516255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304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mało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podwyżki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dostają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niskie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żadne.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dystans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materialny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obiema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grupami </a:t>
            </a:r>
            <a:r>
              <a:rPr dirty="0" sz="1000">
                <a:latin typeface="Calibri"/>
                <a:cs typeface="Calibri"/>
              </a:rPr>
              <a:t>powiększa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wyraźnie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80.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napędza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rosnącą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polaryzację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tamtejszego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społeczeństwa.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trend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wzmocni,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wyprze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pracowników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biurowych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kategorii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zwycięzców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kategorii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przegranych postępu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technologicznego</a:t>
            </a:r>
            <a:r>
              <a:rPr dirty="0" baseline="25641" sz="975" spc="-15">
                <a:latin typeface="Calibri"/>
                <a:cs typeface="Calibri"/>
              </a:rPr>
              <a:t>2</a:t>
            </a:r>
            <a:endParaRPr baseline="25641" sz="9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33450" y="5500827"/>
            <a:ext cx="528447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rodzaju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polaryzacja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dotąd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mało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widoczna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Polsce,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nasz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równocześnie beneficjentem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transformacji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ustrojowej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pracę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skutek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offshoringu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usług.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Ale</a:t>
            </a:r>
            <a:r>
              <a:rPr dirty="0" sz="1000">
                <a:latin typeface="Calibri"/>
                <a:cs typeface="Calibri"/>
              </a:rPr>
              <a:t> polaryzacja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społeczna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związana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postępem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technologicznym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czeka,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korzyści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 spc="-10">
                <a:latin typeface="Calibri"/>
                <a:cs typeface="Calibri"/>
              </a:rPr>
              <a:t> transformacji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ustrojowej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offshoringu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wyczerpują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skutek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konkurencji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849491" y="1202181"/>
            <a:ext cx="45789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Skumulowana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zmiana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wynagrodzeń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kobiet i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mężczyzn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wieku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produkcyjnym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(18-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64)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 od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1963 do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2017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r.</a:t>
            </a:r>
            <a:r>
              <a:rPr dirty="0" baseline="25641" sz="975" spc="-37" b="1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baseline="25641" sz="975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871716" y="1572767"/>
            <a:ext cx="4644390" cy="0"/>
          </a:xfrm>
          <a:custGeom>
            <a:avLst/>
            <a:gdLst/>
            <a:ahLst/>
            <a:cxnLst/>
            <a:rect l="l" t="t" r="r" b="b"/>
            <a:pathLst>
              <a:path w="4644390" h="0">
                <a:moveTo>
                  <a:pt x="0" y="0"/>
                </a:moveTo>
                <a:lnTo>
                  <a:pt x="4644008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6884669" y="1793875"/>
            <a:ext cx="720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Wykształcenie: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04329" y="2041652"/>
            <a:ext cx="624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podstawowe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252586" y="2041652"/>
            <a:ext cx="3676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średnie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994775" y="2041652"/>
            <a:ext cx="499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policealne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853041" y="2041652"/>
            <a:ext cx="411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licencjat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663555" y="2041652"/>
            <a:ext cx="8058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dyplom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magistra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3947" y="3078479"/>
            <a:ext cx="1875993" cy="2363724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6897623" y="2522220"/>
            <a:ext cx="2196465" cy="247015"/>
          </a:xfrm>
          <a:custGeom>
            <a:avLst/>
            <a:gdLst/>
            <a:ahLst/>
            <a:cxnLst/>
            <a:rect l="l" t="t" r="r" b="b"/>
            <a:pathLst>
              <a:path w="2196465" h="247014">
                <a:moveTo>
                  <a:pt x="2196083" y="0"/>
                </a:moveTo>
                <a:lnTo>
                  <a:pt x="0" y="0"/>
                </a:lnTo>
                <a:lnTo>
                  <a:pt x="0" y="246887"/>
                </a:lnTo>
                <a:lnTo>
                  <a:pt x="2196083" y="246887"/>
                </a:lnTo>
                <a:lnTo>
                  <a:pt x="21960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8010906" y="2547950"/>
            <a:ext cx="5638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Mężczyźni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9313164" y="2522220"/>
            <a:ext cx="2196465" cy="247015"/>
          </a:xfrm>
          <a:custGeom>
            <a:avLst/>
            <a:gdLst/>
            <a:ahLst/>
            <a:cxnLst/>
            <a:rect l="l" t="t" r="r" b="b"/>
            <a:pathLst>
              <a:path w="2196465" h="247014">
                <a:moveTo>
                  <a:pt x="2196083" y="0"/>
                </a:moveTo>
                <a:lnTo>
                  <a:pt x="0" y="0"/>
                </a:lnTo>
                <a:lnTo>
                  <a:pt x="0" y="246887"/>
                </a:lnTo>
                <a:lnTo>
                  <a:pt x="2196083" y="246887"/>
                </a:lnTo>
                <a:lnTo>
                  <a:pt x="2196083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0403585" y="2547950"/>
            <a:ext cx="4298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Kobiety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52118" y="380746"/>
            <a:ext cx="1939289" cy="483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-5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Tahoma"/>
                <a:cs typeface="Tahoma"/>
              </a:rPr>
              <a:t>Polaryzacja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społeczna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8.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956297" y="2117026"/>
            <a:ext cx="3637915" cy="802005"/>
            <a:chOff x="6956297" y="2117026"/>
            <a:chExt cx="3637915" cy="802005"/>
          </a:xfrm>
        </p:grpSpPr>
        <p:sp>
          <p:nvSpPr>
            <p:cNvPr id="32" name="object 32" descr=""/>
            <p:cNvSpPr/>
            <p:nvPr/>
          </p:nvSpPr>
          <p:spPr>
            <a:xfrm>
              <a:off x="10377677" y="2131314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4" h="0">
                  <a:moveTo>
                    <a:pt x="0" y="0"/>
                  </a:moveTo>
                  <a:lnTo>
                    <a:pt x="216026" y="0"/>
                  </a:lnTo>
                </a:path>
              </a:pathLst>
            </a:custGeom>
            <a:ln w="28575">
              <a:solidFill>
                <a:srgbClr val="036F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580625" y="2131314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4" h="0">
                  <a:moveTo>
                    <a:pt x="0" y="0"/>
                  </a:moveTo>
                  <a:lnTo>
                    <a:pt x="216026" y="0"/>
                  </a:lnTo>
                </a:path>
              </a:pathLst>
            </a:custGeom>
            <a:ln w="28575">
              <a:solidFill>
                <a:srgbClr val="99C8E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733281" y="2131314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4" h="0">
                  <a:moveTo>
                    <a:pt x="0" y="0"/>
                  </a:moveTo>
                  <a:lnTo>
                    <a:pt x="216026" y="0"/>
                  </a:lnTo>
                </a:path>
              </a:pathLst>
            </a:custGeom>
            <a:ln w="28575">
              <a:solidFill>
                <a:srgbClr val="A1A1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994141" y="2131314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4" h="0">
                  <a:moveTo>
                    <a:pt x="0" y="0"/>
                  </a:moveTo>
                  <a:lnTo>
                    <a:pt x="216026" y="0"/>
                  </a:lnTo>
                </a:path>
              </a:pathLst>
            </a:custGeom>
            <a:ln w="28575">
              <a:solidFill>
                <a:srgbClr val="F4A1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956297" y="2131314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4" h="0">
                  <a:moveTo>
                    <a:pt x="0" y="0"/>
                  </a:moveTo>
                  <a:lnTo>
                    <a:pt x="216026" y="0"/>
                  </a:lnTo>
                </a:path>
              </a:pathLst>
            </a:custGeom>
            <a:ln w="28575">
              <a:solidFill>
                <a:srgbClr val="C9031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6743" y="2417089"/>
              <a:ext cx="502958" cy="501370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7504175" y="2444496"/>
              <a:ext cx="398145" cy="396240"/>
            </a:xfrm>
            <a:custGeom>
              <a:avLst/>
              <a:gdLst/>
              <a:ahLst/>
              <a:cxnLst/>
              <a:rect l="l" t="t" r="r" b="b"/>
              <a:pathLst>
                <a:path w="398145" h="396239">
                  <a:moveTo>
                    <a:pt x="198881" y="0"/>
                  </a:moveTo>
                  <a:lnTo>
                    <a:pt x="153275" y="5229"/>
                  </a:lnTo>
                  <a:lnTo>
                    <a:pt x="111411" y="20127"/>
                  </a:lnTo>
                  <a:lnTo>
                    <a:pt x="74484" y="43507"/>
                  </a:lnTo>
                  <a:lnTo>
                    <a:pt x="43687" y="74182"/>
                  </a:lnTo>
                  <a:lnTo>
                    <a:pt x="20211" y="110967"/>
                  </a:lnTo>
                  <a:lnTo>
                    <a:pt x="5251" y="152675"/>
                  </a:lnTo>
                  <a:lnTo>
                    <a:pt x="0" y="198119"/>
                  </a:lnTo>
                  <a:lnTo>
                    <a:pt x="5251" y="243564"/>
                  </a:lnTo>
                  <a:lnTo>
                    <a:pt x="20211" y="285272"/>
                  </a:lnTo>
                  <a:lnTo>
                    <a:pt x="43687" y="322057"/>
                  </a:lnTo>
                  <a:lnTo>
                    <a:pt x="74484" y="352732"/>
                  </a:lnTo>
                  <a:lnTo>
                    <a:pt x="111411" y="376112"/>
                  </a:lnTo>
                  <a:lnTo>
                    <a:pt x="153275" y="391010"/>
                  </a:lnTo>
                  <a:lnTo>
                    <a:pt x="198881" y="396239"/>
                  </a:lnTo>
                  <a:lnTo>
                    <a:pt x="244488" y="391010"/>
                  </a:lnTo>
                  <a:lnTo>
                    <a:pt x="286352" y="376112"/>
                  </a:lnTo>
                  <a:lnTo>
                    <a:pt x="323279" y="352732"/>
                  </a:lnTo>
                  <a:lnTo>
                    <a:pt x="354076" y="322057"/>
                  </a:lnTo>
                  <a:lnTo>
                    <a:pt x="377552" y="285272"/>
                  </a:lnTo>
                  <a:lnTo>
                    <a:pt x="392512" y="243564"/>
                  </a:lnTo>
                  <a:lnTo>
                    <a:pt x="397764" y="198119"/>
                  </a:lnTo>
                  <a:lnTo>
                    <a:pt x="392512" y="152675"/>
                  </a:lnTo>
                  <a:lnTo>
                    <a:pt x="377552" y="110967"/>
                  </a:lnTo>
                  <a:lnTo>
                    <a:pt x="354076" y="74182"/>
                  </a:lnTo>
                  <a:lnTo>
                    <a:pt x="323279" y="43507"/>
                  </a:lnTo>
                  <a:lnTo>
                    <a:pt x="286352" y="20127"/>
                  </a:lnTo>
                  <a:lnTo>
                    <a:pt x="244488" y="5229"/>
                  </a:lnTo>
                  <a:lnTo>
                    <a:pt x="1988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504175" y="2444496"/>
              <a:ext cx="398145" cy="396240"/>
            </a:xfrm>
            <a:custGeom>
              <a:avLst/>
              <a:gdLst/>
              <a:ahLst/>
              <a:cxnLst/>
              <a:rect l="l" t="t" r="r" b="b"/>
              <a:pathLst>
                <a:path w="398145" h="396239">
                  <a:moveTo>
                    <a:pt x="0" y="198119"/>
                  </a:moveTo>
                  <a:lnTo>
                    <a:pt x="5251" y="152675"/>
                  </a:lnTo>
                  <a:lnTo>
                    <a:pt x="20211" y="110967"/>
                  </a:lnTo>
                  <a:lnTo>
                    <a:pt x="43687" y="74182"/>
                  </a:lnTo>
                  <a:lnTo>
                    <a:pt x="74484" y="43507"/>
                  </a:lnTo>
                  <a:lnTo>
                    <a:pt x="111411" y="20127"/>
                  </a:lnTo>
                  <a:lnTo>
                    <a:pt x="153275" y="5229"/>
                  </a:lnTo>
                  <a:lnTo>
                    <a:pt x="198881" y="0"/>
                  </a:lnTo>
                  <a:lnTo>
                    <a:pt x="244488" y="5229"/>
                  </a:lnTo>
                  <a:lnTo>
                    <a:pt x="286352" y="20127"/>
                  </a:lnTo>
                  <a:lnTo>
                    <a:pt x="323279" y="43507"/>
                  </a:lnTo>
                  <a:lnTo>
                    <a:pt x="354076" y="74182"/>
                  </a:lnTo>
                  <a:lnTo>
                    <a:pt x="377552" y="110967"/>
                  </a:lnTo>
                  <a:lnTo>
                    <a:pt x="392512" y="152675"/>
                  </a:lnTo>
                  <a:lnTo>
                    <a:pt x="397764" y="198119"/>
                  </a:lnTo>
                  <a:lnTo>
                    <a:pt x="392512" y="243564"/>
                  </a:lnTo>
                  <a:lnTo>
                    <a:pt x="377552" y="285272"/>
                  </a:lnTo>
                  <a:lnTo>
                    <a:pt x="354076" y="322057"/>
                  </a:lnTo>
                  <a:lnTo>
                    <a:pt x="323279" y="352732"/>
                  </a:lnTo>
                  <a:lnTo>
                    <a:pt x="286352" y="376112"/>
                  </a:lnTo>
                  <a:lnTo>
                    <a:pt x="244488" y="391010"/>
                  </a:lnTo>
                  <a:lnTo>
                    <a:pt x="198881" y="396239"/>
                  </a:lnTo>
                  <a:lnTo>
                    <a:pt x="153275" y="391010"/>
                  </a:lnTo>
                  <a:lnTo>
                    <a:pt x="111411" y="376112"/>
                  </a:lnTo>
                  <a:lnTo>
                    <a:pt x="74484" y="352732"/>
                  </a:lnTo>
                  <a:lnTo>
                    <a:pt x="43687" y="322057"/>
                  </a:lnTo>
                  <a:lnTo>
                    <a:pt x="20211" y="285272"/>
                  </a:lnTo>
                  <a:lnTo>
                    <a:pt x="5251" y="243564"/>
                  </a:lnTo>
                  <a:lnTo>
                    <a:pt x="0" y="198119"/>
                  </a:lnTo>
                  <a:close/>
                </a:path>
              </a:pathLst>
            </a:custGeom>
            <a:ln w="31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3139" y="2417089"/>
              <a:ext cx="501370" cy="501370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9910571" y="244449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198120" y="0"/>
                  </a:moveTo>
                  <a:lnTo>
                    <a:pt x="152675" y="5229"/>
                  </a:lnTo>
                  <a:lnTo>
                    <a:pt x="110967" y="20127"/>
                  </a:lnTo>
                  <a:lnTo>
                    <a:pt x="74182" y="43507"/>
                  </a:lnTo>
                  <a:lnTo>
                    <a:pt x="43507" y="74182"/>
                  </a:lnTo>
                  <a:lnTo>
                    <a:pt x="20127" y="110967"/>
                  </a:lnTo>
                  <a:lnTo>
                    <a:pt x="5229" y="152675"/>
                  </a:lnTo>
                  <a:lnTo>
                    <a:pt x="0" y="198119"/>
                  </a:lnTo>
                  <a:lnTo>
                    <a:pt x="5229" y="243564"/>
                  </a:lnTo>
                  <a:lnTo>
                    <a:pt x="20127" y="285272"/>
                  </a:lnTo>
                  <a:lnTo>
                    <a:pt x="43507" y="322057"/>
                  </a:lnTo>
                  <a:lnTo>
                    <a:pt x="74182" y="352732"/>
                  </a:lnTo>
                  <a:lnTo>
                    <a:pt x="110967" y="376112"/>
                  </a:lnTo>
                  <a:lnTo>
                    <a:pt x="152675" y="391010"/>
                  </a:lnTo>
                  <a:lnTo>
                    <a:pt x="198120" y="396239"/>
                  </a:lnTo>
                  <a:lnTo>
                    <a:pt x="243564" y="391010"/>
                  </a:lnTo>
                  <a:lnTo>
                    <a:pt x="285272" y="376112"/>
                  </a:lnTo>
                  <a:lnTo>
                    <a:pt x="322057" y="352732"/>
                  </a:lnTo>
                  <a:lnTo>
                    <a:pt x="352732" y="322057"/>
                  </a:lnTo>
                  <a:lnTo>
                    <a:pt x="376112" y="285272"/>
                  </a:lnTo>
                  <a:lnTo>
                    <a:pt x="391010" y="243564"/>
                  </a:lnTo>
                  <a:lnTo>
                    <a:pt x="396239" y="198119"/>
                  </a:lnTo>
                  <a:lnTo>
                    <a:pt x="391010" y="152675"/>
                  </a:lnTo>
                  <a:lnTo>
                    <a:pt x="376112" y="110967"/>
                  </a:lnTo>
                  <a:lnTo>
                    <a:pt x="352732" y="74182"/>
                  </a:lnTo>
                  <a:lnTo>
                    <a:pt x="322057" y="43507"/>
                  </a:lnTo>
                  <a:lnTo>
                    <a:pt x="285272" y="20127"/>
                  </a:lnTo>
                  <a:lnTo>
                    <a:pt x="243564" y="5229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910571" y="244449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198119"/>
                  </a:moveTo>
                  <a:lnTo>
                    <a:pt x="5229" y="152675"/>
                  </a:lnTo>
                  <a:lnTo>
                    <a:pt x="20127" y="110967"/>
                  </a:lnTo>
                  <a:lnTo>
                    <a:pt x="43507" y="74182"/>
                  </a:lnTo>
                  <a:lnTo>
                    <a:pt x="74182" y="43507"/>
                  </a:lnTo>
                  <a:lnTo>
                    <a:pt x="110967" y="20127"/>
                  </a:lnTo>
                  <a:lnTo>
                    <a:pt x="152675" y="5229"/>
                  </a:lnTo>
                  <a:lnTo>
                    <a:pt x="198120" y="0"/>
                  </a:lnTo>
                  <a:lnTo>
                    <a:pt x="243564" y="5229"/>
                  </a:lnTo>
                  <a:lnTo>
                    <a:pt x="285272" y="20127"/>
                  </a:lnTo>
                  <a:lnTo>
                    <a:pt x="322057" y="43507"/>
                  </a:lnTo>
                  <a:lnTo>
                    <a:pt x="352732" y="74182"/>
                  </a:lnTo>
                  <a:lnTo>
                    <a:pt x="376112" y="110967"/>
                  </a:lnTo>
                  <a:lnTo>
                    <a:pt x="391010" y="152675"/>
                  </a:lnTo>
                  <a:lnTo>
                    <a:pt x="396239" y="198119"/>
                  </a:lnTo>
                  <a:lnTo>
                    <a:pt x="391010" y="243564"/>
                  </a:lnTo>
                  <a:lnTo>
                    <a:pt x="376112" y="285272"/>
                  </a:lnTo>
                  <a:lnTo>
                    <a:pt x="352732" y="322057"/>
                  </a:lnTo>
                  <a:lnTo>
                    <a:pt x="322057" y="352732"/>
                  </a:lnTo>
                  <a:lnTo>
                    <a:pt x="285272" y="376112"/>
                  </a:lnTo>
                  <a:lnTo>
                    <a:pt x="243564" y="391010"/>
                  </a:lnTo>
                  <a:lnTo>
                    <a:pt x="198120" y="396239"/>
                  </a:lnTo>
                  <a:lnTo>
                    <a:pt x="152675" y="391010"/>
                  </a:lnTo>
                  <a:lnTo>
                    <a:pt x="110967" y="376112"/>
                  </a:lnTo>
                  <a:lnTo>
                    <a:pt x="74182" y="352732"/>
                  </a:lnTo>
                  <a:lnTo>
                    <a:pt x="43507" y="322057"/>
                  </a:lnTo>
                  <a:lnTo>
                    <a:pt x="20127" y="285272"/>
                  </a:lnTo>
                  <a:lnTo>
                    <a:pt x="5229" y="243564"/>
                  </a:lnTo>
                  <a:lnTo>
                    <a:pt x="0" y="198119"/>
                  </a:lnTo>
                  <a:close/>
                </a:path>
              </a:pathLst>
            </a:custGeom>
            <a:ln w="31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5299" y="2520083"/>
              <a:ext cx="253414" cy="24642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9685" y="2520083"/>
              <a:ext cx="265678" cy="246427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6884923" y="3338271"/>
            <a:ext cx="2800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+60%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884923" y="3062732"/>
            <a:ext cx="279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+70%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113523" y="5485282"/>
            <a:ext cx="20434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1963</a:t>
            </a:r>
            <a:r>
              <a:rPr dirty="0" sz="900" spc="3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1972</a:t>
            </a:r>
            <a:r>
              <a:rPr dirty="0" sz="900" spc="3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1981</a:t>
            </a:r>
            <a:r>
              <a:rPr dirty="0" sz="900" spc="30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1990</a:t>
            </a:r>
            <a:r>
              <a:rPr dirty="0" sz="900" spc="3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1999</a:t>
            </a:r>
            <a:r>
              <a:rPr dirty="0" sz="900" spc="3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2008</a:t>
            </a:r>
            <a:r>
              <a:rPr dirty="0" sz="900" spc="30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48" name="object 48" descr=""/>
          <p:cNvGraphicFramePr>
            <a:graphicFrameLocks noGrp="1"/>
          </p:cNvGraphicFramePr>
          <p:nvPr/>
        </p:nvGraphicFramePr>
        <p:xfrm>
          <a:off x="6865873" y="4792853"/>
          <a:ext cx="3796665" cy="678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075"/>
                <a:gridCol w="2358390"/>
              </a:tblGrid>
              <a:tr h="295275">
                <a:tc>
                  <a:txBody>
                    <a:bodyPr/>
                    <a:lstStyle/>
                    <a:p>
                      <a:pPr algn="r" marR="1068070">
                        <a:lnSpc>
                          <a:spcPts val="855"/>
                        </a:lnSpc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+10%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19810">
                        <a:lnSpc>
                          <a:spcPts val="855"/>
                        </a:lnSpc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+10%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6055">
                <a:tc>
                  <a:txBody>
                    <a:bodyPr/>
                    <a:lstStyle/>
                    <a:p>
                      <a:pPr algn="r" marR="1068070">
                        <a:lnSpc>
                          <a:spcPts val="765"/>
                        </a:lnSpc>
                      </a:pPr>
                      <a:r>
                        <a:rPr dirty="0" sz="900" spc="-25">
                          <a:latin typeface="Calibri"/>
                          <a:cs typeface="Calibri"/>
                        </a:rPr>
                        <a:t>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020444">
                        <a:lnSpc>
                          <a:spcPts val="765"/>
                        </a:lnSpc>
                      </a:pPr>
                      <a:r>
                        <a:rPr dirty="0" sz="900" spc="-25">
                          <a:latin typeface="Calibri"/>
                          <a:cs typeface="Calibri"/>
                        </a:rPr>
                        <a:t>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97485">
                <a:tc>
                  <a:txBody>
                    <a:bodyPr/>
                    <a:lstStyle/>
                    <a:p>
                      <a:pPr algn="r" marR="1068070">
                        <a:lnSpc>
                          <a:spcPts val="1025"/>
                        </a:lnSpc>
                        <a:spcBef>
                          <a:spcPts val="43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10%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54610"/>
                </a:tc>
                <a:tc>
                  <a:txBody>
                    <a:bodyPr/>
                    <a:lstStyle/>
                    <a:p>
                      <a:pPr algn="r" marR="1020444">
                        <a:lnSpc>
                          <a:spcPts val="1025"/>
                        </a:lnSpc>
                        <a:spcBef>
                          <a:spcPts val="43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10%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54610"/>
                </a:tc>
              </a:tr>
            </a:tbl>
          </a:graphicData>
        </a:graphic>
      </p:graphicFrame>
      <p:graphicFrame>
        <p:nvGraphicFramePr>
          <p:cNvPr id="49" name="object 49" descr=""/>
          <p:cNvGraphicFramePr>
            <a:graphicFrameLocks noGrp="1"/>
          </p:cNvGraphicFramePr>
          <p:nvPr/>
        </p:nvGraphicFramePr>
        <p:xfrm>
          <a:off x="714400" y="3662045"/>
          <a:ext cx="8951595" cy="1130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7860"/>
                <a:gridCol w="1776094"/>
                <a:gridCol w="1362075"/>
              </a:tblGrid>
              <a:tr h="184150">
                <a:tc>
                  <a:txBody>
                    <a:bodyPr/>
                    <a:lstStyle/>
                    <a:p>
                      <a:pPr marL="31750">
                        <a:lnSpc>
                          <a:spcPts val="1070"/>
                        </a:lnSpc>
                      </a:pPr>
                      <a:r>
                        <a:rPr dirty="0" sz="11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... ale</a:t>
                      </a:r>
                      <a:r>
                        <a:rPr dirty="0" sz="1100" spc="-1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zwiększyła</a:t>
                      </a:r>
                      <a:r>
                        <a:rPr dirty="0" sz="1100" spc="-3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nierówności</a:t>
                      </a:r>
                      <a:r>
                        <a:rPr dirty="0" sz="1100" spc="-1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dochodowe</a:t>
                      </a:r>
                      <a:r>
                        <a:rPr dirty="0" sz="1100" spc="-2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100" spc="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spolaryzowała</a:t>
                      </a:r>
                      <a:r>
                        <a:rPr dirty="0" sz="1100" spc="-4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społeczeństwo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ts val="855"/>
                        </a:lnSpc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+50%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55"/>
                        </a:lnSpc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+50%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351790">
                <a:tc>
                  <a:txBody>
                    <a:bodyPr/>
                    <a:lstStyle/>
                    <a:p>
                      <a:pPr algn="r" marL="172085" marR="438784" indent="-172085">
                        <a:lnSpc>
                          <a:spcPct val="100000"/>
                        </a:lnSpc>
                        <a:spcBef>
                          <a:spcPts val="220"/>
                        </a:spcBef>
                        <a:buClr>
                          <a:srgbClr val="001F5F"/>
                        </a:buClr>
                        <a:buFont typeface="Wingdings"/>
                        <a:buChar char=""/>
                        <a:tabLst>
                          <a:tab pos="172085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Postęp</a:t>
                      </a:r>
                      <a:r>
                        <a:rPr dirty="0" sz="10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technologiczny</a:t>
                      </a:r>
                      <a:r>
                        <a:rPr dirty="0" sz="10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doprowadził</a:t>
                      </a:r>
                      <a:r>
                        <a:rPr dirty="0" sz="10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jednak</a:t>
                      </a:r>
                      <a:r>
                        <a:rPr dirty="0" sz="10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wzrostu</a:t>
                      </a:r>
                      <a:r>
                        <a:rPr dirty="0" sz="10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nierówności</a:t>
                      </a:r>
                      <a:r>
                        <a:rPr dirty="0" sz="10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dochodowych</a:t>
                      </a:r>
                      <a:r>
                        <a:rPr dirty="0" sz="10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polaryzacji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r" marR="43942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społecznej.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Stało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się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tak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dlatego,</a:t>
                      </a:r>
                      <a:r>
                        <a:rPr dirty="0" sz="10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że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technologie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jednej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strony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zautomatyzowały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rutynowe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7940"/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+40%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+40%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71755"/>
                </a:tc>
              </a:tr>
              <a:tr h="154305">
                <a:tc>
                  <a:txBody>
                    <a:bodyPr/>
                    <a:lstStyle/>
                    <a:p>
                      <a:pPr algn="r" marR="437515">
                        <a:lnSpc>
                          <a:spcPts val="105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czynności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biurowe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(ograniczając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zatrudnienie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płace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wykonujących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je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wcześniej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pracowników),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ale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+30%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+30%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35"/>
                </a:tc>
              </a:tr>
              <a:tr h="146050">
                <a:tc>
                  <a:txBody>
                    <a:bodyPr/>
                    <a:lstStyle/>
                    <a:p>
                      <a:pPr algn="r" marR="440690">
                        <a:lnSpc>
                          <a:spcPts val="103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zwiększyły</a:t>
                      </a:r>
                      <a:r>
                        <a:rPr dirty="0" sz="1000" spc="3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też</a:t>
                      </a:r>
                      <a:r>
                        <a:rPr dirty="0" sz="10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popyt</a:t>
                      </a:r>
                      <a:r>
                        <a:rPr dirty="0" sz="1000" spc="3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wysokie</a:t>
                      </a:r>
                      <a:r>
                        <a:rPr dirty="0" sz="10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kwalifikacje,</a:t>
                      </a:r>
                      <a:r>
                        <a:rPr dirty="0" sz="1000" spc="3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3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więc</a:t>
                      </a:r>
                      <a:r>
                        <a:rPr dirty="0" sz="10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upraszczając</a:t>
                      </a:r>
                      <a:r>
                        <a:rPr dirty="0" sz="1000" spc="3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pracowników</a:t>
                      </a:r>
                      <a:r>
                        <a:rPr dirty="0" sz="1000" spc="2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wyższym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55575">
                <a:tc>
                  <a:txBody>
                    <a:bodyPr/>
                    <a:lstStyle/>
                    <a:p>
                      <a:pPr algn="r" marR="441325">
                        <a:lnSpc>
                          <a:spcPts val="108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wykształceniem.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Nie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każdy</a:t>
                      </a:r>
                      <a:r>
                        <a:rPr dirty="0" sz="10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jednak</a:t>
                      </a:r>
                      <a:r>
                        <a:rPr dirty="0" sz="10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takie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wykształcenie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zdobywa.</a:t>
                      </a:r>
                      <a:r>
                        <a:rPr dirty="0" sz="10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Ci,</a:t>
                      </a:r>
                      <a:r>
                        <a:rPr dirty="0" sz="10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którym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się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udaje</a:t>
                      </a:r>
                      <a:r>
                        <a:rPr dirty="0" sz="10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mogą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ts val="925"/>
                        </a:lnSpc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+20%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925"/>
                        </a:lnSpc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+20%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39065">
                <a:tc>
                  <a:txBody>
                    <a:bodyPr/>
                    <a:lstStyle/>
                    <a:p>
                      <a:pPr algn="r" marR="438784">
                        <a:lnSpc>
                          <a:spcPts val="1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liczyć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wysokie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zarobki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duże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podwyżki.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Natomiast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Ci,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którzy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nie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mieli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tego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szczęścia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zarabiają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0" name="object 50" descr=""/>
          <p:cNvSpPr/>
          <p:nvPr/>
        </p:nvSpPr>
        <p:spPr>
          <a:xfrm>
            <a:off x="7203947" y="5120640"/>
            <a:ext cx="1940560" cy="0"/>
          </a:xfrm>
          <a:custGeom>
            <a:avLst/>
            <a:gdLst/>
            <a:ahLst/>
            <a:cxnLst/>
            <a:rect l="l" t="t" r="r" b="b"/>
            <a:pathLst>
              <a:path w="1940559" h="0">
                <a:moveTo>
                  <a:pt x="0" y="0"/>
                </a:moveTo>
                <a:lnTo>
                  <a:pt x="1940178" y="0"/>
                </a:lnTo>
              </a:path>
            </a:pathLst>
          </a:custGeom>
          <a:ln w="12700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1" name="object 5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13392" y="3078479"/>
            <a:ext cx="1880569" cy="2363724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9291319" y="3338271"/>
            <a:ext cx="2800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+60%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291319" y="3062732"/>
            <a:ext cx="279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+70%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519666" y="5485282"/>
            <a:ext cx="20434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1963</a:t>
            </a:r>
            <a:r>
              <a:rPr dirty="0" sz="900" spc="30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1972</a:t>
            </a:r>
            <a:r>
              <a:rPr dirty="0" sz="900" spc="3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1981</a:t>
            </a:r>
            <a:r>
              <a:rPr dirty="0" sz="900" spc="30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1990</a:t>
            </a:r>
            <a:r>
              <a:rPr dirty="0" sz="900" spc="3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1999</a:t>
            </a:r>
            <a:r>
              <a:rPr dirty="0" sz="900" spc="3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1F5F"/>
                </a:solidFill>
                <a:latin typeface="Calibri"/>
                <a:cs typeface="Calibri"/>
              </a:rPr>
              <a:t>2008</a:t>
            </a:r>
            <a:r>
              <a:rPr dirty="0" sz="900" spc="30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9610343" y="5120640"/>
            <a:ext cx="1940560" cy="0"/>
          </a:xfrm>
          <a:custGeom>
            <a:avLst/>
            <a:gdLst/>
            <a:ahLst/>
            <a:cxnLst/>
            <a:rect l="l" t="t" r="r" b="b"/>
            <a:pathLst>
              <a:path w="1940559" h="0">
                <a:moveTo>
                  <a:pt x="0" y="0"/>
                </a:moveTo>
                <a:lnTo>
                  <a:pt x="1940178" y="0"/>
                </a:lnTo>
              </a:path>
            </a:pathLst>
          </a:custGeom>
          <a:ln w="12700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52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52118" y="382650"/>
            <a:ext cx="3731895" cy="483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-5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Tahoma"/>
                <a:cs typeface="Tahoma"/>
              </a:rPr>
              <a:t>Wzrost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napięć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</a:t>
            </a:r>
            <a:r>
              <a:rPr dirty="0" sz="1400" spc="5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relacjach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międzynarodowych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9973" y="6480149"/>
            <a:ext cx="334327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Łączne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„moce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przerobowe”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AI</a:t>
            </a:r>
            <a:r>
              <a:rPr dirty="0" sz="750" spc="245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Skala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rozwoju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relacji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do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wielkości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gospodarki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UNCTAD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via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Macrobond,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Tortoise,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707060" y="1173416"/>
            <a:ext cx="5006975" cy="5099685"/>
            <a:chOff x="6707060" y="1173416"/>
            <a:chExt cx="5006975" cy="5099685"/>
          </a:xfrm>
        </p:grpSpPr>
        <p:sp>
          <p:nvSpPr>
            <p:cNvPr id="11" name="object 11" descr=""/>
            <p:cNvSpPr/>
            <p:nvPr/>
          </p:nvSpPr>
          <p:spPr>
            <a:xfrm>
              <a:off x="6708647" y="1175003"/>
              <a:ext cx="5003800" cy="5096510"/>
            </a:xfrm>
            <a:custGeom>
              <a:avLst/>
              <a:gdLst/>
              <a:ahLst/>
              <a:cxnLst/>
              <a:rect l="l" t="t" r="r" b="b"/>
              <a:pathLst>
                <a:path w="5003800" h="5096510">
                  <a:moveTo>
                    <a:pt x="0" y="5096256"/>
                  </a:moveTo>
                  <a:lnTo>
                    <a:pt x="5003292" y="5096256"/>
                  </a:lnTo>
                  <a:lnTo>
                    <a:pt x="5003292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31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092695" y="1824227"/>
              <a:ext cx="320040" cy="490855"/>
            </a:xfrm>
            <a:custGeom>
              <a:avLst/>
              <a:gdLst/>
              <a:ahLst/>
              <a:cxnLst/>
              <a:rect l="l" t="t" r="r" b="b"/>
              <a:pathLst>
                <a:path w="320040" h="490855">
                  <a:moveTo>
                    <a:pt x="320040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320040" y="490727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52004" y="1906523"/>
              <a:ext cx="3676015" cy="408940"/>
            </a:xfrm>
            <a:custGeom>
              <a:avLst/>
              <a:gdLst/>
              <a:ahLst/>
              <a:cxnLst/>
              <a:rect l="l" t="t" r="r" b="b"/>
              <a:pathLst>
                <a:path w="3676015" h="408939">
                  <a:moveTo>
                    <a:pt x="320040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320040" y="408432"/>
                  </a:lnTo>
                  <a:lnTo>
                    <a:pt x="320040" y="0"/>
                  </a:lnTo>
                  <a:close/>
                </a:path>
                <a:path w="3676015" h="408939">
                  <a:moveTo>
                    <a:pt x="879348" y="50292"/>
                  </a:moveTo>
                  <a:lnTo>
                    <a:pt x="559308" y="50292"/>
                  </a:lnTo>
                  <a:lnTo>
                    <a:pt x="559308" y="408432"/>
                  </a:lnTo>
                  <a:lnTo>
                    <a:pt x="879348" y="408432"/>
                  </a:lnTo>
                  <a:lnTo>
                    <a:pt x="879348" y="50292"/>
                  </a:lnTo>
                  <a:close/>
                </a:path>
                <a:path w="3676015" h="408939">
                  <a:moveTo>
                    <a:pt x="1438656" y="92964"/>
                  </a:moveTo>
                  <a:lnTo>
                    <a:pt x="1118616" y="92964"/>
                  </a:lnTo>
                  <a:lnTo>
                    <a:pt x="1118616" y="408432"/>
                  </a:lnTo>
                  <a:lnTo>
                    <a:pt x="1438656" y="408432"/>
                  </a:lnTo>
                  <a:lnTo>
                    <a:pt x="1438656" y="92964"/>
                  </a:lnTo>
                  <a:close/>
                </a:path>
                <a:path w="3676015" h="408939">
                  <a:moveTo>
                    <a:pt x="1997964" y="134112"/>
                  </a:moveTo>
                  <a:lnTo>
                    <a:pt x="1677924" y="134112"/>
                  </a:lnTo>
                  <a:lnTo>
                    <a:pt x="1677924" y="408432"/>
                  </a:lnTo>
                  <a:lnTo>
                    <a:pt x="1997964" y="408432"/>
                  </a:lnTo>
                  <a:lnTo>
                    <a:pt x="1997964" y="134112"/>
                  </a:lnTo>
                  <a:close/>
                </a:path>
                <a:path w="3676015" h="408939">
                  <a:moveTo>
                    <a:pt x="2557272" y="297180"/>
                  </a:moveTo>
                  <a:lnTo>
                    <a:pt x="2238756" y="297180"/>
                  </a:lnTo>
                  <a:lnTo>
                    <a:pt x="2238756" y="408432"/>
                  </a:lnTo>
                  <a:lnTo>
                    <a:pt x="2557272" y="408432"/>
                  </a:lnTo>
                  <a:lnTo>
                    <a:pt x="2557272" y="297180"/>
                  </a:lnTo>
                  <a:close/>
                </a:path>
                <a:path w="3676015" h="408939">
                  <a:moveTo>
                    <a:pt x="3116580" y="321564"/>
                  </a:moveTo>
                  <a:lnTo>
                    <a:pt x="2798064" y="321564"/>
                  </a:lnTo>
                  <a:lnTo>
                    <a:pt x="2798064" y="408432"/>
                  </a:lnTo>
                  <a:lnTo>
                    <a:pt x="3116580" y="408432"/>
                  </a:lnTo>
                  <a:lnTo>
                    <a:pt x="3116580" y="321564"/>
                  </a:lnTo>
                  <a:close/>
                </a:path>
                <a:path w="3676015" h="408939">
                  <a:moveTo>
                    <a:pt x="3675888" y="335280"/>
                  </a:moveTo>
                  <a:lnTo>
                    <a:pt x="3357372" y="335280"/>
                  </a:lnTo>
                  <a:lnTo>
                    <a:pt x="3357372" y="408432"/>
                  </a:lnTo>
                  <a:lnTo>
                    <a:pt x="3675888" y="408432"/>
                  </a:lnTo>
                  <a:lnTo>
                    <a:pt x="3675888" y="33528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972299" y="2314955"/>
              <a:ext cx="4476115" cy="0"/>
            </a:xfrm>
            <a:custGeom>
              <a:avLst/>
              <a:gdLst/>
              <a:ahLst/>
              <a:cxnLst/>
              <a:rect l="l" t="t" r="r" b="b"/>
              <a:pathLst>
                <a:path w="4476115" h="0">
                  <a:moveTo>
                    <a:pt x="0" y="0"/>
                  </a:moveTo>
                  <a:lnTo>
                    <a:pt x="4475988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33450" y="1289684"/>
            <a:ext cx="427291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Sztuczna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inteligencja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zmieni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głęboko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relacje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gospodarcze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między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krajami.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33450" y="1535048"/>
            <a:ext cx="5286375" cy="2083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715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sztucznej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korzystać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prawie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każdy,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kontroluje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nieliczne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grono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firm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ze</a:t>
            </a:r>
            <a:r>
              <a:rPr dirty="0" sz="1000">
                <a:latin typeface="Calibri"/>
                <a:cs typeface="Calibri"/>
              </a:rPr>
              <a:t> Stanów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Zjednoczonych: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Microsoft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(open.ai), Facebook,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Google,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Twitter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 może Anthropic. </a:t>
            </a:r>
            <a:r>
              <a:rPr dirty="0" sz="1000" spc="-10">
                <a:latin typeface="Calibri"/>
                <a:cs typeface="Calibri"/>
              </a:rPr>
              <a:t>Oznacza </a:t>
            </a:r>
            <a:r>
              <a:rPr dirty="0" sz="1000">
                <a:latin typeface="Calibri"/>
                <a:cs typeface="Calibri"/>
              </a:rPr>
              <a:t>to,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dochody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tej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technologii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płynąć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głównie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właśnie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cyfrowych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gigantów.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Co</a:t>
            </a:r>
            <a:r>
              <a:rPr dirty="0" sz="1000">
                <a:latin typeface="Calibri"/>
                <a:cs typeface="Calibri"/>
              </a:rPr>
              <a:t> więcej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obniży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biurową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przede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wszystkim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globalnych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centrach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usług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-10">
                <a:latin typeface="Calibri"/>
                <a:cs typeface="Calibri"/>
              </a:rPr>
              <a:t> offshore.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0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wyeksportowała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usługi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wartości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96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USD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(14%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PKB),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głównie </a:t>
            </a:r>
            <a:r>
              <a:rPr dirty="0" sz="1000">
                <a:latin typeface="Calibri"/>
                <a:cs typeface="Calibri"/>
              </a:rPr>
              <a:t>biznesowe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zagranicznych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firm,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informatyczne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(11,6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mld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USD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2021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r.),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księgowe, HR-</a:t>
            </a:r>
            <a:r>
              <a:rPr dirty="0" sz="1000">
                <a:latin typeface="Calibri"/>
                <a:cs typeface="Calibri"/>
              </a:rPr>
              <a:t>owe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wsparcia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technicznego (help-</a:t>
            </a:r>
            <a:r>
              <a:rPr dirty="0" sz="1000">
                <a:latin typeface="Calibri"/>
                <a:cs typeface="Calibri"/>
              </a:rPr>
              <a:t>deski).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Import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takich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usług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postrzegać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-10">
                <a:latin typeface="Calibri"/>
                <a:cs typeface="Calibri"/>
              </a:rPr>
              <a:t> wysyłanie </a:t>
            </a:r>
            <a:r>
              <a:rPr dirty="0" sz="1000">
                <a:latin typeface="Calibri"/>
                <a:cs typeface="Calibri"/>
              </a:rPr>
              <a:t>zapytań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zagranicznych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zleceniobiorców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pozyskiwanie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odpowiedzi.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Kiedy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sztuczne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lepsze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obsłudze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takich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zapytań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centra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usług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zaczną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szybko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tracić </a:t>
            </a:r>
            <a:r>
              <a:rPr dirty="0" sz="1000">
                <a:latin typeface="Calibri"/>
                <a:cs typeface="Calibri"/>
              </a:rPr>
              <a:t>grunt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nogami.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wraz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nimi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dysponujące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niedrogą,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solidnie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wykształconą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siłą </a:t>
            </a:r>
            <a:r>
              <a:rPr dirty="0" sz="1000">
                <a:latin typeface="Calibri"/>
                <a:cs typeface="Calibri"/>
              </a:rPr>
              <a:t>roboczą,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czyli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Europy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Środkowej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Wschodniej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Polska)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Azji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Południowo- Wschodniej.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3450" y="3667759"/>
            <a:ext cx="36887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Źródłem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napięć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pomiędzy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krajami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będą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też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kwestie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podatkowe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33450" y="3913123"/>
            <a:ext cx="5286375" cy="223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ograniczać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usług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centra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offshoringowe,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lecz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ogólnie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popyt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pracę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biurową.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Aby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mogły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wciąż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pełnić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swoją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rolę: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finansować </a:t>
            </a:r>
            <a:r>
              <a:rPr dirty="0" sz="1000">
                <a:latin typeface="Calibri"/>
                <a:cs typeface="Calibri"/>
              </a:rPr>
              <a:t>dobra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publiczne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transfery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socjalne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dążyć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opodatkowania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zysków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osiąganych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przez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terytorium.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Problem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obieg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dóbr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cyfrowych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odbywa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przestrzeni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wirtualnej,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gdzie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łatwo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ucieczkę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rajów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podatkowych.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Dotychczasowe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próby </a:t>
            </a:r>
            <a:r>
              <a:rPr dirty="0" sz="1000">
                <a:latin typeface="Calibri"/>
                <a:cs typeface="Calibri"/>
              </a:rPr>
              <a:t>opodatkowania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cyfrowych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gigantów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udają.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teraz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prowadzi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napięć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między </a:t>
            </a:r>
            <a:r>
              <a:rPr dirty="0" sz="1000">
                <a:latin typeface="Calibri"/>
                <a:cs typeface="Calibri"/>
              </a:rPr>
              <a:t>krajami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miarę </a:t>
            </a:r>
            <a:r>
              <a:rPr dirty="0" sz="1000" spc="-10">
                <a:latin typeface="Calibri"/>
                <a:cs typeface="Calibri"/>
              </a:rPr>
              <a:t>rozwoju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 napięcia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rosły.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0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Niepowodzenie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opodatkowania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sztucznych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skłaniać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zamykania </a:t>
            </a:r>
            <a:r>
              <a:rPr dirty="0" sz="1000">
                <a:latin typeface="Calibri"/>
                <a:cs typeface="Calibri"/>
              </a:rPr>
              <a:t>dostępu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swojego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usług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„cudzych”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SI</a:t>
            </a:r>
            <a:r>
              <a:rPr dirty="0" sz="1000" spc="21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prób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tworzenia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własnych</a:t>
            </a:r>
            <a:r>
              <a:rPr dirty="0" sz="1000" spc="215">
                <a:latin typeface="Calibri"/>
                <a:cs typeface="Calibri"/>
              </a:rPr>
              <a:t>  </a:t>
            </a:r>
            <a:r>
              <a:rPr dirty="0" sz="1000" spc="-25">
                <a:latin typeface="Calibri"/>
                <a:cs typeface="Calibri"/>
              </a:rPr>
              <a:t>SI,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których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sposób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czerpać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korzyści.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Taką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drogą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podążają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Chiny. </a:t>
            </a:r>
            <a:r>
              <a:rPr dirty="0" sz="1000">
                <a:latin typeface="Calibri"/>
                <a:cs typeface="Calibri"/>
              </a:rPr>
              <a:t>Sądzimy,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podobną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strategie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zdecydować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pierwszym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krokiem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będzie </a:t>
            </a:r>
            <a:r>
              <a:rPr dirty="0" sz="1000">
                <a:latin typeface="Calibri"/>
                <a:cs typeface="Calibri"/>
              </a:rPr>
              <a:t>dywergencja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regulacyjna.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Czyli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Europejska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zdecyduje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zupełnie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regulacje SI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USA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biegiem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czasu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ograniczać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dostęp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swojego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argumentując,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spełniają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jej</a:t>
            </a:r>
            <a:r>
              <a:rPr dirty="0" sz="1000" spc="-10">
                <a:latin typeface="Calibri"/>
                <a:cs typeface="Calibri"/>
              </a:rPr>
              <a:t> regulacji.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140829" y="1593849"/>
            <a:ext cx="2387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001F5F"/>
                </a:solidFill>
                <a:latin typeface="Calibri"/>
                <a:cs typeface="Calibri"/>
              </a:rPr>
              <a:t>13.9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700136" y="1676145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11.6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259826" y="1726183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404040"/>
                </a:solidFill>
                <a:latin typeface="Calibri"/>
                <a:cs typeface="Calibri"/>
              </a:rPr>
              <a:t>10.2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851392" y="1769110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8.9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410700" y="1810004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7.8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970261" y="1972436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3.2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529569" y="1997455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089258" y="2011806"/>
            <a:ext cx="1733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2.1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925309" y="1294637"/>
            <a:ext cx="2045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Eksport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usług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jako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%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PKB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danego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kraju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912736" y="1513205"/>
            <a:ext cx="4629150" cy="4019550"/>
            <a:chOff x="6912736" y="1513205"/>
            <a:chExt cx="4629150" cy="4019550"/>
          </a:xfrm>
        </p:grpSpPr>
        <p:sp>
          <p:nvSpPr>
            <p:cNvPr id="30" name="object 30" descr=""/>
            <p:cNvSpPr/>
            <p:nvPr/>
          </p:nvSpPr>
          <p:spPr>
            <a:xfrm>
              <a:off x="6915911" y="1516380"/>
              <a:ext cx="4622800" cy="1446530"/>
            </a:xfrm>
            <a:custGeom>
              <a:avLst/>
              <a:gdLst/>
              <a:ahLst/>
              <a:cxnLst/>
              <a:rect l="l" t="t" r="r" b="b"/>
              <a:pathLst>
                <a:path w="4622800" h="1446530">
                  <a:moveTo>
                    <a:pt x="0" y="0"/>
                  </a:moveTo>
                  <a:lnTo>
                    <a:pt x="4622292" y="0"/>
                  </a:lnTo>
                </a:path>
                <a:path w="4622800" h="1446530">
                  <a:moveTo>
                    <a:pt x="0" y="1446276"/>
                  </a:moveTo>
                  <a:lnTo>
                    <a:pt x="4622292" y="1446276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577327" y="3209544"/>
              <a:ext cx="3898900" cy="2318385"/>
            </a:xfrm>
            <a:custGeom>
              <a:avLst/>
              <a:gdLst/>
              <a:ahLst/>
              <a:cxnLst/>
              <a:rect l="l" t="t" r="r" b="b"/>
              <a:pathLst>
                <a:path w="3898900" h="2318385">
                  <a:moveTo>
                    <a:pt x="0" y="2318004"/>
                  </a:moveTo>
                  <a:lnTo>
                    <a:pt x="0" y="0"/>
                  </a:lnTo>
                </a:path>
                <a:path w="3898900" h="2318385">
                  <a:moveTo>
                    <a:pt x="0" y="2318004"/>
                  </a:moveTo>
                  <a:lnTo>
                    <a:pt x="3898392" y="2318004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2857" y="4082605"/>
              <a:ext cx="85725" cy="8572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9189" y="4573333"/>
              <a:ext cx="85725" cy="8572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0509" y="5021389"/>
              <a:ext cx="85725" cy="8572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9613" y="3166681"/>
              <a:ext cx="85725" cy="8572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6689" y="4640389"/>
              <a:ext cx="85725" cy="85725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9282683" y="416051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099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199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099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282683" y="416051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099"/>
                  </a:moveTo>
                  <a:lnTo>
                    <a:pt x="73211" y="52947"/>
                  </a:lnTo>
                  <a:lnTo>
                    <a:pt x="65055" y="65055"/>
                  </a:lnTo>
                  <a:lnTo>
                    <a:pt x="52947" y="73211"/>
                  </a:lnTo>
                  <a:lnTo>
                    <a:pt x="38100" y="76199"/>
                  </a:lnTo>
                  <a:lnTo>
                    <a:pt x="23252" y="73211"/>
                  </a:lnTo>
                  <a:lnTo>
                    <a:pt x="11144" y="65055"/>
                  </a:lnTo>
                  <a:lnTo>
                    <a:pt x="2988" y="52947"/>
                  </a:lnTo>
                  <a:lnTo>
                    <a:pt x="0" y="38099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099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7405" y="4410646"/>
              <a:ext cx="85725" cy="8572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2833" y="4261294"/>
              <a:ext cx="85725" cy="85725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8771127" y="491375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893"/>
                  </a:lnTo>
                  <a:lnTo>
                    <a:pt x="11144" y="65008"/>
                  </a:lnTo>
                  <a:lnTo>
                    <a:pt x="23252" y="73193"/>
                  </a:lnTo>
                  <a:lnTo>
                    <a:pt x="38100" y="76200"/>
                  </a:lnTo>
                  <a:lnTo>
                    <a:pt x="52947" y="73193"/>
                  </a:lnTo>
                  <a:lnTo>
                    <a:pt x="65055" y="65008"/>
                  </a:lnTo>
                  <a:lnTo>
                    <a:pt x="73211" y="52893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771127" y="491375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lnTo>
                    <a:pt x="73211" y="52893"/>
                  </a:lnTo>
                  <a:lnTo>
                    <a:pt x="65055" y="65008"/>
                  </a:lnTo>
                  <a:lnTo>
                    <a:pt x="52947" y="73193"/>
                  </a:lnTo>
                  <a:lnTo>
                    <a:pt x="38100" y="76200"/>
                  </a:lnTo>
                  <a:lnTo>
                    <a:pt x="23252" y="73193"/>
                  </a:lnTo>
                  <a:lnTo>
                    <a:pt x="11144" y="65008"/>
                  </a:lnTo>
                  <a:lnTo>
                    <a:pt x="2988" y="52893"/>
                  </a:lnTo>
                  <a:lnTo>
                    <a:pt x="0" y="38100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100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765032" y="47674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893"/>
                  </a:lnTo>
                  <a:lnTo>
                    <a:pt x="11144" y="65008"/>
                  </a:lnTo>
                  <a:lnTo>
                    <a:pt x="23252" y="73193"/>
                  </a:lnTo>
                  <a:lnTo>
                    <a:pt x="38100" y="76200"/>
                  </a:lnTo>
                  <a:lnTo>
                    <a:pt x="52947" y="73193"/>
                  </a:lnTo>
                  <a:lnTo>
                    <a:pt x="65055" y="65008"/>
                  </a:lnTo>
                  <a:lnTo>
                    <a:pt x="73211" y="52893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765032" y="47674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lnTo>
                    <a:pt x="73211" y="52893"/>
                  </a:lnTo>
                  <a:lnTo>
                    <a:pt x="65055" y="65008"/>
                  </a:lnTo>
                  <a:lnTo>
                    <a:pt x="52947" y="73193"/>
                  </a:lnTo>
                  <a:lnTo>
                    <a:pt x="38100" y="76200"/>
                  </a:lnTo>
                  <a:lnTo>
                    <a:pt x="23252" y="73193"/>
                  </a:lnTo>
                  <a:lnTo>
                    <a:pt x="11144" y="65008"/>
                  </a:lnTo>
                  <a:lnTo>
                    <a:pt x="2988" y="52893"/>
                  </a:lnTo>
                  <a:lnTo>
                    <a:pt x="0" y="38100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100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1521" y="4686490"/>
              <a:ext cx="119252" cy="15278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55341" y="4198810"/>
              <a:ext cx="85725" cy="8572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4089" y="3828478"/>
              <a:ext cx="85725" cy="8572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3713" y="4047934"/>
              <a:ext cx="85725" cy="85725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8838183" y="431025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893"/>
                  </a:lnTo>
                  <a:lnTo>
                    <a:pt x="11144" y="65008"/>
                  </a:lnTo>
                  <a:lnTo>
                    <a:pt x="23252" y="73193"/>
                  </a:lnTo>
                  <a:lnTo>
                    <a:pt x="38100" y="76200"/>
                  </a:lnTo>
                  <a:lnTo>
                    <a:pt x="52947" y="73193"/>
                  </a:lnTo>
                  <a:lnTo>
                    <a:pt x="65055" y="65008"/>
                  </a:lnTo>
                  <a:lnTo>
                    <a:pt x="73211" y="52893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838183" y="431025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lnTo>
                    <a:pt x="73211" y="52893"/>
                  </a:lnTo>
                  <a:lnTo>
                    <a:pt x="65055" y="65008"/>
                  </a:lnTo>
                  <a:lnTo>
                    <a:pt x="52947" y="73193"/>
                  </a:lnTo>
                  <a:lnTo>
                    <a:pt x="38100" y="76200"/>
                  </a:lnTo>
                  <a:lnTo>
                    <a:pt x="23252" y="73193"/>
                  </a:lnTo>
                  <a:lnTo>
                    <a:pt x="11144" y="65008"/>
                  </a:lnTo>
                  <a:lnTo>
                    <a:pt x="2988" y="52893"/>
                  </a:lnTo>
                  <a:lnTo>
                    <a:pt x="0" y="38100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100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792463" y="432854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099"/>
                  </a:lnTo>
                  <a:lnTo>
                    <a:pt x="2988" y="52893"/>
                  </a:lnTo>
                  <a:lnTo>
                    <a:pt x="11144" y="65008"/>
                  </a:lnTo>
                  <a:lnTo>
                    <a:pt x="23252" y="73193"/>
                  </a:lnTo>
                  <a:lnTo>
                    <a:pt x="38100" y="76199"/>
                  </a:lnTo>
                  <a:lnTo>
                    <a:pt x="52947" y="73193"/>
                  </a:lnTo>
                  <a:lnTo>
                    <a:pt x="65055" y="65008"/>
                  </a:lnTo>
                  <a:lnTo>
                    <a:pt x="73211" y="52893"/>
                  </a:lnTo>
                  <a:lnTo>
                    <a:pt x="76200" y="38099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792463" y="432854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099"/>
                  </a:moveTo>
                  <a:lnTo>
                    <a:pt x="73211" y="52893"/>
                  </a:lnTo>
                  <a:lnTo>
                    <a:pt x="65055" y="65008"/>
                  </a:lnTo>
                  <a:lnTo>
                    <a:pt x="52947" y="73193"/>
                  </a:lnTo>
                  <a:lnTo>
                    <a:pt x="38100" y="76199"/>
                  </a:lnTo>
                  <a:lnTo>
                    <a:pt x="23252" y="73193"/>
                  </a:lnTo>
                  <a:lnTo>
                    <a:pt x="11144" y="65008"/>
                  </a:lnTo>
                  <a:lnTo>
                    <a:pt x="2988" y="52893"/>
                  </a:lnTo>
                  <a:lnTo>
                    <a:pt x="0" y="38099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099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748267" y="447027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893"/>
                  </a:lnTo>
                  <a:lnTo>
                    <a:pt x="11144" y="65008"/>
                  </a:lnTo>
                  <a:lnTo>
                    <a:pt x="23252" y="73193"/>
                  </a:lnTo>
                  <a:lnTo>
                    <a:pt x="38100" y="76200"/>
                  </a:lnTo>
                  <a:lnTo>
                    <a:pt x="52947" y="73193"/>
                  </a:lnTo>
                  <a:lnTo>
                    <a:pt x="65055" y="65008"/>
                  </a:lnTo>
                  <a:lnTo>
                    <a:pt x="73211" y="52893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748267" y="447027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lnTo>
                    <a:pt x="73211" y="52893"/>
                  </a:lnTo>
                  <a:lnTo>
                    <a:pt x="65055" y="65008"/>
                  </a:lnTo>
                  <a:lnTo>
                    <a:pt x="52947" y="73193"/>
                  </a:lnTo>
                  <a:lnTo>
                    <a:pt x="38100" y="76200"/>
                  </a:lnTo>
                  <a:lnTo>
                    <a:pt x="23252" y="73193"/>
                  </a:lnTo>
                  <a:lnTo>
                    <a:pt x="11144" y="65008"/>
                  </a:lnTo>
                  <a:lnTo>
                    <a:pt x="2988" y="52893"/>
                  </a:lnTo>
                  <a:lnTo>
                    <a:pt x="0" y="38100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100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001" y="4444174"/>
              <a:ext cx="85725" cy="85725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8592819" y="475068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893"/>
                  </a:lnTo>
                  <a:lnTo>
                    <a:pt x="11144" y="65008"/>
                  </a:lnTo>
                  <a:lnTo>
                    <a:pt x="23252" y="73193"/>
                  </a:lnTo>
                  <a:lnTo>
                    <a:pt x="38100" y="76200"/>
                  </a:lnTo>
                  <a:lnTo>
                    <a:pt x="52947" y="73193"/>
                  </a:lnTo>
                  <a:lnTo>
                    <a:pt x="65055" y="65008"/>
                  </a:lnTo>
                  <a:lnTo>
                    <a:pt x="73211" y="52893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592819" y="475068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lnTo>
                    <a:pt x="73211" y="52893"/>
                  </a:lnTo>
                  <a:lnTo>
                    <a:pt x="65055" y="65008"/>
                  </a:lnTo>
                  <a:lnTo>
                    <a:pt x="52947" y="73193"/>
                  </a:lnTo>
                  <a:lnTo>
                    <a:pt x="38100" y="76200"/>
                  </a:lnTo>
                  <a:lnTo>
                    <a:pt x="23252" y="73193"/>
                  </a:lnTo>
                  <a:lnTo>
                    <a:pt x="11144" y="65008"/>
                  </a:lnTo>
                  <a:lnTo>
                    <a:pt x="2988" y="52893"/>
                  </a:lnTo>
                  <a:lnTo>
                    <a:pt x="0" y="38100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100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9316211" y="416966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9316211" y="416966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100"/>
                  </a:moveTo>
                  <a:lnTo>
                    <a:pt x="73211" y="52947"/>
                  </a:lnTo>
                  <a:lnTo>
                    <a:pt x="65055" y="65055"/>
                  </a:lnTo>
                  <a:lnTo>
                    <a:pt x="52947" y="73211"/>
                  </a:lnTo>
                  <a:lnTo>
                    <a:pt x="38100" y="76200"/>
                  </a:lnTo>
                  <a:lnTo>
                    <a:pt x="23252" y="73211"/>
                  </a:lnTo>
                  <a:lnTo>
                    <a:pt x="11144" y="65055"/>
                  </a:lnTo>
                  <a:lnTo>
                    <a:pt x="2988" y="52947"/>
                  </a:lnTo>
                  <a:lnTo>
                    <a:pt x="0" y="38100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100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852916" y="43875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099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199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099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852916" y="43875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099"/>
                  </a:moveTo>
                  <a:lnTo>
                    <a:pt x="73211" y="52947"/>
                  </a:lnTo>
                  <a:lnTo>
                    <a:pt x="65055" y="65055"/>
                  </a:lnTo>
                  <a:lnTo>
                    <a:pt x="52947" y="73211"/>
                  </a:lnTo>
                  <a:lnTo>
                    <a:pt x="38100" y="76199"/>
                  </a:lnTo>
                  <a:lnTo>
                    <a:pt x="23252" y="73211"/>
                  </a:lnTo>
                  <a:lnTo>
                    <a:pt x="11144" y="65055"/>
                  </a:lnTo>
                  <a:lnTo>
                    <a:pt x="2988" y="52947"/>
                  </a:lnTo>
                  <a:lnTo>
                    <a:pt x="0" y="38099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099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8801" y="4634293"/>
              <a:ext cx="85725" cy="85725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8718804" y="496366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099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199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099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718804" y="496366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38099"/>
                  </a:moveTo>
                  <a:lnTo>
                    <a:pt x="73211" y="52947"/>
                  </a:lnTo>
                  <a:lnTo>
                    <a:pt x="65055" y="65055"/>
                  </a:lnTo>
                  <a:lnTo>
                    <a:pt x="52947" y="73211"/>
                  </a:lnTo>
                  <a:lnTo>
                    <a:pt x="38100" y="76199"/>
                  </a:lnTo>
                  <a:lnTo>
                    <a:pt x="23252" y="73211"/>
                  </a:lnTo>
                  <a:lnTo>
                    <a:pt x="11144" y="65055"/>
                  </a:lnTo>
                  <a:lnTo>
                    <a:pt x="2988" y="52947"/>
                  </a:lnTo>
                  <a:lnTo>
                    <a:pt x="0" y="38099"/>
                  </a:ln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52947" y="2988"/>
                  </a:lnTo>
                  <a:lnTo>
                    <a:pt x="65055" y="11144"/>
                  </a:lnTo>
                  <a:lnTo>
                    <a:pt x="73211" y="23252"/>
                  </a:lnTo>
                  <a:lnTo>
                    <a:pt x="76200" y="38099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3813" y="5021389"/>
              <a:ext cx="85725" cy="8572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3581" y="3719893"/>
              <a:ext cx="85725" cy="85725"/>
            </a:xfrm>
            <a:prstGeom prst="rect">
              <a:avLst/>
            </a:prstGeom>
          </p:spPr>
        </p:pic>
      </p:grpSp>
      <p:sp>
        <p:nvSpPr>
          <p:cNvPr id="67" name="object 67" descr=""/>
          <p:cNvSpPr txBox="1"/>
          <p:nvPr/>
        </p:nvSpPr>
        <p:spPr>
          <a:xfrm>
            <a:off x="6925309" y="2376931"/>
            <a:ext cx="4457700" cy="531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2560">
              <a:lnSpc>
                <a:spcPct val="100000"/>
              </a:lnSpc>
              <a:spcBef>
                <a:spcPts val="95"/>
              </a:spcBef>
              <a:tabLst>
                <a:tab pos="708025" algn="l"/>
                <a:tab pos="1264285" algn="l"/>
                <a:tab pos="1877695" algn="l"/>
                <a:tab pos="2364105" algn="l"/>
                <a:tab pos="4043679" algn="l"/>
              </a:tabLst>
            </a:pPr>
            <a:r>
              <a:rPr dirty="0" sz="1000" spc="-10">
                <a:latin typeface="Calibri"/>
                <a:cs typeface="Calibri"/>
              </a:rPr>
              <a:t>Polska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Czechy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Filipiny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Indie</a:t>
            </a:r>
            <a:r>
              <a:rPr dirty="0" sz="1000">
                <a:latin typeface="Calibri"/>
                <a:cs typeface="Calibri"/>
              </a:rPr>
              <a:t>	Malezja</a:t>
            </a:r>
            <a:r>
              <a:rPr dirty="0" sz="1000" spc="22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Wietnam</a:t>
            </a:r>
            <a:r>
              <a:rPr dirty="0" sz="1000" spc="245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Meksyk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Brazylia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Indeks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rozwoju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AI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dirty="0" sz="1000" spc="-10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Global</a:t>
            </a:r>
            <a:r>
              <a:rPr dirty="0" sz="1000" spc="-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AI</a:t>
            </a:r>
            <a:r>
              <a:rPr dirty="0" sz="1000" spc="-15" b="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404040"/>
                </a:solidFill>
                <a:latin typeface="Calibri"/>
                <a:cs typeface="Calibri"/>
              </a:rPr>
              <a:t>Index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dla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wybranych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gospodarek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świata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8.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1383391" y="3898138"/>
            <a:ext cx="2038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6FC0"/>
                </a:solidFill>
                <a:latin typeface="Calibri"/>
                <a:cs typeface="Calibri"/>
              </a:rPr>
              <a:t>USA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0389107" y="4529708"/>
            <a:ext cx="270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C00000"/>
                </a:solidFill>
                <a:latin typeface="Calibri"/>
                <a:cs typeface="Calibri"/>
              </a:rPr>
              <a:t>Chiny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520428" y="4977129"/>
            <a:ext cx="243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C00000"/>
                </a:solidFill>
                <a:latin typeface="Calibri"/>
                <a:cs typeface="Calibri"/>
              </a:rPr>
              <a:t>Indie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221978" y="3121914"/>
            <a:ext cx="4171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C00000"/>
                </a:solidFill>
                <a:latin typeface="Calibri"/>
                <a:cs typeface="Calibri"/>
              </a:rPr>
              <a:t>Singapur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436354" y="4596765"/>
            <a:ext cx="364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C00000"/>
                </a:solidFill>
                <a:latin typeface="Calibri"/>
                <a:cs typeface="Calibri"/>
              </a:rPr>
              <a:t>Japonia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9029445" y="4023105"/>
            <a:ext cx="2838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C00000"/>
                </a:solidFill>
                <a:latin typeface="Calibri"/>
                <a:cs typeface="Calibri"/>
              </a:rPr>
              <a:t>Korea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407017" y="4096004"/>
            <a:ext cx="706755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065"/>
              </a:lnSpc>
              <a:spcBef>
                <a:spcPts val="100"/>
              </a:spcBef>
            </a:pPr>
            <a:r>
              <a:rPr dirty="0" sz="900" spc="-10">
                <a:solidFill>
                  <a:srgbClr val="006FC0"/>
                </a:solidFill>
                <a:latin typeface="Calibri"/>
                <a:cs typeface="Calibri"/>
              </a:rPr>
              <a:t>Kanada</a:t>
            </a:r>
            <a:endParaRPr sz="900">
              <a:latin typeface="Calibri"/>
              <a:cs typeface="Calibri"/>
            </a:endParaRPr>
          </a:p>
          <a:p>
            <a:pPr marL="149860">
              <a:lnSpc>
                <a:spcPts val="1060"/>
              </a:lnSpc>
            </a:pP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W.</a:t>
            </a:r>
            <a:r>
              <a:rPr dirty="0" sz="9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Brytania</a:t>
            </a:r>
            <a:endParaRPr sz="900">
              <a:latin typeface="Calibri"/>
              <a:cs typeface="Calibri"/>
            </a:endParaRPr>
          </a:p>
          <a:p>
            <a:pPr marL="167005">
              <a:lnSpc>
                <a:spcPts val="1075"/>
              </a:lnSpc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Niemcy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859266" y="4602860"/>
            <a:ext cx="471170" cy="398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0335">
              <a:lnSpc>
                <a:spcPts val="1055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Hiszp.</a:t>
            </a:r>
            <a:endParaRPr sz="900">
              <a:latin typeface="Calibri"/>
              <a:cs typeface="Calibri"/>
            </a:endParaRPr>
          </a:p>
          <a:p>
            <a:pPr marL="106045">
              <a:lnSpc>
                <a:spcPts val="925"/>
              </a:lnSpc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Włochy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950"/>
              </a:lnSpc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Rosja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445118" y="3989832"/>
            <a:ext cx="509905" cy="327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 marR="5080" indent="-84455">
              <a:lnSpc>
                <a:spcPct val="1098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Finlandia</a:t>
            </a:r>
            <a:r>
              <a:rPr dirty="0" sz="900" spc="5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Holandia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957436" y="4351731"/>
            <a:ext cx="4216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C00000"/>
                </a:solidFill>
                <a:latin typeface="Calibri"/>
                <a:cs typeface="Calibri"/>
              </a:rPr>
              <a:t>Australia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927338" y="4247769"/>
            <a:ext cx="2781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Dania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839454" y="4458716"/>
            <a:ext cx="3403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Austria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721597" y="5016245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7E5F00"/>
                </a:solidFill>
                <a:latin typeface="Calibri"/>
                <a:cs typeface="Calibri"/>
              </a:rPr>
              <a:t>Brazylia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913496" y="4977129"/>
            <a:ext cx="491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7E5F00"/>
                </a:solidFill>
                <a:latin typeface="Calibri"/>
                <a:cs typeface="Calibri"/>
              </a:rPr>
              <a:t>Argentyna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132953" y="4279138"/>
            <a:ext cx="647065" cy="71564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R="5080" indent="266700">
              <a:lnSpc>
                <a:spcPts val="950"/>
              </a:lnSpc>
              <a:spcBef>
                <a:spcPts val="24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Szwecja</a:t>
            </a:r>
            <a:r>
              <a:rPr dirty="0" sz="900" spc="5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Estonia</a:t>
            </a:r>
            <a:endParaRPr sz="900">
              <a:latin typeface="Calibri"/>
              <a:cs typeface="Calibri"/>
            </a:endParaRPr>
          </a:p>
          <a:p>
            <a:pPr marL="116205" marR="87630" indent="97790">
              <a:lnSpc>
                <a:spcPts val="980"/>
              </a:lnSpc>
              <a:spcBef>
                <a:spcPts val="220"/>
              </a:spcBef>
            </a:pPr>
            <a:r>
              <a:rPr dirty="0" sz="900" spc="-10">
                <a:solidFill>
                  <a:srgbClr val="C00000"/>
                </a:solidFill>
                <a:latin typeface="Calibri"/>
                <a:cs typeface="Calibri"/>
              </a:rPr>
              <a:t>Tajwan</a:t>
            </a:r>
            <a:r>
              <a:rPr dirty="0" sz="900" spc="5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Czechy</a:t>
            </a:r>
            <a:endParaRPr sz="900">
              <a:latin typeface="Calibri"/>
              <a:cs typeface="Calibri"/>
            </a:endParaRPr>
          </a:p>
          <a:p>
            <a:pPr marL="150495">
              <a:lnSpc>
                <a:spcPct val="100000"/>
              </a:lnSpc>
              <a:spcBef>
                <a:spcPts val="130"/>
              </a:spcBef>
            </a:pPr>
            <a:r>
              <a:rPr dirty="0" sz="900" spc="-10" b="1">
                <a:solidFill>
                  <a:srgbClr val="001F5F"/>
                </a:solidFill>
                <a:latin typeface="Calibri"/>
                <a:cs typeface="Calibri"/>
              </a:rPr>
              <a:t>Polska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951086" y="3676269"/>
            <a:ext cx="499109" cy="2692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R="5080" indent="12700">
              <a:lnSpc>
                <a:spcPct val="77800"/>
              </a:lnSpc>
              <a:spcBef>
                <a:spcPts val="340"/>
              </a:spcBef>
            </a:pPr>
            <a:r>
              <a:rPr dirty="0" sz="900" spc="-10">
                <a:solidFill>
                  <a:srgbClr val="C00000"/>
                </a:solidFill>
                <a:latin typeface="Calibri"/>
                <a:cs typeface="Calibri"/>
              </a:rPr>
              <a:t>Izrael</a:t>
            </a:r>
            <a:r>
              <a:rPr dirty="0" sz="900" spc="50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Szwajcaria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7331964" y="5114442"/>
            <a:ext cx="141605" cy="489584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7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7267702" y="3026943"/>
            <a:ext cx="206375" cy="211328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7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63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90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80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70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63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30</a:t>
            </a: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7546213" y="5591352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8071104" y="5591352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8628253" y="5591352"/>
            <a:ext cx="1409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0299192" y="5635675"/>
            <a:ext cx="12827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 spc="-40">
                <a:solidFill>
                  <a:srgbClr val="0D0D0D"/>
                </a:solidFill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0856341" y="5635675"/>
            <a:ext cx="12827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 spc="-40">
                <a:solidFill>
                  <a:srgbClr val="0D0D0D"/>
                </a:solidFill>
                <a:latin typeface="Calibri"/>
                <a:cs typeface="Calibri"/>
              </a:rPr>
              <a:t>60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1413235" y="5635675"/>
            <a:ext cx="12827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 spc="-40">
                <a:solidFill>
                  <a:srgbClr val="0D0D0D"/>
                </a:solidFill>
                <a:latin typeface="Calibri"/>
                <a:cs typeface="Calibri"/>
              </a:rPr>
              <a:t>70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6879335" y="3154679"/>
            <a:ext cx="1886585" cy="2395855"/>
            <a:chOff x="6879335" y="3154679"/>
            <a:chExt cx="1886585" cy="2395855"/>
          </a:xfrm>
        </p:grpSpPr>
        <p:sp>
          <p:nvSpPr>
            <p:cNvPr id="94" name="object 94" descr=""/>
            <p:cNvSpPr/>
            <p:nvPr/>
          </p:nvSpPr>
          <p:spPr>
            <a:xfrm>
              <a:off x="8600185" y="4823205"/>
              <a:ext cx="165735" cy="86360"/>
            </a:xfrm>
            <a:custGeom>
              <a:avLst/>
              <a:gdLst/>
              <a:ahLst/>
              <a:cxnLst/>
              <a:rect l="l" t="t" r="r" b="b"/>
              <a:pathLst>
                <a:path w="165734" h="86360">
                  <a:moveTo>
                    <a:pt x="45466" y="52451"/>
                  </a:moveTo>
                  <a:lnTo>
                    <a:pt x="0" y="75057"/>
                  </a:lnTo>
                  <a:lnTo>
                    <a:pt x="5588" y="86360"/>
                  </a:lnTo>
                  <a:lnTo>
                    <a:pt x="51181" y="63881"/>
                  </a:lnTo>
                  <a:lnTo>
                    <a:pt x="45466" y="52451"/>
                  </a:lnTo>
                  <a:close/>
                </a:path>
                <a:path w="165734" h="86360">
                  <a:moveTo>
                    <a:pt x="117258" y="17029"/>
                  </a:moveTo>
                  <a:lnTo>
                    <a:pt x="79629" y="35687"/>
                  </a:lnTo>
                  <a:lnTo>
                    <a:pt x="85344" y="46990"/>
                  </a:lnTo>
                  <a:lnTo>
                    <a:pt x="122892" y="28425"/>
                  </a:lnTo>
                  <a:lnTo>
                    <a:pt x="117258" y="17029"/>
                  </a:lnTo>
                  <a:close/>
                </a:path>
                <a:path w="165734" h="86360">
                  <a:moveTo>
                    <a:pt x="155970" y="13081"/>
                  </a:moveTo>
                  <a:lnTo>
                    <a:pt x="125222" y="13081"/>
                  </a:lnTo>
                  <a:lnTo>
                    <a:pt x="130810" y="24511"/>
                  </a:lnTo>
                  <a:lnTo>
                    <a:pt x="122892" y="28425"/>
                  </a:lnTo>
                  <a:lnTo>
                    <a:pt x="131318" y="45466"/>
                  </a:lnTo>
                  <a:lnTo>
                    <a:pt x="155970" y="13081"/>
                  </a:lnTo>
                  <a:close/>
                </a:path>
                <a:path w="165734" h="86360">
                  <a:moveTo>
                    <a:pt x="125222" y="13081"/>
                  </a:moveTo>
                  <a:lnTo>
                    <a:pt x="117258" y="17029"/>
                  </a:lnTo>
                  <a:lnTo>
                    <a:pt x="122892" y="28425"/>
                  </a:lnTo>
                  <a:lnTo>
                    <a:pt x="130810" y="24511"/>
                  </a:lnTo>
                  <a:lnTo>
                    <a:pt x="125222" y="13081"/>
                  </a:lnTo>
                  <a:close/>
                </a:path>
                <a:path w="165734" h="86360">
                  <a:moveTo>
                    <a:pt x="108839" y="0"/>
                  </a:moveTo>
                  <a:lnTo>
                    <a:pt x="117258" y="17029"/>
                  </a:lnTo>
                  <a:lnTo>
                    <a:pt x="125222" y="13081"/>
                  </a:lnTo>
                  <a:lnTo>
                    <a:pt x="155970" y="13081"/>
                  </a:lnTo>
                  <a:lnTo>
                    <a:pt x="165735" y="254"/>
                  </a:lnTo>
                  <a:lnTo>
                    <a:pt x="10883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9335" y="3154679"/>
              <a:ext cx="358140" cy="2395728"/>
            </a:xfrm>
            <a:prstGeom prst="rect">
              <a:avLst/>
            </a:prstGeom>
          </p:spPr>
        </p:pic>
      </p:grpSp>
      <p:sp>
        <p:nvSpPr>
          <p:cNvPr id="96" name="object 96" descr=""/>
          <p:cNvSpPr txBox="1"/>
          <p:nvPr/>
        </p:nvSpPr>
        <p:spPr>
          <a:xfrm>
            <a:off x="6980046" y="3763442"/>
            <a:ext cx="159385" cy="13874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105"/>
              </a:lnSpc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Intensywność</a:t>
            </a:r>
            <a:r>
              <a:rPr dirty="0" sz="10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rozwoju</a:t>
            </a:r>
            <a:r>
              <a:rPr dirty="0" sz="10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dirty="0" baseline="25641" sz="975" spc="-37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baseline="25641" sz="975">
              <a:latin typeface="Calibri"/>
              <a:cs typeface="Calibri"/>
            </a:endParaRPr>
          </a:p>
        </p:txBody>
      </p:sp>
      <p:pic>
        <p:nvPicPr>
          <p:cNvPr id="97" name="object 9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20940" y="5762244"/>
            <a:ext cx="3951731" cy="358140"/>
          </a:xfrm>
          <a:prstGeom prst="rect">
            <a:avLst/>
          </a:prstGeom>
        </p:spPr>
      </p:pic>
      <p:sp>
        <p:nvSpPr>
          <p:cNvPr id="98" name="object 98" descr=""/>
          <p:cNvSpPr txBox="1"/>
          <p:nvPr/>
        </p:nvSpPr>
        <p:spPr>
          <a:xfrm>
            <a:off x="9146158" y="5591352"/>
            <a:ext cx="1002665" cy="429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95"/>
              </a:spcBef>
              <a:tabLst>
                <a:tab pos="595630" algn="l"/>
              </a:tabLst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790"/>
              </a:spcBef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Skala</a:t>
            </a:r>
            <a:r>
              <a:rPr dirty="0" sz="10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rozwoju</a:t>
            </a:r>
            <a:r>
              <a:rPr dirty="0" sz="10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dirty="0" baseline="25641" sz="975" spc="-37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baseline="25641" sz="975">
              <a:latin typeface="Calibri"/>
              <a:cs typeface="Calibri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10063027" y="5484304"/>
            <a:ext cx="1485900" cy="257175"/>
            <a:chOff x="10063027" y="5484304"/>
            <a:chExt cx="1485900" cy="257175"/>
          </a:xfrm>
        </p:grpSpPr>
        <p:sp>
          <p:nvSpPr>
            <p:cNvPr id="100" name="object 100" descr=""/>
            <p:cNvSpPr/>
            <p:nvPr/>
          </p:nvSpPr>
          <p:spPr>
            <a:xfrm>
              <a:off x="10069695" y="5490971"/>
              <a:ext cx="46355" cy="78105"/>
            </a:xfrm>
            <a:custGeom>
              <a:avLst/>
              <a:gdLst/>
              <a:ahLst/>
              <a:cxnLst/>
              <a:rect l="l" t="t" r="r" b="b"/>
              <a:pathLst>
                <a:path w="46354" h="78104">
                  <a:moveTo>
                    <a:pt x="0" y="77723"/>
                  </a:moveTo>
                  <a:lnTo>
                    <a:pt x="46070" y="77723"/>
                  </a:lnTo>
                  <a:lnTo>
                    <a:pt x="46070" y="0"/>
                  </a:lnTo>
                  <a:lnTo>
                    <a:pt x="0" y="0"/>
                  </a:lnTo>
                  <a:lnTo>
                    <a:pt x="0" y="77723"/>
                  </a:lnTo>
                  <a:close/>
                </a:path>
              </a:pathLst>
            </a:custGeom>
            <a:solidFill>
              <a:srgbClr val="FBF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0069695" y="5490971"/>
              <a:ext cx="46355" cy="78105"/>
            </a:xfrm>
            <a:custGeom>
              <a:avLst/>
              <a:gdLst/>
              <a:ahLst/>
              <a:cxnLst/>
              <a:rect l="l" t="t" r="r" b="b"/>
              <a:pathLst>
                <a:path w="46354" h="78104">
                  <a:moveTo>
                    <a:pt x="46070" y="77723"/>
                  </a:moveTo>
                  <a:lnTo>
                    <a:pt x="46070" y="0"/>
                  </a:lnTo>
                </a:path>
                <a:path w="46354" h="78104">
                  <a:moveTo>
                    <a:pt x="0" y="0"/>
                  </a:moveTo>
                  <a:lnTo>
                    <a:pt x="0" y="77723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1171132" y="5490971"/>
              <a:ext cx="45085" cy="78105"/>
            </a:xfrm>
            <a:custGeom>
              <a:avLst/>
              <a:gdLst/>
              <a:ahLst/>
              <a:cxnLst/>
              <a:rect l="l" t="t" r="r" b="b"/>
              <a:pathLst>
                <a:path w="45084" h="78104">
                  <a:moveTo>
                    <a:pt x="0" y="77724"/>
                  </a:moveTo>
                  <a:lnTo>
                    <a:pt x="45047" y="77724"/>
                  </a:lnTo>
                  <a:lnTo>
                    <a:pt x="45046" y="0"/>
                  </a:lnTo>
                  <a:lnTo>
                    <a:pt x="0" y="0"/>
                  </a:lnTo>
                  <a:lnTo>
                    <a:pt x="0" y="77724"/>
                  </a:lnTo>
                  <a:close/>
                </a:path>
              </a:pathLst>
            </a:custGeom>
            <a:solidFill>
              <a:srgbClr val="FBF9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1171132" y="5490971"/>
              <a:ext cx="45085" cy="78105"/>
            </a:xfrm>
            <a:custGeom>
              <a:avLst/>
              <a:gdLst/>
              <a:ahLst/>
              <a:cxnLst/>
              <a:rect l="l" t="t" r="r" b="b"/>
              <a:pathLst>
                <a:path w="45084" h="78104">
                  <a:moveTo>
                    <a:pt x="45047" y="77724"/>
                  </a:moveTo>
                  <a:lnTo>
                    <a:pt x="45046" y="0"/>
                  </a:lnTo>
                </a:path>
                <a:path w="45084" h="78104">
                  <a:moveTo>
                    <a:pt x="0" y="0"/>
                  </a:moveTo>
                  <a:lnTo>
                    <a:pt x="0" y="77724"/>
                  </a:lnTo>
                </a:path>
              </a:pathLst>
            </a:custGeom>
            <a:ln w="12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1411712" y="5632703"/>
              <a:ext cx="137160" cy="108585"/>
            </a:xfrm>
            <a:custGeom>
              <a:avLst/>
              <a:gdLst/>
              <a:ahLst/>
              <a:cxnLst/>
              <a:rect l="l" t="t" r="r" b="b"/>
              <a:pathLst>
                <a:path w="137159" h="108585">
                  <a:moveTo>
                    <a:pt x="137159" y="0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137159" y="10820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10268711" y="5632703"/>
            <a:ext cx="215265" cy="108585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850"/>
              </a:lnSpc>
            </a:pPr>
            <a:r>
              <a:rPr dirty="0" sz="1000" spc="-25">
                <a:latin typeface="Calibri"/>
                <a:cs typeface="Calibri"/>
              </a:rPr>
              <a:t>70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10829543" y="5632703"/>
            <a:ext cx="216535" cy="108585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850"/>
              </a:lnSpc>
            </a:pPr>
            <a:r>
              <a:rPr dirty="0" sz="1000" spc="-25">
                <a:latin typeface="Calibri"/>
                <a:cs typeface="Calibri"/>
              </a:rPr>
              <a:t>80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11385550" y="5591047"/>
            <a:ext cx="2051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8" name="object 108" descr=""/>
          <p:cNvGrpSpPr/>
          <p:nvPr/>
        </p:nvGrpSpPr>
        <p:grpSpPr>
          <a:xfrm>
            <a:off x="10561066" y="3098038"/>
            <a:ext cx="58419" cy="590550"/>
            <a:chOff x="10561066" y="3098038"/>
            <a:chExt cx="58419" cy="590550"/>
          </a:xfrm>
        </p:grpSpPr>
        <p:sp>
          <p:nvSpPr>
            <p:cNvPr id="109" name="object 109" descr=""/>
            <p:cNvSpPr/>
            <p:nvPr/>
          </p:nvSpPr>
          <p:spPr>
            <a:xfrm>
              <a:off x="10567416" y="310438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0567416" y="310438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0" y="22860"/>
                  </a:move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59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19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59" y="45720"/>
                  </a:ln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0567416" y="328422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59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59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0567416" y="328422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0" y="22859"/>
                  </a:move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59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19" y="22859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59" y="45719"/>
                  </a:ln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59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0567416" y="346252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0567416" y="346252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0" y="22860"/>
                  </a:move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59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19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59" y="45720"/>
                  </a:ln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10567416" y="3636264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22859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59" y="45719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19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0567416" y="3636264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0" y="22860"/>
                  </a:move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59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19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59" y="45719"/>
                  </a:ln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close/>
                </a:path>
              </a:pathLst>
            </a:custGeom>
            <a:ln w="12699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 descr=""/>
          <p:cNvSpPr txBox="1"/>
          <p:nvPr/>
        </p:nvSpPr>
        <p:spPr>
          <a:xfrm>
            <a:off x="10681081" y="2988335"/>
            <a:ext cx="842010" cy="73596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90"/>
              </a:spcBef>
            </a:pPr>
            <a:r>
              <a:rPr dirty="0" sz="750" spc="-10">
                <a:latin typeface="Calibri"/>
                <a:cs typeface="Calibri"/>
              </a:rPr>
              <a:t>Europa</a:t>
            </a: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r>
              <a:rPr dirty="0" sz="750">
                <a:latin typeface="Calibri"/>
                <a:cs typeface="Calibri"/>
              </a:rPr>
              <a:t>Ameryka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Północna</a:t>
            </a: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dirty="0" sz="750">
                <a:latin typeface="Calibri"/>
                <a:cs typeface="Calibri"/>
              </a:rPr>
              <a:t>Azja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</a:t>
            </a:r>
            <a:r>
              <a:rPr dirty="0" sz="750" spc="-10">
                <a:latin typeface="Calibri"/>
                <a:cs typeface="Calibri"/>
              </a:rPr>
              <a:t> Oceania</a:t>
            </a:r>
            <a:endParaRPr sz="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dirty="0" sz="750">
                <a:latin typeface="Calibri"/>
                <a:cs typeface="Calibri"/>
              </a:rPr>
              <a:t>Ameryka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Południowa</a:t>
            </a:r>
            <a:endParaRPr sz="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91200" y="0"/>
            <a:ext cx="6400800" cy="6858000"/>
            <a:chOff x="5791200" y="0"/>
            <a:chExt cx="64008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6255" y="0"/>
              <a:ext cx="3285744" cy="685774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4263" y="0"/>
              <a:ext cx="4585716" cy="68579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791200" y="0"/>
              <a:ext cx="4260215" cy="6858000"/>
            </a:xfrm>
            <a:custGeom>
              <a:avLst/>
              <a:gdLst/>
              <a:ahLst/>
              <a:cxnLst/>
              <a:rect l="l" t="t" r="r" b="b"/>
              <a:pathLst>
                <a:path w="4260215" h="6858000">
                  <a:moveTo>
                    <a:pt x="4259707" y="6815264"/>
                  </a:moveTo>
                  <a:lnTo>
                    <a:pt x="4227830" y="6761035"/>
                  </a:lnTo>
                  <a:lnTo>
                    <a:pt x="4198670" y="6702895"/>
                  </a:lnTo>
                  <a:lnTo>
                    <a:pt x="4170083" y="6641706"/>
                  </a:lnTo>
                  <a:lnTo>
                    <a:pt x="4142079" y="6577508"/>
                  </a:lnTo>
                  <a:lnTo>
                    <a:pt x="4114673" y="6510388"/>
                  </a:lnTo>
                  <a:lnTo>
                    <a:pt x="4087888" y="6440398"/>
                  </a:lnTo>
                  <a:lnTo>
                    <a:pt x="4074731" y="6404356"/>
                  </a:lnTo>
                  <a:lnTo>
                    <a:pt x="4061739" y="6367615"/>
                  </a:lnTo>
                  <a:lnTo>
                    <a:pt x="4048912" y="6330188"/>
                  </a:lnTo>
                  <a:lnTo>
                    <a:pt x="4036250" y="6292075"/>
                  </a:lnTo>
                  <a:lnTo>
                    <a:pt x="4023753" y="6253302"/>
                  </a:lnTo>
                  <a:lnTo>
                    <a:pt x="4011422" y="6213868"/>
                  </a:lnTo>
                  <a:lnTo>
                    <a:pt x="3999268" y="6173775"/>
                  </a:lnTo>
                  <a:lnTo>
                    <a:pt x="3987292" y="6133033"/>
                  </a:lnTo>
                  <a:lnTo>
                    <a:pt x="3975481" y="6091656"/>
                  </a:lnTo>
                  <a:lnTo>
                    <a:pt x="3963860" y="6049645"/>
                  </a:lnTo>
                  <a:lnTo>
                    <a:pt x="3952417" y="6007011"/>
                  </a:lnTo>
                  <a:lnTo>
                    <a:pt x="3941165" y="5963767"/>
                  </a:lnTo>
                  <a:lnTo>
                    <a:pt x="3930091" y="5919914"/>
                  </a:lnTo>
                  <a:lnTo>
                    <a:pt x="3919207" y="5875464"/>
                  </a:lnTo>
                  <a:lnTo>
                    <a:pt x="3908514" y="5830417"/>
                  </a:lnTo>
                  <a:lnTo>
                    <a:pt x="3898011" y="5784786"/>
                  </a:lnTo>
                  <a:lnTo>
                    <a:pt x="3887698" y="5738584"/>
                  </a:lnTo>
                  <a:lnTo>
                    <a:pt x="3877589" y="5691822"/>
                  </a:lnTo>
                  <a:lnTo>
                    <a:pt x="3867670" y="5644489"/>
                  </a:lnTo>
                  <a:lnTo>
                    <a:pt x="3857955" y="5596598"/>
                  </a:lnTo>
                  <a:lnTo>
                    <a:pt x="3848455" y="5548173"/>
                  </a:lnTo>
                  <a:lnTo>
                    <a:pt x="3839146" y="5499201"/>
                  </a:lnTo>
                  <a:lnTo>
                    <a:pt x="3830053" y="5449709"/>
                  </a:lnTo>
                  <a:lnTo>
                    <a:pt x="3821163" y="5399697"/>
                  </a:lnTo>
                  <a:lnTo>
                    <a:pt x="3812489" y="5349164"/>
                  </a:lnTo>
                  <a:lnTo>
                    <a:pt x="3804031" y="5298122"/>
                  </a:lnTo>
                  <a:lnTo>
                    <a:pt x="3795788" y="5246598"/>
                  </a:lnTo>
                  <a:lnTo>
                    <a:pt x="3787775" y="5194566"/>
                  </a:lnTo>
                  <a:lnTo>
                    <a:pt x="3779964" y="5142065"/>
                  </a:lnTo>
                  <a:lnTo>
                    <a:pt x="3772382" y="5089093"/>
                  </a:lnTo>
                  <a:lnTo>
                    <a:pt x="3765029" y="5035639"/>
                  </a:lnTo>
                  <a:lnTo>
                    <a:pt x="3757904" y="4981740"/>
                  </a:lnTo>
                  <a:lnTo>
                    <a:pt x="3751008" y="4927384"/>
                  </a:lnTo>
                  <a:lnTo>
                    <a:pt x="3744353" y="4872583"/>
                  </a:lnTo>
                  <a:lnTo>
                    <a:pt x="3737914" y="4817351"/>
                  </a:lnTo>
                  <a:lnTo>
                    <a:pt x="3731730" y="4761700"/>
                  </a:lnTo>
                  <a:lnTo>
                    <a:pt x="3725773" y="4705616"/>
                  </a:lnTo>
                  <a:lnTo>
                    <a:pt x="3720058" y="4649127"/>
                  </a:lnTo>
                  <a:lnTo>
                    <a:pt x="3714585" y="4592231"/>
                  </a:lnTo>
                  <a:lnTo>
                    <a:pt x="3709365" y="4534941"/>
                  </a:lnTo>
                  <a:lnTo>
                    <a:pt x="3704386" y="4477270"/>
                  </a:lnTo>
                  <a:lnTo>
                    <a:pt x="3699649" y="4419206"/>
                  </a:lnTo>
                  <a:lnTo>
                    <a:pt x="3695179" y="4360773"/>
                  </a:lnTo>
                  <a:lnTo>
                    <a:pt x="3690950" y="4301985"/>
                  </a:lnTo>
                  <a:lnTo>
                    <a:pt x="3686987" y="4242828"/>
                  </a:lnTo>
                  <a:lnTo>
                    <a:pt x="3683279" y="4183329"/>
                  </a:lnTo>
                  <a:lnTo>
                    <a:pt x="3679837" y="4123486"/>
                  </a:lnTo>
                  <a:lnTo>
                    <a:pt x="3676650" y="4063314"/>
                  </a:lnTo>
                  <a:lnTo>
                    <a:pt x="3673729" y="4002811"/>
                  </a:lnTo>
                  <a:lnTo>
                    <a:pt x="3671087" y="3941991"/>
                  </a:lnTo>
                  <a:lnTo>
                    <a:pt x="3668699" y="3880866"/>
                  </a:lnTo>
                  <a:lnTo>
                    <a:pt x="3666591" y="3819436"/>
                  </a:lnTo>
                  <a:lnTo>
                    <a:pt x="3664762" y="3757714"/>
                  </a:lnTo>
                  <a:lnTo>
                    <a:pt x="3663200" y="3695700"/>
                  </a:lnTo>
                  <a:lnTo>
                    <a:pt x="3661918" y="3633419"/>
                  </a:lnTo>
                  <a:lnTo>
                    <a:pt x="3660914" y="3570859"/>
                  </a:lnTo>
                  <a:lnTo>
                    <a:pt x="3660203" y="3508032"/>
                  </a:lnTo>
                  <a:lnTo>
                    <a:pt x="3659771" y="3444964"/>
                  </a:lnTo>
                  <a:lnTo>
                    <a:pt x="3659632" y="3381629"/>
                  </a:lnTo>
                  <a:lnTo>
                    <a:pt x="3659771" y="3318306"/>
                  </a:lnTo>
                  <a:lnTo>
                    <a:pt x="3660203" y="3255226"/>
                  </a:lnTo>
                  <a:lnTo>
                    <a:pt x="3660914" y="3192399"/>
                  </a:lnTo>
                  <a:lnTo>
                    <a:pt x="3661918" y="3129838"/>
                  </a:lnTo>
                  <a:lnTo>
                    <a:pt x="3663200" y="3067545"/>
                  </a:lnTo>
                  <a:lnTo>
                    <a:pt x="3664762" y="3005531"/>
                  </a:lnTo>
                  <a:lnTo>
                    <a:pt x="3666591" y="2943796"/>
                  </a:lnTo>
                  <a:lnTo>
                    <a:pt x="3668699" y="2882366"/>
                  </a:lnTo>
                  <a:lnTo>
                    <a:pt x="3671087" y="2821228"/>
                  </a:lnTo>
                  <a:lnTo>
                    <a:pt x="3673729" y="2760408"/>
                  </a:lnTo>
                  <a:lnTo>
                    <a:pt x="3676650" y="2699905"/>
                  </a:lnTo>
                  <a:lnTo>
                    <a:pt x="3679837" y="2639720"/>
                  </a:lnTo>
                  <a:lnTo>
                    <a:pt x="3683279" y="2579878"/>
                  </a:lnTo>
                  <a:lnTo>
                    <a:pt x="3686987" y="2520378"/>
                  </a:lnTo>
                  <a:lnTo>
                    <a:pt x="3690950" y="2461222"/>
                  </a:lnTo>
                  <a:lnTo>
                    <a:pt x="3695179" y="2402421"/>
                  </a:lnTo>
                  <a:lnTo>
                    <a:pt x="3699649" y="2343988"/>
                  </a:lnTo>
                  <a:lnTo>
                    <a:pt x="3704386" y="2285923"/>
                  </a:lnTo>
                  <a:lnTo>
                    <a:pt x="3709365" y="2228253"/>
                  </a:lnTo>
                  <a:lnTo>
                    <a:pt x="3714585" y="2170950"/>
                  </a:lnTo>
                  <a:lnTo>
                    <a:pt x="3720058" y="2114054"/>
                  </a:lnTo>
                  <a:lnTo>
                    <a:pt x="3725773" y="2057565"/>
                  </a:lnTo>
                  <a:lnTo>
                    <a:pt x="3731730" y="2001481"/>
                  </a:lnTo>
                  <a:lnTo>
                    <a:pt x="3737914" y="1945817"/>
                  </a:lnTo>
                  <a:lnTo>
                    <a:pt x="3744353" y="1890585"/>
                  </a:lnTo>
                  <a:lnTo>
                    <a:pt x="3751008" y="1835785"/>
                  </a:lnTo>
                  <a:lnTo>
                    <a:pt x="3757904" y="1781429"/>
                  </a:lnTo>
                  <a:lnTo>
                    <a:pt x="3765029" y="1727530"/>
                  </a:lnTo>
                  <a:lnTo>
                    <a:pt x="3772382" y="1674075"/>
                  </a:lnTo>
                  <a:lnTo>
                    <a:pt x="3779964" y="1621104"/>
                  </a:lnTo>
                  <a:lnTo>
                    <a:pt x="3787775" y="1568589"/>
                  </a:lnTo>
                  <a:lnTo>
                    <a:pt x="3795788" y="1516570"/>
                  </a:lnTo>
                  <a:lnTo>
                    <a:pt x="3804031" y="1465033"/>
                  </a:lnTo>
                  <a:lnTo>
                    <a:pt x="3812489" y="1414005"/>
                  </a:lnTo>
                  <a:lnTo>
                    <a:pt x="3821163" y="1363472"/>
                  </a:lnTo>
                  <a:lnTo>
                    <a:pt x="3830053" y="1313459"/>
                  </a:lnTo>
                  <a:lnTo>
                    <a:pt x="3839146" y="1263954"/>
                  </a:lnTo>
                  <a:lnTo>
                    <a:pt x="3848455" y="1214996"/>
                  </a:lnTo>
                  <a:lnTo>
                    <a:pt x="3857955" y="1166558"/>
                  </a:lnTo>
                  <a:lnTo>
                    <a:pt x="3867670" y="1118679"/>
                  </a:lnTo>
                  <a:lnTo>
                    <a:pt x="3877589" y="1071346"/>
                  </a:lnTo>
                  <a:lnTo>
                    <a:pt x="3887698" y="1024572"/>
                  </a:lnTo>
                  <a:lnTo>
                    <a:pt x="3898011" y="978369"/>
                  </a:lnTo>
                  <a:lnTo>
                    <a:pt x="3908514" y="932738"/>
                  </a:lnTo>
                  <a:lnTo>
                    <a:pt x="3919207" y="887691"/>
                  </a:lnTo>
                  <a:lnTo>
                    <a:pt x="3930091" y="843241"/>
                  </a:lnTo>
                  <a:lnTo>
                    <a:pt x="3941165" y="799388"/>
                  </a:lnTo>
                  <a:lnTo>
                    <a:pt x="3952417" y="756145"/>
                  </a:lnTo>
                  <a:lnTo>
                    <a:pt x="3963860" y="713511"/>
                  </a:lnTo>
                  <a:lnTo>
                    <a:pt x="3975481" y="671512"/>
                  </a:lnTo>
                  <a:lnTo>
                    <a:pt x="3987292" y="630135"/>
                  </a:lnTo>
                  <a:lnTo>
                    <a:pt x="3999268" y="589394"/>
                  </a:lnTo>
                  <a:lnTo>
                    <a:pt x="4011422" y="549300"/>
                  </a:lnTo>
                  <a:lnTo>
                    <a:pt x="4023753" y="509866"/>
                  </a:lnTo>
                  <a:lnTo>
                    <a:pt x="4036250" y="471093"/>
                  </a:lnTo>
                  <a:lnTo>
                    <a:pt x="4048912" y="432993"/>
                  </a:lnTo>
                  <a:lnTo>
                    <a:pt x="4061739" y="395566"/>
                  </a:lnTo>
                  <a:lnTo>
                    <a:pt x="4074731" y="358825"/>
                  </a:lnTo>
                  <a:lnTo>
                    <a:pt x="4087888" y="322770"/>
                  </a:lnTo>
                  <a:lnTo>
                    <a:pt x="4114673" y="252793"/>
                  </a:lnTo>
                  <a:lnTo>
                    <a:pt x="4142079" y="185674"/>
                  </a:lnTo>
                  <a:lnTo>
                    <a:pt x="4170083" y="121488"/>
                  </a:lnTo>
                  <a:lnTo>
                    <a:pt x="4198670" y="60299"/>
                  </a:lnTo>
                  <a:lnTo>
                    <a:pt x="4227830" y="2159"/>
                  </a:lnTo>
                  <a:lnTo>
                    <a:pt x="4229011" y="0"/>
                  </a:lnTo>
                  <a:lnTo>
                    <a:pt x="940308" y="0"/>
                  </a:lnTo>
                  <a:lnTo>
                    <a:pt x="918972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940308" y="6858000"/>
                  </a:lnTo>
                  <a:lnTo>
                    <a:pt x="940308" y="6853428"/>
                  </a:lnTo>
                  <a:lnTo>
                    <a:pt x="4259707" y="6853428"/>
                  </a:lnTo>
                  <a:lnTo>
                    <a:pt x="4259707" y="68152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5508" y="733044"/>
            <a:ext cx="646937" cy="64084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6498" y="676732"/>
            <a:ext cx="816355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5490" algn="l"/>
              </a:tabLst>
            </a:pPr>
            <a:r>
              <a:rPr dirty="0" baseline="-4166" sz="6000" spc="-37">
                <a:solidFill>
                  <a:srgbClr val="001F5F"/>
                </a:solidFill>
              </a:rPr>
              <a:t>9.</a:t>
            </a:r>
            <a:r>
              <a:rPr dirty="0" baseline="-4166" sz="6000">
                <a:solidFill>
                  <a:srgbClr val="001F5F"/>
                </a:solidFill>
              </a:rPr>
              <a:t>	</a:t>
            </a:r>
            <a:r>
              <a:rPr dirty="0" sz="4000" spc="55">
                <a:solidFill>
                  <a:srgbClr val="001F5F"/>
                </a:solidFill>
              </a:rPr>
              <a:t>Ostateczna</a:t>
            </a:r>
            <a:r>
              <a:rPr dirty="0" sz="4000" spc="-215">
                <a:solidFill>
                  <a:srgbClr val="001F5F"/>
                </a:solidFill>
              </a:rPr>
              <a:t> </a:t>
            </a:r>
            <a:r>
              <a:rPr dirty="0" sz="4000">
                <a:solidFill>
                  <a:srgbClr val="001F5F"/>
                </a:solidFill>
              </a:rPr>
              <a:t>sztuczna</a:t>
            </a:r>
            <a:r>
              <a:rPr dirty="0" sz="4000" spc="-210">
                <a:solidFill>
                  <a:srgbClr val="001F5F"/>
                </a:solidFill>
              </a:rPr>
              <a:t> </a:t>
            </a:r>
            <a:r>
              <a:rPr dirty="0" sz="4000" spc="55">
                <a:solidFill>
                  <a:srgbClr val="001F5F"/>
                </a:solidFill>
              </a:rPr>
              <a:t>inteligencja</a:t>
            </a:r>
            <a:endParaRPr sz="4000"/>
          </a:p>
        </p:txBody>
      </p:sp>
      <p:grpSp>
        <p:nvGrpSpPr>
          <p:cNvPr id="8" name="object 8" descr=""/>
          <p:cNvGrpSpPr/>
          <p:nvPr/>
        </p:nvGrpSpPr>
        <p:grpSpPr>
          <a:xfrm>
            <a:off x="635508" y="1694688"/>
            <a:ext cx="8270875" cy="4791710"/>
            <a:chOff x="635508" y="1694688"/>
            <a:chExt cx="8270875" cy="479171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08" y="1694688"/>
              <a:ext cx="8270748" cy="143865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08" y="3371088"/>
              <a:ext cx="8270748" cy="143865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08" y="5047488"/>
              <a:ext cx="8270748" cy="143865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/>
              <a:t>Obecne</a:t>
            </a:r>
            <a:r>
              <a:rPr dirty="0" spc="-30"/>
              <a:t> </a:t>
            </a:r>
            <a:r>
              <a:rPr dirty="0"/>
              <a:t>sztuczne</a:t>
            </a:r>
            <a:r>
              <a:rPr dirty="0" spc="-25"/>
              <a:t> </a:t>
            </a:r>
            <a:r>
              <a:rPr dirty="0" spc="-10"/>
              <a:t>inteligencje</a:t>
            </a:r>
            <a:r>
              <a:rPr dirty="0" spc="-45"/>
              <a:t> </a:t>
            </a:r>
            <a:r>
              <a:rPr dirty="0"/>
              <a:t>są</a:t>
            </a:r>
            <a:r>
              <a:rPr dirty="0" spc="-40"/>
              <a:t> </a:t>
            </a:r>
            <a:r>
              <a:rPr dirty="0"/>
              <a:t>już</a:t>
            </a:r>
            <a:r>
              <a:rPr dirty="0" spc="-35"/>
              <a:t> </a:t>
            </a:r>
            <a:r>
              <a:rPr dirty="0"/>
              <a:t>prawie</a:t>
            </a:r>
            <a:r>
              <a:rPr dirty="0" spc="-30"/>
              <a:t> </a:t>
            </a:r>
            <a:r>
              <a:rPr dirty="0"/>
              <a:t>tak</a:t>
            </a:r>
            <a:r>
              <a:rPr dirty="0" spc="-50"/>
              <a:t> </a:t>
            </a:r>
            <a:r>
              <a:rPr dirty="0" spc="-10"/>
              <a:t>inteligentne</a:t>
            </a:r>
            <a:r>
              <a:rPr dirty="0" spc="-55"/>
              <a:t> </a:t>
            </a:r>
            <a:r>
              <a:rPr dirty="0"/>
              <a:t>jak</a:t>
            </a:r>
            <a:r>
              <a:rPr dirty="0" spc="-40"/>
              <a:t> </a:t>
            </a:r>
            <a:r>
              <a:rPr dirty="0" spc="-10"/>
              <a:t>ludzie</a:t>
            </a:r>
          </a:p>
          <a:p>
            <a:pPr algn="just" marL="12700" marR="5080">
              <a:lnSpc>
                <a:spcPct val="100000"/>
              </a:lnSpc>
              <a:spcBef>
                <a:spcPts val="630"/>
              </a:spcBef>
            </a:pPr>
            <a:r>
              <a:rPr dirty="0" sz="1200" b="0">
                <a:latin typeface="Calibri"/>
                <a:cs typeface="Calibri"/>
              </a:rPr>
              <a:t>Wprawdzie</a:t>
            </a:r>
            <a:r>
              <a:rPr dirty="0" sz="1200" spc="3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brak</a:t>
            </a:r>
            <a:r>
              <a:rPr dirty="0" sz="1200" spc="36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im</a:t>
            </a:r>
            <a:r>
              <a:rPr dirty="0" sz="1200" spc="36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jeszcze</a:t>
            </a:r>
            <a:r>
              <a:rPr dirty="0" sz="1200" spc="36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możliwości</a:t>
            </a:r>
            <a:r>
              <a:rPr dirty="0" sz="1200" spc="37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samodzielnego</a:t>
            </a:r>
            <a:r>
              <a:rPr dirty="0" sz="1200" spc="36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wyznaczania</a:t>
            </a:r>
            <a:r>
              <a:rPr dirty="0" sz="1200" spc="3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3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wypełniania</a:t>
            </a:r>
            <a:r>
              <a:rPr dirty="0" sz="1200" spc="37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celów</a:t>
            </a:r>
            <a:r>
              <a:rPr dirty="0" sz="1200" spc="35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–</a:t>
            </a:r>
            <a:r>
              <a:rPr dirty="0" sz="1200" spc="36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ważnego </a:t>
            </a:r>
            <a:r>
              <a:rPr dirty="0" sz="1200" b="0">
                <a:latin typeface="Calibri"/>
                <a:cs typeface="Calibri"/>
              </a:rPr>
              <a:t>elementu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człowieczeństwa</a:t>
            </a:r>
            <a:r>
              <a:rPr dirty="0" sz="1200" spc="5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–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ale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potrafią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już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się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same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uczyć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zdobywają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umiejętności,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do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których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nie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spc="-20" b="0">
                <a:latin typeface="Calibri"/>
                <a:cs typeface="Calibri"/>
              </a:rPr>
              <a:t>były </a:t>
            </a:r>
            <a:r>
              <a:rPr dirty="0" sz="1200" b="0">
                <a:latin typeface="Calibri"/>
                <a:cs typeface="Calibri"/>
              </a:rPr>
              <a:t>projektowane. To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ważne, ponieważ</a:t>
            </a:r>
            <a:r>
              <a:rPr dirty="0" sz="1200" spc="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gdy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przewyższą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swoją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inteligencją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ludzi,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to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będą</a:t>
            </a:r>
            <a:r>
              <a:rPr dirty="0" sz="1200" spc="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mogły same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napędzać </a:t>
            </a:r>
            <a:r>
              <a:rPr dirty="0" sz="1200" b="0">
                <a:latin typeface="Calibri"/>
                <a:cs typeface="Calibri"/>
              </a:rPr>
              <a:t>swój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dalszy</a:t>
            </a:r>
            <a:r>
              <a:rPr dirty="0" sz="1200" spc="-4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rozwój,</a:t>
            </a:r>
            <a:r>
              <a:rPr dirty="0" sz="1200" spc="-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przez</a:t>
            </a:r>
            <a:r>
              <a:rPr dirty="0" sz="1200" spc="-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co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ich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inteligencja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będzie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rosła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dalej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</a:t>
            </a:r>
            <a:r>
              <a:rPr dirty="0" sz="1200" spc="-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tempie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wykładniczym.</a:t>
            </a:r>
            <a:r>
              <a:rPr dirty="0" sz="1200" spc="-4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Wówczas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zaczną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spc="-25" b="0">
                <a:latin typeface="Calibri"/>
                <a:cs typeface="Calibri"/>
              </a:rPr>
              <a:t>być </a:t>
            </a:r>
            <a:r>
              <a:rPr dirty="0" sz="1200" b="0">
                <a:latin typeface="Calibri"/>
                <a:cs typeface="Calibri"/>
              </a:rPr>
              <a:t>dla</a:t>
            </a:r>
            <a:r>
              <a:rPr dirty="0" sz="1200" spc="-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nas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bardziej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podobne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do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magii niż </a:t>
            </a:r>
            <a:r>
              <a:rPr dirty="0" sz="1200" spc="-10" b="0">
                <a:latin typeface="Calibri"/>
                <a:cs typeface="Calibri"/>
              </a:rPr>
              <a:t>technologii: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przestaniemy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rozumieć</a:t>
            </a:r>
            <a:r>
              <a:rPr dirty="0" sz="1200" spc="-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je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ich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wytwory.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pc="-10"/>
              <a:t>Rewolucja</a:t>
            </a:r>
            <a:r>
              <a:rPr dirty="0" spc="-15"/>
              <a:t> </a:t>
            </a:r>
            <a:r>
              <a:rPr dirty="0" spc="-10"/>
              <a:t>technologiczna</a:t>
            </a:r>
            <a:r>
              <a:rPr dirty="0"/>
              <a:t> jakiej</a:t>
            </a:r>
            <a:r>
              <a:rPr dirty="0" spc="-30"/>
              <a:t> </a:t>
            </a:r>
            <a:r>
              <a:rPr dirty="0" spc="-10"/>
              <a:t>jeszcze</a:t>
            </a:r>
            <a:r>
              <a:rPr dirty="0" spc="-20"/>
              <a:t> </a:t>
            </a:r>
            <a:r>
              <a:rPr dirty="0"/>
              <a:t>nie</a:t>
            </a:r>
            <a:r>
              <a:rPr dirty="0" spc="-25"/>
              <a:t> </a:t>
            </a:r>
            <a:r>
              <a:rPr dirty="0" spc="-10"/>
              <a:t>widzieliśmy</a:t>
            </a:r>
          </a:p>
          <a:p>
            <a:pPr algn="just" marL="17145" marR="5080" indent="-5080">
              <a:lnSpc>
                <a:spcPct val="100000"/>
              </a:lnSpc>
              <a:spcBef>
                <a:spcPts val="625"/>
              </a:spcBef>
            </a:pPr>
            <a:r>
              <a:rPr dirty="0" sz="1200" b="0">
                <a:latin typeface="Calibri"/>
                <a:cs typeface="Calibri"/>
              </a:rPr>
              <a:t>Gdy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sztuczne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inteligencje</a:t>
            </a:r>
            <a:r>
              <a:rPr dirty="0" sz="1200" spc="10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miną</a:t>
            </a:r>
            <a:r>
              <a:rPr dirty="0" sz="1200" spc="8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punkt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zwrotny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czeka</a:t>
            </a:r>
            <a:r>
              <a:rPr dirty="0" sz="1200" spc="10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nas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prawdziwa</a:t>
            </a:r>
            <a:r>
              <a:rPr dirty="0" sz="1200" spc="10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rewolucja.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Ludzka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praca</a:t>
            </a:r>
            <a:r>
              <a:rPr dirty="0" sz="1200" spc="10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stanie</a:t>
            </a:r>
            <a:r>
              <a:rPr dirty="0" sz="1200" spc="10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się</a:t>
            </a:r>
            <a:r>
              <a:rPr dirty="0" sz="1200" spc="100" b="0">
                <a:latin typeface="Calibri"/>
                <a:cs typeface="Calibri"/>
              </a:rPr>
              <a:t> </a:t>
            </a:r>
            <a:r>
              <a:rPr dirty="0" sz="1200" spc="-50" b="0">
                <a:latin typeface="Calibri"/>
                <a:cs typeface="Calibri"/>
              </a:rPr>
              <a:t>w </a:t>
            </a:r>
            <a:r>
              <a:rPr dirty="0" sz="1200" b="0">
                <a:latin typeface="Calibri"/>
                <a:cs typeface="Calibri"/>
              </a:rPr>
              <a:t>zasadzie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zbędna.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Będziemy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cenić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ją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głównie</a:t>
            </a:r>
            <a:r>
              <a:rPr dirty="0" sz="1200" spc="10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</a:t>
            </a:r>
            <a:r>
              <a:rPr dirty="0" sz="1200" spc="10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sentymentalnych,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nie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ekonomicznych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powodów.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Będziemy </a:t>
            </a:r>
            <a:r>
              <a:rPr dirty="0" sz="1200" b="0">
                <a:latin typeface="Calibri"/>
                <a:cs typeface="Calibri"/>
              </a:rPr>
              <a:t>musieli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wymyśleć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nowy</a:t>
            </a:r>
            <a:r>
              <a:rPr dirty="0" sz="1200" spc="10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sposób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dystrybucji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dóbr,</a:t>
            </a:r>
            <a:r>
              <a:rPr dirty="0" sz="1200" spc="7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choć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możliwe,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że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sztuczne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inteligencje</a:t>
            </a:r>
            <a:r>
              <a:rPr dirty="0" sz="1200" spc="9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zrobią</a:t>
            </a:r>
            <a:r>
              <a:rPr dirty="0" sz="1200" spc="8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to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za</a:t>
            </a:r>
            <a:r>
              <a:rPr dirty="0" sz="1200" spc="90" b="0">
                <a:latin typeface="Calibri"/>
                <a:cs typeface="Calibri"/>
              </a:rPr>
              <a:t> </a:t>
            </a:r>
            <a:r>
              <a:rPr dirty="0" sz="1200" spc="-20" b="0">
                <a:latin typeface="Calibri"/>
                <a:cs typeface="Calibri"/>
              </a:rPr>
              <a:t>nas. </a:t>
            </a:r>
            <a:r>
              <a:rPr dirty="0" sz="1200" b="0">
                <a:latin typeface="Calibri"/>
                <a:cs typeface="Calibri"/>
              </a:rPr>
              <a:t>Nowym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kluczowym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zasobem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stanie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się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energia,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którą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</a:t>
            </a:r>
            <a:r>
              <a:rPr dirty="0" sz="1200" spc="-4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zużywają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ogromnych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ilościach.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spc="-20" b="0">
                <a:latin typeface="Calibri"/>
                <a:cs typeface="Calibri"/>
              </a:rPr>
              <a:t>Tradycyjne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zasoby naturalne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przestaną</a:t>
            </a:r>
            <a:r>
              <a:rPr dirty="0" sz="1200" spc="-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mieć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znaczenie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strategiczne.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Państwa konkurować </a:t>
            </a:r>
            <a:r>
              <a:rPr dirty="0" sz="1200" b="0">
                <a:latin typeface="Calibri"/>
                <a:cs typeface="Calibri"/>
              </a:rPr>
              <a:t>będą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ze</a:t>
            </a:r>
            <a:r>
              <a:rPr dirty="0" sz="1200" spc="-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sobą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</a:t>
            </a:r>
            <a:r>
              <a:rPr dirty="0" sz="1200" spc="-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SI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oraz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wiedzę.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/>
              <a:t>Świat</a:t>
            </a:r>
            <a:r>
              <a:rPr dirty="0" spc="-50"/>
              <a:t> </a:t>
            </a:r>
            <a:r>
              <a:rPr dirty="0"/>
              <a:t>będzie</a:t>
            </a:r>
            <a:r>
              <a:rPr dirty="0" spc="-30"/>
              <a:t> </a:t>
            </a:r>
            <a:r>
              <a:rPr dirty="0"/>
              <a:t>wyglądać</a:t>
            </a:r>
            <a:r>
              <a:rPr dirty="0" spc="-35"/>
              <a:t> </a:t>
            </a:r>
            <a:r>
              <a:rPr dirty="0"/>
              <a:t>jak</a:t>
            </a:r>
            <a:r>
              <a:rPr dirty="0" spc="-35"/>
              <a:t> </a:t>
            </a:r>
            <a:r>
              <a:rPr dirty="0"/>
              <a:t>z</a:t>
            </a:r>
            <a:r>
              <a:rPr dirty="0" spc="-40"/>
              <a:t> </a:t>
            </a:r>
            <a:r>
              <a:rPr dirty="0"/>
              <a:t>cyklu</a:t>
            </a:r>
            <a:r>
              <a:rPr dirty="0" spc="-40"/>
              <a:t> </a:t>
            </a:r>
            <a:r>
              <a:rPr dirty="0"/>
              <a:t>science</a:t>
            </a:r>
            <a:r>
              <a:rPr dirty="0" spc="-20"/>
              <a:t> </a:t>
            </a:r>
            <a:r>
              <a:rPr dirty="0"/>
              <a:t>fiction.</a:t>
            </a:r>
            <a:r>
              <a:rPr dirty="0" spc="-35"/>
              <a:t> </a:t>
            </a:r>
            <a:r>
              <a:rPr dirty="0" spc="-10"/>
              <a:t>Tylko</a:t>
            </a:r>
            <a:r>
              <a:rPr dirty="0" spc="-45"/>
              <a:t> </a:t>
            </a:r>
            <a:r>
              <a:rPr dirty="0" spc="-10"/>
              <a:t>którego?</a:t>
            </a:r>
          </a:p>
          <a:p>
            <a:pPr algn="just" marL="17145" marR="5080" indent="-5080">
              <a:lnSpc>
                <a:spcPct val="100000"/>
              </a:lnSpc>
              <a:spcBef>
                <a:spcPts val="630"/>
              </a:spcBef>
            </a:pPr>
            <a:r>
              <a:rPr dirty="0" sz="1200" b="0">
                <a:latin typeface="Calibri"/>
                <a:cs typeface="Calibri"/>
              </a:rPr>
              <a:t>Nie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sposób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przewidzieć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jak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będzie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wyglądał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świat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po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narodzinach</a:t>
            </a:r>
            <a:r>
              <a:rPr dirty="0" sz="1200" spc="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ostatecznej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sztucznej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inteligencji.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Ale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spc="-25" b="0">
                <a:latin typeface="Calibri"/>
                <a:cs typeface="Calibri"/>
              </a:rPr>
              <a:t>nie </a:t>
            </a:r>
            <a:r>
              <a:rPr dirty="0" sz="1200" b="0">
                <a:latin typeface="Calibri"/>
                <a:cs typeface="Calibri"/>
              </a:rPr>
              <a:t>jest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też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tak,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że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wkraczamy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</a:t>
            </a:r>
            <a:r>
              <a:rPr dirty="0" sz="1200" spc="-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zupełną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 i="1">
                <a:latin typeface="Calibri"/>
                <a:cs typeface="Calibri"/>
              </a:rPr>
              <a:t>terra</a:t>
            </a:r>
            <a:r>
              <a:rPr dirty="0" sz="1200" spc="5" b="0" i="1">
                <a:latin typeface="Calibri"/>
                <a:cs typeface="Calibri"/>
              </a:rPr>
              <a:t> </a:t>
            </a:r>
            <a:r>
              <a:rPr dirty="0" sz="1200" b="0" i="1">
                <a:latin typeface="Calibri"/>
                <a:cs typeface="Calibri"/>
              </a:rPr>
              <a:t>incognita</a:t>
            </a:r>
            <a:r>
              <a:rPr dirty="0" sz="1200" b="0">
                <a:latin typeface="Calibri"/>
                <a:cs typeface="Calibri"/>
              </a:rPr>
              <a:t>. Autorzy</a:t>
            </a:r>
            <a:r>
              <a:rPr dirty="0" sz="1200" spc="-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autorki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science</a:t>
            </a:r>
            <a:r>
              <a:rPr dirty="0" sz="1200" spc="1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fiction</a:t>
            </a:r>
            <a:r>
              <a:rPr dirty="0" sz="1200" spc="1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od dawna</a:t>
            </a:r>
            <a:r>
              <a:rPr dirty="0" sz="1200" spc="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eksplorują </a:t>
            </a:r>
            <a:r>
              <a:rPr dirty="0" sz="1200" b="0">
                <a:latin typeface="Calibri"/>
                <a:cs typeface="Calibri"/>
              </a:rPr>
              <a:t>tę</a:t>
            </a:r>
            <a:r>
              <a:rPr dirty="0" sz="1200" spc="1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przestrzeń.</a:t>
            </a:r>
            <a:r>
              <a:rPr dirty="0" sz="1200" spc="1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Wiemy</a:t>
            </a:r>
            <a:r>
              <a:rPr dirty="0" sz="1200" spc="1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już,</a:t>
            </a:r>
            <a:r>
              <a:rPr dirty="0" sz="1200" spc="1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</a:t>
            </a:r>
            <a:r>
              <a:rPr dirty="0" sz="1200" spc="1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jaki</a:t>
            </a:r>
            <a:r>
              <a:rPr dirty="0" sz="1200" spc="16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sposób</a:t>
            </a:r>
            <a:r>
              <a:rPr dirty="0" sz="1200" spc="1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sztuczne</a:t>
            </a:r>
            <a:r>
              <a:rPr dirty="0" sz="1200" spc="1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inteligencje</a:t>
            </a:r>
            <a:r>
              <a:rPr dirty="0" sz="1200" spc="1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mogą</a:t>
            </a:r>
            <a:r>
              <a:rPr dirty="0" sz="1200" spc="1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zapewnić</a:t>
            </a:r>
            <a:r>
              <a:rPr dirty="0" sz="1200" spc="1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nam</a:t>
            </a:r>
            <a:r>
              <a:rPr dirty="0" sz="1200" spc="1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dobrobyt</a:t>
            </a:r>
            <a:r>
              <a:rPr dirty="0" sz="1200" spc="1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i</a:t>
            </a:r>
            <a:r>
              <a:rPr dirty="0" sz="1200" spc="14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roztoczyć </a:t>
            </a:r>
            <a:r>
              <a:rPr dirty="0" sz="1200" b="0">
                <a:latin typeface="Calibri"/>
                <a:cs typeface="Calibri"/>
              </a:rPr>
              <a:t>opiekę,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ale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również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jak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odebrać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autonomię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a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nawet</a:t>
            </a:r>
            <a:r>
              <a:rPr dirty="0" sz="1200" spc="4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wypowiedzieć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wojnę.</a:t>
            </a:r>
            <a:r>
              <a:rPr dirty="0" sz="1200" spc="3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Całkiem</a:t>
            </a:r>
            <a:r>
              <a:rPr dirty="0" sz="1200" spc="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możliwe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jednak,</a:t>
            </a:r>
            <a:r>
              <a:rPr dirty="0" sz="1200" spc="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że</a:t>
            </a:r>
            <a:r>
              <a:rPr dirty="0" sz="1200" spc="30" b="0">
                <a:latin typeface="Calibri"/>
                <a:cs typeface="Calibri"/>
              </a:rPr>
              <a:t> </a:t>
            </a:r>
            <a:r>
              <a:rPr dirty="0" sz="1200" spc="-25" b="0">
                <a:latin typeface="Calibri"/>
                <a:cs typeface="Calibri"/>
              </a:rPr>
              <a:t>nie </a:t>
            </a:r>
            <a:r>
              <a:rPr dirty="0" sz="1200" b="0">
                <a:latin typeface="Calibri"/>
                <a:cs typeface="Calibri"/>
              </a:rPr>
              <a:t>będziemy</a:t>
            </a:r>
            <a:r>
              <a:rPr dirty="0" sz="1200" spc="-4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dla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nich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tyle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ciekawi,</a:t>
            </a:r>
            <a:r>
              <a:rPr dirty="0" sz="1200" spc="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by</a:t>
            </a:r>
            <a:r>
              <a:rPr dirty="0" sz="1200" spc="-40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zaprzątały</a:t>
            </a:r>
            <a:r>
              <a:rPr dirty="0" sz="1200" spc="-5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sobie</a:t>
            </a:r>
            <a:r>
              <a:rPr dirty="0" sz="1200" spc="-2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obwody</a:t>
            </a:r>
            <a:r>
              <a:rPr dirty="0" sz="1200" spc="-25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naszym</a:t>
            </a:r>
            <a:r>
              <a:rPr dirty="0" sz="1200" spc="-30" b="0">
                <a:latin typeface="Calibri"/>
                <a:cs typeface="Calibri"/>
              </a:rPr>
              <a:t> </a:t>
            </a:r>
            <a:r>
              <a:rPr dirty="0" sz="1200" b="0">
                <a:latin typeface="Calibri"/>
                <a:cs typeface="Calibri"/>
              </a:rPr>
              <a:t>losem w</a:t>
            </a:r>
            <a:r>
              <a:rPr dirty="0" sz="1200" spc="-10" b="0">
                <a:latin typeface="Calibri"/>
                <a:cs typeface="Calibri"/>
              </a:rPr>
              <a:t> jakikolwiek</a:t>
            </a:r>
            <a:r>
              <a:rPr dirty="0" sz="1200" spc="15" b="0">
                <a:latin typeface="Calibri"/>
                <a:cs typeface="Calibri"/>
              </a:rPr>
              <a:t> </a:t>
            </a:r>
            <a:r>
              <a:rPr dirty="0" sz="1200" spc="-10" b="0">
                <a:latin typeface="Calibri"/>
                <a:cs typeface="Calibri"/>
              </a:rPr>
              <a:t>sposób.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09215" y="97535"/>
            <a:ext cx="8949055" cy="6139815"/>
            <a:chOff x="809215" y="97535"/>
            <a:chExt cx="8949055" cy="613981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2519" y="97535"/>
              <a:ext cx="1025651" cy="15087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498" y="2189062"/>
              <a:ext cx="124798" cy="188647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008566" y="2055969"/>
              <a:ext cx="640080" cy="760730"/>
            </a:xfrm>
            <a:custGeom>
              <a:avLst/>
              <a:gdLst/>
              <a:ahLst/>
              <a:cxnLst/>
              <a:rect l="l" t="t" r="r" b="b"/>
              <a:pathLst>
                <a:path w="640080" h="760730">
                  <a:moveTo>
                    <a:pt x="285560" y="0"/>
                  </a:moveTo>
                  <a:lnTo>
                    <a:pt x="232563" y="4299"/>
                  </a:lnTo>
                  <a:lnTo>
                    <a:pt x="185807" y="16814"/>
                  </a:lnTo>
                  <a:lnTo>
                    <a:pt x="142587" y="36810"/>
                  </a:lnTo>
                  <a:lnTo>
                    <a:pt x="103661" y="63552"/>
                  </a:lnTo>
                  <a:lnTo>
                    <a:pt x="69788" y="96307"/>
                  </a:lnTo>
                  <a:lnTo>
                    <a:pt x="41726" y="134341"/>
                  </a:lnTo>
                  <a:lnTo>
                    <a:pt x="20235" y="176919"/>
                  </a:lnTo>
                  <a:lnTo>
                    <a:pt x="6073" y="223308"/>
                  </a:lnTo>
                  <a:lnTo>
                    <a:pt x="0" y="272773"/>
                  </a:lnTo>
                  <a:lnTo>
                    <a:pt x="3" y="293557"/>
                  </a:lnTo>
                  <a:lnTo>
                    <a:pt x="4648" y="346276"/>
                  </a:lnTo>
                  <a:lnTo>
                    <a:pt x="18650" y="396671"/>
                  </a:lnTo>
                  <a:lnTo>
                    <a:pt x="41427" y="443514"/>
                  </a:lnTo>
                  <a:lnTo>
                    <a:pt x="72402" y="485614"/>
                  </a:lnTo>
                  <a:lnTo>
                    <a:pt x="110997" y="521785"/>
                  </a:lnTo>
                  <a:lnTo>
                    <a:pt x="110997" y="760412"/>
                  </a:lnTo>
                  <a:lnTo>
                    <a:pt x="408245" y="760412"/>
                  </a:lnTo>
                  <a:lnTo>
                    <a:pt x="408245" y="741448"/>
                  </a:lnTo>
                  <a:lnTo>
                    <a:pt x="129810" y="741448"/>
                  </a:lnTo>
                  <a:lnTo>
                    <a:pt x="129810" y="512529"/>
                  </a:lnTo>
                  <a:lnTo>
                    <a:pt x="86388" y="473101"/>
                  </a:lnTo>
                  <a:lnTo>
                    <a:pt x="57411" y="433762"/>
                  </a:lnTo>
                  <a:lnTo>
                    <a:pt x="36127" y="389974"/>
                  </a:lnTo>
                  <a:lnTo>
                    <a:pt x="23079" y="342858"/>
                  </a:lnTo>
                  <a:lnTo>
                    <a:pt x="18815" y="293557"/>
                  </a:lnTo>
                  <a:lnTo>
                    <a:pt x="18856" y="272773"/>
                  </a:lnTo>
                  <a:lnTo>
                    <a:pt x="24441" y="226954"/>
                  </a:lnTo>
                  <a:lnTo>
                    <a:pt x="37637" y="183657"/>
                  </a:lnTo>
                  <a:lnTo>
                    <a:pt x="57688" y="143924"/>
                  </a:lnTo>
                  <a:lnTo>
                    <a:pt x="83884" y="108442"/>
                  </a:lnTo>
                  <a:lnTo>
                    <a:pt x="115512" y="77899"/>
                  </a:lnTo>
                  <a:lnTo>
                    <a:pt x="151861" y="52982"/>
                  </a:lnTo>
                  <a:lnTo>
                    <a:pt x="192218" y="34378"/>
                  </a:lnTo>
                  <a:lnTo>
                    <a:pt x="235872" y="22774"/>
                  </a:lnTo>
                  <a:lnTo>
                    <a:pt x="282111" y="18858"/>
                  </a:lnTo>
                  <a:lnTo>
                    <a:pt x="383809" y="18858"/>
                  </a:lnTo>
                  <a:lnTo>
                    <a:pt x="381518" y="17790"/>
                  </a:lnTo>
                  <a:lnTo>
                    <a:pt x="338404" y="5502"/>
                  </a:lnTo>
                  <a:lnTo>
                    <a:pt x="292685" y="157"/>
                  </a:lnTo>
                  <a:lnTo>
                    <a:pt x="285560" y="0"/>
                  </a:lnTo>
                  <a:close/>
                </a:path>
                <a:path w="640080" h="760730">
                  <a:moveTo>
                    <a:pt x="383809" y="18858"/>
                  </a:moveTo>
                  <a:lnTo>
                    <a:pt x="285356" y="18858"/>
                  </a:lnTo>
                  <a:lnTo>
                    <a:pt x="291886" y="19015"/>
                  </a:lnTo>
                  <a:lnTo>
                    <a:pt x="339152" y="25005"/>
                  </a:lnTo>
                  <a:lnTo>
                    <a:pt x="383348" y="38900"/>
                  </a:lnTo>
                  <a:lnTo>
                    <a:pt x="423759" y="59930"/>
                  </a:lnTo>
                  <a:lnTo>
                    <a:pt x="459667" y="87325"/>
                  </a:lnTo>
                  <a:lnTo>
                    <a:pt x="490355" y="120317"/>
                  </a:lnTo>
                  <a:lnTo>
                    <a:pt x="515106" y="158135"/>
                  </a:lnTo>
                  <a:lnTo>
                    <a:pt x="533203" y="200009"/>
                  </a:lnTo>
                  <a:lnTo>
                    <a:pt x="543930" y="245171"/>
                  </a:lnTo>
                  <a:lnTo>
                    <a:pt x="546569" y="292850"/>
                  </a:lnTo>
                  <a:lnTo>
                    <a:pt x="546569" y="303277"/>
                  </a:lnTo>
                  <a:lnTo>
                    <a:pt x="614234" y="421230"/>
                  </a:lnTo>
                  <a:lnTo>
                    <a:pt x="618267" y="427648"/>
                  </a:lnTo>
                  <a:lnTo>
                    <a:pt x="620356" y="434297"/>
                  </a:lnTo>
                  <a:lnTo>
                    <a:pt x="620704" y="441259"/>
                  </a:lnTo>
                  <a:lnTo>
                    <a:pt x="619251" y="448190"/>
                  </a:lnTo>
                  <a:lnTo>
                    <a:pt x="616554" y="453674"/>
                  </a:lnTo>
                  <a:lnTo>
                    <a:pt x="611428" y="457525"/>
                  </a:lnTo>
                  <a:lnTo>
                    <a:pt x="605446" y="458570"/>
                  </a:lnTo>
                  <a:lnTo>
                    <a:pt x="546522" y="458570"/>
                  </a:lnTo>
                  <a:lnTo>
                    <a:pt x="546501" y="535992"/>
                  </a:lnTo>
                  <a:lnTo>
                    <a:pt x="539244" y="571836"/>
                  </a:lnTo>
                  <a:lnTo>
                    <a:pt x="519484" y="601194"/>
                  </a:lnTo>
                  <a:lnTo>
                    <a:pt x="490197" y="621001"/>
                  </a:lnTo>
                  <a:lnTo>
                    <a:pt x="454338" y="628297"/>
                  </a:lnTo>
                  <a:lnTo>
                    <a:pt x="389432" y="628297"/>
                  </a:lnTo>
                  <a:lnTo>
                    <a:pt x="389432" y="741448"/>
                  </a:lnTo>
                  <a:lnTo>
                    <a:pt x="408245" y="741448"/>
                  </a:lnTo>
                  <a:lnTo>
                    <a:pt x="408245" y="647258"/>
                  </a:lnTo>
                  <a:lnTo>
                    <a:pt x="454338" y="647258"/>
                  </a:lnTo>
                  <a:lnTo>
                    <a:pt x="497504" y="638457"/>
                  </a:lnTo>
                  <a:lnTo>
                    <a:pt x="532759" y="614606"/>
                  </a:lnTo>
                  <a:lnTo>
                    <a:pt x="556553" y="579264"/>
                  </a:lnTo>
                  <a:lnTo>
                    <a:pt x="565335" y="535992"/>
                  </a:lnTo>
                  <a:lnTo>
                    <a:pt x="565335" y="477530"/>
                  </a:lnTo>
                  <a:lnTo>
                    <a:pt x="606724" y="477530"/>
                  </a:lnTo>
                  <a:lnTo>
                    <a:pt x="623890" y="470882"/>
                  </a:lnTo>
                  <a:lnTo>
                    <a:pt x="636117" y="456473"/>
                  </a:lnTo>
                  <a:lnTo>
                    <a:pt x="639526" y="436066"/>
                  </a:lnTo>
                  <a:lnTo>
                    <a:pt x="630241" y="411423"/>
                  </a:lnTo>
                  <a:lnTo>
                    <a:pt x="565335" y="298272"/>
                  </a:lnTo>
                  <a:lnTo>
                    <a:pt x="565303" y="292850"/>
                  </a:lnTo>
                  <a:lnTo>
                    <a:pt x="563259" y="247466"/>
                  </a:lnTo>
                  <a:lnTo>
                    <a:pt x="554088" y="203488"/>
                  </a:lnTo>
                  <a:lnTo>
                    <a:pt x="538385" y="162226"/>
                  </a:lnTo>
                  <a:lnTo>
                    <a:pt x="516710" y="124285"/>
                  </a:lnTo>
                  <a:lnTo>
                    <a:pt x="489624" y="90266"/>
                  </a:lnTo>
                  <a:lnTo>
                    <a:pt x="457689" y="60776"/>
                  </a:lnTo>
                  <a:lnTo>
                    <a:pt x="421467" y="36415"/>
                  </a:lnTo>
                  <a:lnTo>
                    <a:pt x="383809" y="1885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0720" y="2115051"/>
              <a:ext cx="79928" cy="12119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809205" y="2113622"/>
              <a:ext cx="906780" cy="3869690"/>
            </a:xfrm>
            <a:custGeom>
              <a:avLst/>
              <a:gdLst/>
              <a:ahLst/>
              <a:cxnLst/>
              <a:rect l="l" t="t" r="r" b="b"/>
              <a:pathLst>
                <a:path w="906780" h="3869690">
                  <a:moveTo>
                    <a:pt x="100609" y="3818039"/>
                  </a:moveTo>
                  <a:lnTo>
                    <a:pt x="95821" y="3813238"/>
                  </a:lnTo>
                  <a:lnTo>
                    <a:pt x="84010" y="3813238"/>
                  </a:lnTo>
                  <a:lnTo>
                    <a:pt x="79222" y="3818039"/>
                  </a:lnTo>
                  <a:lnTo>
                    <a:pt x="79222" y="3829888"/>
                  </a:lnTo>
                  <a:lnTo>
                    <a:pt x="84010" y="3834676"/>
                  </a:lnTo>
                  <a:lnTo>
                    <a:pt x="95821" y="3834676"/>
                  </a:lnTo>
                  <a:lnTo>
                    <a:pt x="100609" y="3829888"/>
                  </a:lnTo>
                  <a:lnTo>
                    <a:pt x="100609" y="3823957"/>
                  </a:lnTo>
                  <a:lnTo>
                    <a:pt x="100609" y="3818039"/>
                  </a:lnTo>
                  <a:close/>
                </a:path>
                <a:path w="906780" h="3869690">
                  <a:moveTo>
                    <a:pt x="148717" y="3543541"/>
                  </a:moveTo>
                  <a:lnTo>
                    <a:pt x="145135" y="3539934"/>
                  </a:lnTo>
                  <a:lnTo>
                    <a:pt x="136271" y="3539934"/>
                  </a:lnTo>
                  <a:lnTo>
                    <a:pt x="132689" y="3543541"/>
                  </a:lnTo>
                  <a:lnTo>
                    <a:pt x="132689" y="3552418"/>
                  </a:lnTo>
                  <a:lnTo>
                    <a:pt x="136271" y="3556012"/>
                  </a:lnTo>
                  <a:lnTo>
                    <a:pt x="145135" y="3556012"/>
                  </a:lnTo>
                  <a:lnTo>
                    <a:pt x="148717" y="3552418"/>
                  </a:lnTo>
                  <a:lnTo>
                    <a:pt x="148717" y="3547973"/>
                  </a:lnTo>
                  <a:lnTo>
                    <a:pt x="148717" y="3543541"/>
                  </a:lnTo>
                  <a:close/>
                </a:path>
                <a:path w="906780" h="3869690">
                  <a:moveTo>
                    <a:pt x="163690" y="3547973"/>
                  </a:moveTo>
                  <a:lnTo>
                    <a:pt x="161886" y="3539007"/>
                  </a:lnTo>
                  <a:lnTo>
                    <a:pt x="157099" y="3531895"/>
                  </a:lnTo>
                  <a:lnTo>
                    <a:pt x="156959" y="3531679"/>
                  </a:lnTo>
                  <a:lnTo>
                    <a:pt x="156654" y="3531476"/>
                  </a:lnTo>
                  <a:lnTo>
                    <a:pt x="156654" y="3539007"/>
                  </a:lnTo>
                  <a:lnTo>
                    <a:pt x="156654" y="3556939"/>
                  </a:lnTo>
                  <a:lnTo>
                    <a:pt x="149555" y="3564051"/>
                  </a:lnTo>
                  <a:lnTo>
                    <a:pt x="131838" y="3564051"/>
                  </a:lnTo>
                  <a:lnTo>
                    <a:pt x="124752" y="3556939"/>
                  </a:lnTo>
                  <a:lnTo>
                    <a:pt x="124752" y="3539007"/>
                  </a:lnTo>
                  <a:lnTo>
                    <a:pt x="131838" y="3531895"/>
                  </a:lnTo>
                  <a:lnTo>
                    <a:pt x="149555" y="3531895"/>
                  </a:lnTo>
                  <a:lnTo>
                    <a:pt x="156654" y="3539007"/>
                  </a:lnTo>
                  <a:lnTo>
                    <a:pt x="156654" y="3531476"/>
                  </a:lnTo>
                  <a:lnTo>
                    <a:pt x="149644" y="3526739"/>
                  </a:lnTo>
                  <a:lnTo>
                    <a:pt x="140703" y="3524935"/>
                  </a:lnTo>
                  <a:lnTo>
                    <a:pt x="131749" y="3526739"/>
                  </a:lnTo>
                  <a:lnTo>
                    <a:pt x="124447" y="3531679"/>
                  </a:lnTo>
                  <a:lnTo>
                    <a:pt x="119519" y="3539007"/>
                  </a:lnTo>
                  <a:lnTo>
                    <a:pt x="117716" y="3547973"/>
                  </a:lnTo>
                  <a:lnTo>
                    <a:pt x="119519" y="3556939"/>
                  </a:lnTo>
                  <a:lnTo>
                    <a:pt x="124447" y="3564267"/>
                  </a:lnTo>
                  <a:lnTo>
                    <a:pt x="131749" y="3569208"/>
                  </a:lnTo>
                  <a:lnTo>
                    <a:pt x="140703" y="3571024"/>
                  </a:lnTo>
                  <a:lnTo>
                    <a:pt x="149644" y="3569208"/>
                  </a:lnTo>
                  <a:lnTo>
                    <a:pt x="156959" y="3564267"/>
                  </a:lnTo>
                  <a:lnTo>
                    <a:pt x="157099" y="3564051"/>
                  </a:lnTo>
                  <a:lnTo>
                    <a:pt x="161886" y="3556939"/>
                  </a:lnTo>
                  <a:lnTo>
                    <a:pt x="163690" y="3547973"/>
                  </a:lnTo>
                  <a:close/>
                </a:path>
                <a:path w="906780" h="3869690">
                  <a:moveTo>
                    <a:pt x="178130" y="3818039"/>
                  </a:moveTo>
                  <a:lnTo>
                    <a:pt x="173342" y="3813238"/>
                  </a:lnTo>
                  <a:lnTo>
                    <a:pt x="161531" y="3813238"/>
                  </a:lnTo>
                  <a:lnTo>
                    <a:pt x="156743" y="3818039"/>
                  </a:lnTo>
                  <a:lnTo>
                    <a:pt x="156743" y="3829888"/>
                  </a:lnTo>
                  <a:lnTo>
                    <a:pt x="161531" y="3834676"/>
                  </a:lnTo>
                  <a:lnTo>
                    <a:pt x="173342" y="3834676"/>
                  </a:lnTo>
                  <a:lnTo>
                    <a:pt x="178130" y="3829888"/>
                  </a:lnTo>
                  <a:lnTo>
                    <a:pt x="178130" y="3823957"/>
                  </a:lnTo>
                  <a:lnTo>
                    <a:pt x="178130" y="3818039"/>
                  </a:lnTo>
                  <a:close/>
                </a:path>
                <a:path w="906780" h="3869690">
                  <a:moveTo>
                    <a:pt x="202184" y="3543541"/>
                  </a:moveTo>
                  <a:lnTo>
                    <a:pt x="198589" y="3539934"/>
                  </a:lnTo>
                  <a:lnTo>
                    <a:pt x="189725" y="3539934"/>
                  </a:lnTo>
                  <a:lnTo>
                    <a:pt x="186143" y="3543541"/>
                  </a:lnTo>
                  <a:lnTo>
                    <a:pt x="186143" y="3552418"/>
                  </a:lnTo>
                  <a:lnTo>
                    <a:pt x="189725" y="3556012"/>
                  </a:lnTo>
                  <a:lnTo>
                    <a:pt x="198589" y="3556012"/>
                  </a:lnTo>
                  <a:lnTo>
                    <a:pt x="202184" y="3552418"/>
                  </a:lnTo>
                  <a:lnTo>
                    <a:pt x="202184" y="3547973"/>
                  </a:lnTo>
                  <a:lnTo>
                    <a:pt x="202184" y="3543541"/>
                  </a:lnTo>
                  <a:close/>
                </a:path>
                <a:path w="906780" h="3869690">
                  <a:moveTo>
                    <a:pt x="217157" y="3547973"/>
                  </a:moveTo>
                  <a:lnTo>
                    <a:pt x="215341" y="3539007"/>
                  </a:lnTo>
                  <a:lnTo>
                    <a:pt x="210566" y="3531895"/>
                  </a:lnTo>
                  <a:lnTo>
                    <a:pt x="210413" y="3531679"/>
                  </a:lnTo>
                  <a:lnTo>
                    <a:pt x="210108" y="3531476"/>
                  </a:lnTo>
                  <a:lnTo>
                    <a:pt x="210108" y="3539007"/>
                  </a:lnTo>
                  <a:lnTo>
                    <a:pt x="210108" y="3556939"/>
                  </a:lnTo>
                  <a:lnTo>
                    <a:pt x="203022" y="3564051"/>
                  </a:lnTo>
                  <a:lnTo>
                    <a:pt x="185305" y="3564051"/>
                  </a:lnTo>
                  <a:lnTo>
                    <a:pt x="178219" y="3556939"/>
                  </a:lnTo>
                  <a:lnTo>
                    <a:pt x="178219" y="3539007"/>
                  </a:lnTo>
                  <a:lnTo>
                    <a:pt x="185305" y="3531895"/>
                  </a:lnTo>
                  <a:lnTo>
                    <a:pt x="203022" y="3531895"/>
                  </a:lnTo>
                  <a:lnTo>
                    <a:pt x="210108" y="3539007"/>
                  </a:lnTo>
                  <a:lnTo>
                    <a:pt x="210108" y="3531476"/>
                  </a:lnTo>
                  <a:lnTo>
                    <a:pt x="203111" y="3526739"/>
                  </a:lnTo>
                  <a:lnTo>
                    <a:pt x="194157" y="3524935"/>
                  </a:lnTo>
                  <a:lnTo>
                    <a:pt x="185216" y="3526739"/>
                  </a:lnTo>
                  <a:lnTo>
                    <a:pt x="177914" y="3531679"/>
                  </a:lnTo>
                  <a:lnTo>
                    <a:pt x="172986" y="3539007"/>
                  </a:lnTo>
                  <a:lnTo>
                    <a:pt x="171170" y="3547973"/>
                  </a:lnTo>
                  <a:lnTo>
                    <a:pt x="172986" y="3556939"/>
                  </a:lnTo>
                  <a:lnTo>
                    <a:pt x="177914" y="3564267"/>
                  </a:lnTo>
                  <a:lnTo>
                    <a:pt x="185216" y="3569208"/>
                  </a:lnTo>
                  <a:lnTo>
                    <a:pt x="194157" y="3571024"/>
                  </a:lnTo>
                  <a:lnTo>
                    <a:pt x="203111" y="3569208"/>
                  </a:lnTo>
                  <a:lnTo>
                    <a:pt x="210413" y="3564267"/>
                  </a:lnTo>
                  <a:lnTo>
                    <a:pt x="210566" y="3564051"/>
                  </a:lnTo>
                  <a:lnTo>
                    <a:pt x="215341" y="3556939"/>
                  </a:lnTo>
                  <a:lnTo>
                    <a:pt x="217157" y="3547973"/>
                  </a:lnTo>
                  <a:close/>
                </a:path>
                <a:path w="906780" h="3869690">
                  <a:moveTo>
                    <a:pt x="255651" y="3818039"/>
                  </a:moveTo>
                  <a:lnTo>
                    <a:pt x="250863" y="3813238"/>
                  </a:lnTo>
                  <a:lnTo>
                    <a:pt x="239052" y="3813238"/>
                  </a:lnTo>
                  <a:lnTo>
                    <a:pt x="234264" y="3818039"/>
                  </a:lnTo>
                  <a:lnTo>
                    <a:pt x="234264" y="3829888"/>
                  </a:lnTo>
                  <a:lnTo>
                    <a:pt x="239052" y="3834676"/>
                  </a:lnTo>
                  <a:lnTo>
                    <a:pt x="250863" y="3834676"/>
                  </a:lnTo>
                  <a:lnTo>
                    <a:pt x="255651" y="3829888"/>
                  </a:lnTo>
                  <a:lnTo>
                    <a:pt x="255651" y="3823957"/>
                  </a:lnTo>
                  <a:lnTo>
                    <a:pt x="255651" y="3818039"/>
                  </a:lnTo>
                  <a:close/>
                </a:path>
                <a:path w="906780" h="3869690">
                  <a:moveTo>
                    <a:pt x="325056" y="3744290"/>
                  </a:moveTo>
                  <a:lnTo>
                    <a:pt x="322160" y="3733368"/>
                  </a:lnTo>
                  <a:lnTo>
                    <a:pt x="317703" y="3727551"/>
                  </a:lnTo>
                  <a:lnTo>
                    <a:pt x="315048" y="3724084"/>
                  </a:lnTo>
                  <a:lnTo>
                    <a:pt x="311086" y="3720617"/>
                  </a:lnTo>
                  <a:lnTo>
                    <a:pt x="306260" y="3718280"/>
                  </a:lnTo>
                  <a:lnTo>
                    <a:pt x="301091" y="3717315"/>
                  </a:lnTo>
                  <a:lnTo>
                    <a:pt x="301091" y="3668484"/>
                  </a:lnTo>
                  <a:lnTo>
                    <a:pt x="282435" y="3649789"/>
                  </a:lnTo>
                  <a:lnTo>
                    <a:pt x="258318" y="3649789"/>
                  </a:lnTo>
                  <a:lnTo>
                    <a:pt x="258318" y="3633724"/>
                  </a:lnTo>
                  <a:lnTo>
                    <a:pt x="258318" y="3623005"/>
                  </a:lnTo>
                  <a:lnTo>
                    <a:pt x="247624" y="3623005"/>
                  </a:lnTo>
                  <a:lnTo>
                    <a:pt x="247624" y="3633724"/>
                  </a:lnTo>
                  <a:lnTo>
                    <a:pt x="247624" y="3703764"/>
                  </a:lnTo>
                  <a:lnTo>
                    <a:pt x="247611" y="3714496"/>
                  </a:lnTo>
                  <a:lnTo>
                    <a:pt x="247611" y="3778415"/>
                  </a:lnTo>
                  <a:lnTo>
                    <a:pt x="87223" y="3778415"/>
                  </a:lnTo>
                  <a:lnTo>
                    <a:pt x="87249" y="3714483"/>
                  </a:lnTo>
                  <a:lnTo>
                    <a:pt x="130949" y="3714483"/>
                  </a:lnTo>
                  <a:lnTo>
                    <a:pt x="135978" y="3703764"/>
                  </a:lnTo>
                  <a:lnTo>
                    <a:pt x="148361" y="3677361"/>
                  </a:lnTo>
                  <a:lnTo>
                    <a:pt x="164731" y="3740213"/>
                  </a:lnTo>
                  <a:lnTo>
                    <a:pt x="179654" y="3709428"/>
                  </a:lnTo>
                  <a:lnTo>
                    <a:pt x="186817" y="3694671"/>
                  </a:lnTo>
                  <a:lnTo>
                    <a:pt x="200710" y="3727729"/>
                  </a:lnTo>
                  <a:lnTo>
                    <a:pt x="211493" y="3716693"/>
                  </a:lnTo>
                  <a:lnTo>
                    <a:pt x="212915" y="3715372"/>
                  </a:lnTo>
                  <a:lnTo>
                    <a:pt x="214757" y="3714597"/>
                  </a:lnTo>
                  <a:lnTo>
                    <a:pt x="216687" y="3714496"/>
                  </a:lnTo>
                  <a:lnTo>
                    <a:pt x="247611" y="3714496"/>
                  </a:lnTo>
                  <a:lnTo>
                    <a:pt x="247611" y="3703764"/>
                  </a:lnTo>
                  <a:lnTo>
                    <a:pt x="216700" y="3703764"/>
                  </a:lnTo>
                  <a:lnTo>
                    <a:pt x="212128" y="3703853"/>
                  </a:lnTo>
                  <a:lnTo>
                    <a:pt x="207733" y="3705618"/>
                  </a:lnTo>
                  <a:lnTo>
                    <a:pt x="204343" y="3708717"/>
                  </a:lnTo>
                  <a:lnTo>
                    <a:pt x="198424" y="3694671"/>
                  </a:lnTo>
                  <a:lnTo>
                    <a:pt x="187502" y="3668699"/>
                  </a:lnTo>
                  <a:lnTo>
                    <a:pt x="167767" y="3709428"/>
                  </a:lnTo>
                  <a:lnTo>
                    <a:pt x="159423" y="3677361"/>
                  </a:lnTo>
                  <a:lnTo>
                    <a:pt x="151257" y="3646043"/>
                  </a:lnTo>
                  <a:lnTo>
                    <a:pt x="124167" y="3703764"/>
                  </a:lnTo>
                  <a:lnTo>
                    <a:pt x="87249" y="3703764"/>
                  </a:lnTo>
                  <a:lnTo>
                    <a:pt x="87249" y="3655123"/>
                  </a:lnTo>
                  <a:lnTo>
                    <a:pt x="87249" y="3633724"/>
                  </a:lnTo>
                  <a:lnTo>
                    <a:pt x="247624" y="3633724"/>
                  </a:lnTo>
                  <a:lnTo>
                    <a:pt x="247624" y="3623005"/>
                  </a:lnTo>
                  <a:lnTo>
                    <a:pt x="197726" y="3623005"/>
                  </a:lnTo>
                  <a:lnTo>
                    <a:pt x="197726" y="3606927"/>
                  </a:lnTo>
                  <a:lnTo>
                    <a:pt x="213474" y="3606927"/>
                  </a:lnTo>
                  <a:lnTo>
                    <a:pt x="224688" y="3604641"/>
                  </a:lnTo>
                  <a:lnTo>
                    <a:pt x="233832" y="3598456"/>
                  </a:lnTo>
                  <a:lnTo>
                    <a:pt x="235356" y="3596208"/>
                  </a:lnTo>
                  <a:lnTo>
                    <a:pt x="240004" y="3589286"/>
                  </a:lnTo>
                  <a:lnTo>
                    <a:pt x="242277" y="3578047"/>
                  </a:lnTo>
                  <a:lnTo>
                    <a:pt x="242277" y="3517912"/>
                  </a:lnTo>
                  <a:lnTo>
                    <a:pt x="240004" y="3506673"/>
                  </a:lnTo>
                  <a:lnTo>
                    <a:pt x="235343" y="3499739"/>
                  </a:lnTo>
                  <a:lnTo>
                    <a:pt x="233832" y="3497491"/>
                  </a:lnTo>
                  <a:lnTo>
                    <a:pt x="231584" y="3495979"/>
                  </a:lnTo>
                  <a:lnTo>
                    <a:pt x="231584" y="3517912"/>
                  </a:lnTo>
                  <a:lnTo>
                    <a:pt x="231584" y="3578047"/>
                  </a:lnTo>
                  <a:lnTo>
                    <a:pt x="230162" y="3585108"/>
                  </a:lnTo>
                  <a:lnTo>
                    <a:pt x="226275" y="3590874"/>
                  </a:lnTo>
                  <a:lnTo>
                    <a:pt x="220522" y="3594773"/>
                  </a:lnTo>
                  <a:lnTo>
                    <a:pt x="213474" y="3596208"/>
                  </a:lnTo>
                  <a:lnTo>
                    <a:pt x="187032" y="3596208"/>
                  </a:lnTo>
                  <a:lnTo>
                    <a:pt x="187032" y="3606927"/>
                  </a:lnTo>
                  <a:lnTo>
                    <a:pt x="187032" y="3623005"/>
                  </a:lnTo>
                  <a:lnTo>
                    <a:pt x="149618" y="3623005"/>
                  </a:lnTo>
                  <a:lnTo>
                    <a:pt x="149618" y="3606927"/>
                  </a:lnTo>
                  <a:lnTo>
                    <a:pt x="187032" y="3606927"/>
                  </a:lnTo>
                  <a:lnTo>
                    <a:pt x="187032" y="3596208"/>
                  </a:lnTo>
                  <a:lnTo>
                    <a:pt x="121399" y="3596208"/>
                  </a:lnTo>
                  <a:lnTo>
                    <a:pt x="114350" y="3594773"/>
                  </a:lnTo>
                  <a:lnTo>
                    <a:pt x="108597" y="3590874"/>
                  </a:lnTo>
                  <a:lnTo>
                    <a:pt x="104711" y="3585108"/>
                  </a:lnTo>
                  <a:lnTo>
                    <a:pt x="103289" y="3578047"/>
                  </a:lnTo>
                  <a:lnTo>
                    <a:pt x="103289" y="3517912"/>
                  </a:lnTo>
                  <a:lnTo>
                    <a:pt x="104711" y="3510838"/>
                  </a:lnTo>
                  <a:lnTo>
                    <a:pt x="108597" y="3505073"/>
                  </a:lnTo>
                  <a:lnTo>
                    <a:pt x="114350" y="3501174"/>
                  </a:lnTo>
                  <a:lnTo>
                    <a:pt x="121399" y="3499739"/>
                  </a:lnTo>
                  <a:lnTo>
                    <a:pt x="213474" y="3499739"/>
                  </a:lnTo>
                  <a:lnTo>
                    <a:pt x="220522" y="3501174"/>
                  </a:lnTo>
                  <a:lnTo>
                    <a:pt x="226275" y="3505073"/>
                  </a:lnTo>
                  <a:lnTo>
                    <a:pt x="230162" y="3510838"/>
                  </a:lnTo>
                  <a:lnTo>
                    <a:pt x="231584" y="3517912"/>
                  </a:lnTo>
                  <a:lnTo>
                    <a:pt x="231584" y="3495979"/>
                  </a:lnTo>
                  <a:lnTo>
                    <a:pt x="224675" y="3491306"/>
                  </a:lnTo>
                  <a:lnTo>
                    <a:pt x="213474" y="3489020"/>
                  </a:lnTo>
                  <a:lnTo>
                    <a:pt x="172783" y="3489020"/>
                  </a:lnTo>
                  <a:lnTo>
                    <a:pt x="172783" y="3472192"/>
                  </a:lnTo>
                  <a:lnTo>
                    <a:pt x="180428" y="3468471"/>
                  </a:lnTo>
                  <a:lnTo>
                    <a:pt x="185864" y="3462312"/>
                  </a:lnTo>
                  <a:lnTo>
                    <a:pt x="188595" y="3454565"/>
                  </a:lnTo>
                  <a:lnTo>
                    <a:pt x="178130" y="3432911"/>
                  </a:lnTo>
                  <a:lnTo>
                    <a:pt x="178130" y="3445611"/>
                  </a:lnTo>
                  <a:lnTo>
                    <a:pt x="178130" y="3457448"/>
                  </a:lnTo>
                  <a:lnTo>
                    <a:pt x="173342" y="3462223"/>
                  </a:lnTo>
                  <a:lnTo>
                    <a:pt x="161531" y="3462223"/>
                  </a:lnTo>
                  <a:lnTo>
                    <a:pt x="156743" y="3457448"/>
                  </a:lnTo>
                  <a:lnTo>
                    <a:pt x="156743" y="3451504"/>
                  </a:lnTo>
                  <a:lnTo>
                    <a:pt x="156743" y="3445611"/>
                  </a:lnTo>
                  <a:lnTo>
                    <a:pt x="161531" y="3440785"/>
                  </a:lnTo>
                  <a:lnTo>
                    <a:pt x="173342" y="3440785"/>
                  </a:lnTo>
                  <a:lnTo>
                    <a:pt x="178130" y="3445611"/>
                  </a:lnTo>
                  <a:lnTo>
                    <a:pt x="178130" y="3432911"/>
                  </a:lnTo>
                  <a:lnTo>
                    <a:pt x="170573" y="3430219"/>
                  </a:lnTo>
                  <a:lnTo>
                    <a:pt x="162090" y="3430689"/>
                  </a:lnTo>
                  <a:lnTo>
                    <a:pt x="154457" y="3434410"/>
                  </a:lnTo>
                  <a:lnTo>
                    <a:pt x="149009" y="3440557"/>
                  </a:lnTo>
                  <a:lnTo>
                    <a:pt x="146278" y="3448291"/>
                  </a:lnTo>
                  <a:lnTo>
                    <a:pt x="146735" y="3456775"/>
                  </a:lnTo>
                  <a:lnTo>
                    <a:pt x="148678" y="3464369"/>
                  </a:lnTo>
                  <a:lnTo>
                    <a:pt x="154559" y="3470237"/>
                  </a:lnTo>
                  <a:lnTo>
                    <a:pt x="162090" y="3472192"/>
                  </a:lnTo>
                  <a:lnTo>
                    <a:pt x="162090" y="3489020"/>
                  </a:lnTo>
                  <a:lnTo>
                    <a:pt x="121399" y="3489020"/>
                  </a:lnTo>
                  <a:lnTo>
                    <a:pt x="110185" y="3491306"/>
                  </a:lnTo>
                  <a:lnTo>
                    <a:pt x="101041" y="3497491"/>
                  </a:lnTo>
                  <a:lnTo>
                    <a:pt x="94869" y="3506673"/>
                  </a:lnTo>
                  <a:lnTo>
                    <a:pt x="92595" y="3517912"/>
                  </a:lnTo>
                  <a:lnTo>
                    <a:pt x="92595" y="3578047"/>
                  </a:lnTo>
                  <a:lnTo>
                    <a:pt x="94869" y="3589286"/>
                  </a:lnTo>
                  <a:lnTo>
                    <a:pt x="101041" y="3598456"/>
                  </a:lnTo>
                  <a:lnTo>
                    <a:pt x="110197" y="3604653"/>
                  </a:lnTo>
                  <a:lnTo>
                    <a:pt x="121399" y="3606927"/>
                  </a:lnTo>
                  <a:lnTo>
                    <a:pt x="138925" y="3606927"/>
                  </a:lnTo>
                  <a:lnTo>
                    <a:pt x="138925" y="3623005"/>
                  </a:lnTo>
                  <a:lnTo>
                    <a:pt x="76555" y="3623005"/>
                  </a:lnTo>
                  <a:lnTo>
                    <a:pt x="76555" y="3655123"/>
                  </a:lnTo>
                  <a:lnTo>
                    <a:pt x="38239" y="3655110"/>
                  </a:lnTo>
                  <a:lnTo>
                    <a:pt x="34683" y="3651554"/>
                  </a:lnTo>
                  <a:lnTo>
                    <a:pt x="34671" y="3598316"/>
                  </a:lnTo>
                  <a:lnTo>
                    <a:pt x="45504" y="3593947"/>
                  </a:lnTo>
                  <a:lnTo>
                    <a:pt x="51460" y="3588080"/>
                  </a:lnTo>
                  <a:lnTo>
                    <a:pt x="53543" y="3586022"/>
                  </a:lnTo>
                  <a:lnTo>
                    <a:pt x="58039" y="3575659"/>
                  </a:lnTo>
                  <a:lnTo>
                    <a:pt x="58140" y="3569424"/>
                  </a:lnTo>
                  <a:lnTo>
                    <a:pt x="58026" y="3562896"/>
                  </a:lnTo>
                  <a:lnTo>
                    <a:pt x="57251" y="3558692"/>
                  </a:lnTo>
                  <a:lnTo>
                    <a:pt x="54851" y="3553777"/>
                  </a:lnTo>
                  <a:lnTo>
                    <a:pt x="51308" y="3549764"/>
                  </a:lnTo>
                  <a:lnTo>
                    <a:pt x="43319" y="3556901"/>
                  </a:lnTo>
                  <a:lnTo>
                    <a:pt x="47053" y="3563340"/>
                  </a:lnTo>
                  <a:lnTo>
                    <a:pt x="48006" y="3570465"/>
                  </a:lnTo>
                  <a:lnTo>
                    <a:pt x="46215" y="3577425"/>
                  </a:lnTo>
                  <a:lnTo>
                    <a:pt x="41744" y="3583381"/>
                  </a:lnTo>
                  <a:lnTo>
                    <a:pt x="35331" y="3587127"/>
                  </a:lnTo>
                  <a:lnTo>
                    <a:pt x="28219" y="3588080"/>
                  </a:lnTo>
                  <a:lnTo>
                    <a:pt x="21272" y="3586289"/>
                  </a:lnTo>
                  <a:lnTo>
                    <a:pt x="15328" y="3581806"/>
                  </a:lnTo>
                  <a:lnTo>
                    <a:pt x="11811" y="3575951"/>
                  </a:lnTo>
                  <a:lnTo>
                    <a:pt x="10617" y="3569424"/>
                  </a:lnTo>
                  <a:lnTo>
                    <a:pt x="11760" y="3562896"/>
                  </a:lnTo>
                  <a:lnTo>
                    <a:pt x="15240" y="3557016"/>
                  </a:lnTo>
                  <a:lnTo>
                    <a:pt x="7188" y="3549954"/>
                  </a:lnTo>
                  <a:lnTo>
                    <a:pt x="1397" y="3560127"/>
                  </a:lnTo>
                  <a:lnTo>
                    <a:pt x="0" y="3571329"/>
                  </a:lnTo>
                  <a:lnTo>
                    <a:pt x="2908" y="3582251"/>
                  </a:lnTo>
                  <a:lnTo>
                    <a:pt x="10007" y="3591534"/>
                  </a:lnTo>
                  <a:lnTo>
                    <a:pt x="13970" y="3595014"/>
                  </a:lnTo>
                  <a:lnTo>
                    <a:pt x="18796" y="3597351"/>
                  </a:lnTo>
                  <a:lnTo>
                    <a:pt x="23977" y="3598316"/>
                  </a:lnTo>
                  <a:lnTo>
                    <a:pt x="23977" y="3647148"/>
                  </a:lnTo>
                  <a:lnTo>
                    <a:pt x="25450" y="3654425"/>
                  </a:lnTo>
                  <a:lnTo>
                    <a:pt x="29451" y="3660356"/>
                  </a:lnTo>
                  <a:lnTo>
                    <a:pt x="35369" y="3664369"/>
                  </a:lnTo>
                  <a:lnTo>
                    <a:pt x="42633" y="3665829"/>
                  </a:lnTo>
                  <a:lnTo>
                    <a:pt x="76555" y="3665829"/>
                  </a:lnTo>
                  <a:lnTo>
                    <a:pt x="76555" y="3778542"/>
                  </a:lnTo>
                  <a:lnTo>
                    <a:pt x="59118" y="3783165"/>
                  </a:lnTo>
                  <a:lnTo>
                    <a:pt x="45288" y="3793769"/>
                  </a:lnTo>
                  <a:lnTo>
                    <a:pt x="36423" y="3808793"/>
                  </a:lnTo>
                  <a:lnTo>
                    <a:pt x="33921" y="3826687"/>
                  </a:lnTo>
                  <a:lnTo>
                    <a:pt x="38227" y="3843528"/>
                  </a:lnTo>
                  <a:lnTo>
                    <a:pt x="48094" y="3857117"/>
                  </a:lnTo>
                  <a:lnTo>
                    <a:pt x="62217" y="3866197"/>
                  </a:lnTo>
                  <a:lnTo>
                    <a:pt x="79222" y="3869512"/>
                  </a:lnTo>
                  <a:lnTo>
                    <a:pt x="255651" y="3869512"/>
                  </a:lnTo>
                  <a:lnTo>
                    <a:pt x="273316" y="3865930"/>
                  </a:lnTo>
                  <a:lnTo>
                    <a:pt x="283857" y="3858793"/>
                  </a:lnTo>
                  <a:lnTo>
                    <a:pt x="287756" y="3856164"/>
                  </a:lnTo>
                  <a:lnTo>
                    <a:pt x="297472" y="3841686"/>
                  </a:lnTo>
                  <a:lnTo>
                    <a:pt x="301040" y="3823957"/>
                  </a:lnTo>
                  <a:lnTo>
                    <a:pt x="297726" y="3806914"/>
                  </a:lnTo>
                  <a:lnTo>
                    <a:pt x="290398" y="3795471"/>
                  </a:lnTo>
                  <a:lnTo>
                    <a:pt x="290398" y="3823970"/>
                  </a:lnTo>
                  <a:lnTo>
                    <a:pt x="287642" y="3837521"/>
                  </a:lnTo>
                  <a:lnTo>
                    <a:pt x="280187" y="3848595"/>
                  </a:lnTo>
                  <a:lnTo>
                    <a:pt x="269163" y="3856050"/>
                  </a:lnTo>
                  <a:lnTo>
                    <a:pt x="255651" y="3858793"/>
                  </a:lnTo>
                  <a:lnTo>
                    <a:pt x="79222" y="3858793"/>
                  </a:lnTo>
                  <a:lnTo>
                    <a:pt x="65684" y="3856050"/>
                  </a:lnTo>
                  <a:lnTo>
                    <a:pt x="54648" y="3848582"/>
                  </a:lnTo>
                  <a:lnTo>
                    <a:pt x="47205" y="3837508"/>
                  </a:lnTo>
                  <a:lnTo>
                    <a:pt x="44475" y="3823957"/>
                  </a:lnTo>
                  <a:lnTo>
                    <a:pt x="47205" y="3810406"/>
                  </a:lnTo>
                  <a:lnTo>
                    <a:pt x="54660" y="3799332"/>
                  </a:lnTo>
                  <a:lnTo>
                    <a:pt x="65697" y="3791864"/>
                  </a:lnTo>
                  <a:lnTo>
                    <a:pt x="79222" y="3789121"/>
                  </a:lnTo>
                  <a:lnTo>
                    <a:pt x="255651" y="3789121"/>
                  </a:lnTo>
                  <a:lnTo>
                    <a:pt x="269163" y="3791877"/>
                  </a:lnTo>
                  <a:lnTo>
                    <a:pt x="280200" y="3799344"/>
                  </a:lnTo>
                  <a:lnTo>
                    <a:pt x="287655" y="3810406"/>
                  </a:lnTo>
                  <a:lnTo>
                    <a:pt x="290398" y="3823970"/>
                  </a:lnTo>
                  <a:lnTo>
                    <a:pt x="290398" y="3795471"/>
                  </a:lnTo>
                  <a:lnTo>
                    <a:pt x="288671" y="3792766"/>
                  </a:lnTo>
                  <a:lnTo>
                    <a:pt x="283692" y="3789121"/>
                  </a:lnTo>
                  <a:lnTo>
                    <a:pt x="275107" y="3782860"/>
                  </a:lnTo>
                  <a:lnTo>
                    <a:pt x="258318" y="3778542"/>
                  </a:lnTo>
                  <a:lnTo>
                    <a:pt x="258318" y="3778415"/>
                  </a:lnTo>
                  <a:lnTo>
                    <a:pt x="258318" y="3714496"/>
                  </a:lnTo>
                  <a:lnTo>
                    <a:pt x="258318" y="3708717"/>
                  </a:lnTo>
                  <a:lnTo>
                    <a:pt x="258318" y="3660508"/>
                  </a:lnTo>
                  <a:lnTo>
                    <a:pt x="286829" y="3660521"/>
                  </a:lnTo>
                  <a:lnTo>
                    <a:pt x="290385" y="3664089"/>
                  </a:lnTo>
                  <a:lnTo>
                    <a:pt x="290398" y="3717315"/>
                  </a:lnTo>
                  <a:lnTo>
                    <a:pt x="279565" y="3721684"/>
                  </a:lnTo>
                  <a:lnTo>
                    <a:pt x="271526" y="3729609"/>
                  </a:lnTo>
                  <a:lnTo>
                    <a:pt x="267030" y="3739972"/>
                  </a:lnTo>
                  <a:lnTo>
                    <a:pt x="266966" y="3752291"/>
                  </a:lnTo>
                  <a:lnTo>
                    <a:pt x="267817" y="3756939"/>
                  </a:lnTo>
                  <a:lnTo>
                    <a:pt x="270205" y="3761841"/>
                  </a:lnTo>
                  <a:lnTo>
                    <a:pt x="273761" y="3765854"/>
                  </a:lnTo>
                  <a:lnTo>
                    <a:pt x="281749" y="3758730"/>
                  </a:lnTo>
                  <a:lnTo>
                    <a:pt x="278015" y="3752291"/>
                  </a:lnTo>
                  <a:lnTo>
                    <a:pt x="277063" y="3745166"/>
                  </a:lnTo>
                  <a:lnTo>
                    <a:pt x="278853" y="3738194"/>
                  </a:lnTo>
                  <a:lnTo>
                    <a:pt x="283311" y="3732250"/>
                  </a:lnTo>
                  <a:lnTo>
                    <a:pt x="289737" y="3728504"/>
                  </a:lnTo>
                  <a:lnTo>
                    <a:pt x="296849" y="3727551"/>
                  </a:lnTo>
                  <a:lnTo>
                    <a:pt x="303796" y="3729342"/>
                  </a:lnTo>
                  <a:lnTo>
                    <a:pt x="309740" y="3733825"/>
                  </a:lnTo>
                  <a:lnTo>
                    <a:pt x="313258" y="3739680"/>
                  </a:lnTo>
                  <a:lnTo>
                    <a:pt x="314452" y="3746208"/>
                  </a:lnTo>
                  <a:lnTo>
                    <a:pt x="313309" y="3752735"/>
                  </a:lnTo>
                  <a:lnTo>
                    <a:pt x="309829" y="3758615"/>
                  </a:lnTo>
                  <a:lnTo>
                    <a:pt x="317881" y="3765677"/>
                  </a:lnTo>
                  <a:lnTo>
                    <a:pt x="323659" y="3755504"/>
                  </a:lnTo>
                  <a:lnTo>
                    <a:pt x="325056" y="3744290"/>
                  </a:lnTo>
                  <a:close/>
                </a:path>
                <a:path w="906780" h="3869690">
                  <a:moveTo>
                    <a:pt x="537933" y="286054"/>
                  </a:moveTo>
                  <a:lnTo>
                    <a:pt x="535635" y="277342"/>
                  </a:lnTo>
                  <a:lnTo>
                    <a:pt x="530237" y="270116"/>
                  </a:lnTo>
                  <a:lnTo>
                    <a:pt x="519734" y="264502"/>
                  </a:lnTo>
                  <a:lnTo>
                    <a:pt x="514477" y="264058"/>
                  </a:lnTo>
                  <a:lnTo>
                    <a:pt x="508368" y="264680"/>
                  </a:lnTo>
                  <a:lnTo>
                    <a:pt x="505536" y="265861"/>
                  </a:lnTo>
                  <a:lnTo>
                    <a:pt x="439216" y="199161"/>
                  </a:lnTo>
                  <a:lnTo>
                    <a:pt x="439216" y="89687"/>
                  </a:lnTo>
                  <a:lnTo>
                    <a:pt x="495668" y="89687"/>
                  </a:lnTo>
                  <a:lnTo>
                    <a:pt x="495668" y="133997"/>
                  </a:lnTo>
                  <a:lnTo>
                    <a:pt x="488010" y="139369"/>
                  </a:lnTo>
                  <a:lnTo>
                    <a:pt x="483184" y="146989"/>
                  </a:lnTo>
                  <a:lnTo>
                    <a:pt x="505345" y="179184"/>
                  </a:lnTo>
                  <a:lnTo>
                    <a:pt x="514477" y="177215"/>
                  </a:lnTo>
                  <a:lnTo>
                    <a:pt x="522122" y="171843"/>
                  </a:lnTo>
                  <a:lnTo>
                    <a:pt x="526961" y="164211"/>
                  </a:lnTo>
                  <a:lnTo>
                    <a:pt x="528586" y="155321"/>
                  </a:lnTo>
                  <a:lnTo>
                    <a:pt x="526630" y="146177"/>
                  </a:lnTo>
                  <a:lnTo>
                    <a:pt x="524256" y="140728"/>
                  </a:lnTo>
                  <a:lnTo>
                    <a:pt x="519912" y="136372"/>
                  </a:lnTo>
                  <a:lnTo>
                    <a:pt x="514477" y="133997"/>
                  </a:lnTo>
                  <a:lnTo>
                    <a:pt x="514477" y="70815"/>
                  </a:lnTo>
                  <a:lnTo>
                    <a:pt x="439216" y="70815"/>
                  </a:lnTo>
                  <a:lnTo>
                    <a:pt x="439216" y="45186"/>
                  </a:lnTo>
                  <a:lnTo>
                    <a:pt x="446874" y="39814"/>
                  </a:lnTo>
                  <a:lnTo>
                    <a:pt x="451700" y="32194"/>
                  </a:lnTo>
                  <a:lnTo>
                    <a:pt x="429539" y="0"/>
                  </a:lnTo>
                  <a:lnTo>
                    <a:pt x="420408" y="1981"/>
                  </a:lnTo>
                  <a:lnTo>
                    <a:pt x="412762" y="7340"/>
                  </a:lnTo>
                  <a:lnTo>
                    <a:pt x="407924" y="14973"/>
                  </a:lnTo>
                  <a:lnTo>
                    <a:pt x="406298" y="23863"/>
                  </a:lnTo>
                  <a:lnTo>
                    <a:pt x="408254" y="33007"/>
                  </a:lnTo>
                  <a:lnTo>
                    <a:pt x="410629" y="38455"/>
                  </a:lnTo>
                  <a:lnTo>
                    <a:pt x="414972" y="42811"/>
                  </a:lnTo>
                  <a:lnTo>
                    <a:pt x="420408" y="45186"/>
                  </a:lnTo>
                  <a:lnTo>
                    <a:pt x="420408" y="206616"/>
                  </a:lnTo>
                  <a:lnTo>
                    <a:pt x="451446" y="238760"/>
                  </a:lnTo>
                  <a:lnTo>
                    <a:pt x="401599" y="288734"/>
                  </a:lnTo>
                  <a:lnTo>
                    <a:pt x="401599" y="334873"/>
                  </a:lnTo>
                  <a:lnTo>
                    <a:pt x="344868" y="334873"/>
                  </a:lnTo>
                  <a:lnTo>
                    <a:pt x="308597" y="292176"/>
                  </a:lnTo>
                  <a:lnTo>
                    <a:pt x="310870" y="282829"/>
                  </a:lnTo>
                  <a:lnTo>
                    <a:pt x="309435" y="273646"/>
                  </a:lnTo>
                  <a:lnTo>
                    <a:pt x="304673" y="265671"/>
                  </a:lnTo>
                  <a:lnTo>
                    <a:pt x="296964" y="259943"/>
                  </a:lnTo>
                  <a:lnTo>
                    <a:pt x="287629" y="257670"/>
                  </a:lnTo>
                  <a:lnTo>
                    <a:pt x="278472" y="259105"/>
                  </a:lnTo>
                  <a:lnTo>
                    <a:pt x="270522" y="263880"/>
                  </a:lnTo>
                  <a:lnTo>
                    <a:pt x="264807" y="271602"/>
                  </a:lnTo>
                  <a:lnTo>
                    <a:pt x="262534" y="280962"/>
                  </a:lnTo>
                  <a:lnTo>
                    <a:pt x="263969" y="290131"/>
                  </a:lnTo>
                  <a:lnTo>
                    <a:pt x="268732" y="298107"/>
                  </a:lnTo>
                  <a:lnTo>
                    <a:pt x="276440" y="303834"/>
                  </a:lnTo>
                  <a:lnTo>
                    <a:pt x="282003" y="306451"/>
                  </a:lnTo>
                  <a:lnTo>
                    <a:pt x="288353" y="306844"/>
                  </a:lnTo>
                  <a:lnTo>
                    <a:pt x="294182" y="304927"/>
                  </a:lnTo>
                  <a:lnTo>
                    <a:pt x="336042" y="353758"/>
                  </a:lnTo>
                  <a:lnTo>
                    <a:pt x="401599" y="353758"/>
                  </a:lnTo>
                  <a:lnTo>
                    <a:pt x="401599" y="369785"/>
                  </a:lnTo>
                  <a:lnTo>
                    <a:pt x="393954" y="375145"/>
                  </a:lnTo>
                  <a:lnTo>
                    <a:pt x="389115" y="382778"/>
                  </a:lnTo>
                  <a:lnTo>
                    <a:pt x="411276" y="414959"/>
                  </a:lnTo>
                  <a:lnTo>
                    <a:pt x="420408" y="412991"/>
                  </a:lnTo>
                  <a:lnTo>
                    <a:pt x="428053" y="407619"/>
                  </a:lnTo>
                  <a:lnTo>
                    <a:pt x="432892" y="399999"/>
                  </a:lnTo>
                  <a:lnTo>
                    <a:pt x="434517" y="391109"/>
                  </a:lnTo>
                  <a:lnTo>
                    <a:pt x="432562" y="381952"/>
                  </a:lnTo>
                  <a:lnTo>
                    <a:pt x="430187" y="376504"/>
                  </a:lnTo>
                  <a:lnTo>
                    <a:pt x="425843" y="372160"/>
                  </a:lnTo>
                  <a:lnTo>
                    <a:pt x="420408" y="369785"/>
                  </a:lnTo>
                  <a:lnTo>
                    <a:pt x="420408" y="296176"/>
                  </a:lnTo>
                  <a:lnTo>
                    <a:pt x="464616" y="251853"/>
                  </a:lnTo>
                  <a:lnTo>
                    <a:pt x="492366" y="279857"/>
                  </a:lnTo>
                  <a:lnTo>
                    <a:pt x="491109" y="289115"/>
                  </a:lnTo>
                  <a:lnTo>
                    <a:pt x="493407" y="297827"/>
                  </a:lnTo>
                  <a:lnTo>
                    <a:pt x="498792" y="305041"/>
                  </a:lnTo>
                  <a:lnTo>
                    <a:pt x="506818" y="309791"/>
                  </a:lnTo>
                  <a:lnTo>
                    <a:pt x="516051" y="311061"/>
                  </a:lnTo>
                  <a:lnTo>
                    <a:pt x="524738" y="308749"/>
                  </a:lnTo>
                  <a:lnTo>
                    <a:pt x="531939" y="303339"/>
                  </a:lnTo>
                  <a:lnTo>
                    <a:pt x="536676" y="295313"/>
                  </a:lnTo>
                  <a:lnTo>
                    <a:pt x="537933" y="286054"/>
                  </a:lnTo>
                  <a:close/>
                </a:path>
                <a:path w="906780" h="3869690">
                  <a:moveTo>
                    <a:pt x="812901" y="3117011"/>
                  </a:moveTo>
                  <a:lnTo>
                    <a:pt x="787260" y="3143758"/>
                  </a:lnTo>
                  <a:lnTo>
                    <a:pt x="788390" y="3149638"/>
                  </a:lnTo>
                  <a:lnTo>
                    <a:pt x="792530" y="3153029"/>
                  </a:lnTo>
                  <a:lnTo>
                    <a:pt x="793750" y="3153791"/>
                  </a:lnTo>
                  <a:lnTo>
                    <a:pt x="795147" y="3154197"/>
                  </a:lnTo>
                  <a:lnTo>
                    <a:pt x="796582" y="3154184"/>
                  </a:lnTo>
                  <a:lnTo>
                    <a:pt x="800404" y="3154007"/>
                  </a:lnTo>
                  <a:lnTo>
                    <a:pt x="803821" y="3151695"/>
                  </a:lnTo>
                  <a:lnTo>
                    <a:pt x="805395" y="3148190"/>
                  </a:lnTo>
                  <a:lnTo>
                    <a:pt x="807554" y="3144228"/>
                  </a:lnTo>
                  <a:lnTo>
                    <a:pt x="808951" y="3139859"/>
                  </a:lnTo>
                  <a:lnTo>
                    <a:pt x="810450" y="3131858"/>
                  </a:lnTo>
                  <a:lnTo>
                    <a:pt x="812901" y="3117011"/>
                  </a:lnTo>
                  <a:close/>
                </a:path>
                <a:path w="906780" h="3869690">
                  <a:moveTo>
                    <a:pt x="906741" y="3307283"/>
                  </a:moveTo>
                  <a:lnTo>
                    <a:pt x="865987" y="3319640"/>
                  </a:lnTo>
                  <a:lnTo>
                    <a:pt x="859396" y="3328162"/>
                  </a:lnTo>
                  <a:lnTo>
                    <a:pt x="861695" y="3333077"/>
                  </a:lnTo>
                  <a:lnTo>
                    <a:pt x="863231" y="3335477"/>
                  </a:lnTo>
                  <a:lnTo>
                    <a:pt x="865911" y="3336874"/>
                  </a:lnTo>
                  <a:lnTo>
                    <a:pt x="871194" y="3336709"/>
                  </a:lnTo>
                  <a:lnTo>
                    <a:pt x="906741" y="3307283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752" y="5455843"/>
              <a:ext cx="182176" cy="18272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916381" y="3654526"/>
              <a:ext cx="833755" cy="2582545"/>
            </a:xfrm>
            <a:custGeom>
              <a:avLst/>
              <a:gdLst/>
              <a:ahLst/>
              <a:cxnLst/>
              <a:rect l="l" t="t" r="r" b="b"/>
              <a:pathLst>
                <a:path w="833755" h="2582545">
                  <a:moveTo>
                    <a:pt x="449630" y="552564"/>
                  </a:moveTo>
                  <a:lnTo>
                    <a:pt x="374383" y="552564"/>
                  </a:lnTo>
                  <a:lnTo>
                    <a:pt x="374383" y="628002"/>
                  </a:lnTo>
                  <a:lnTo>
                    <a:pt x="449630" y="628002"/>
                  </a:lnTo>
                  <a:lnTo>
                    <a:pt x="449630" y="552564"/>
                  </a:lnTo>
                  <a:close/>
                </a:path>
                <a:path w="833755" h="2582545">
                  <a:moveTo>
                    <a:pt x="822121" y="633666"/>
                  </a:moveTo>
                  <a:lnTo>
                    <a:pt x="796582" y="577926"/>
                  </a:lnTo>
                  <a:lnTo>
                    <a:pt x="724433" y="544817"/>
                  </a:lnTo>
                  <a:lnTo>
                    <a:pt x="674738" y="534200"/>
                  </a:lnTo>
                  <a:lnTo>
                    <a:pt x="635876" y="528701"/>
                  </a:lnTo>
                  <a:lnTo>
                    <a:pt x="635876" y="605370"/>
                  </a:lnTo>
                  <a:lnTo>
                    <a:pt x="599033" y="611898"/>
                  </a:lnTo>
                  <a:lnTo>
                    <a:pt x="561924" y="617283"/>
                  </a:lnTo>
                  <a:lnTo>
                    <a:pt x="524637" y="621423"/>
                  </a:lnTo>
                  <a:lnTo>
                    <a:pt x="487260" y="624230"/>
                  </a:lnTo>
                  <a:lnTo>
                    <a:pt x="487260" y="637438"/>
                  </a:lnTo>
                  <a:lnTo>
                    <a:pt x="485089" y="648614"/>
                  </a:lnTo>
                  <a:lnTo>
                    <a:pt x="479145" y="657593"/>
                  </a:lnTo>
                  <a:lnTo>
                    <a:pt x="470192" y="663549"/>
                  </a:lnTo>
                  <a:lnTo>
                    <a:pt x="459041" y="665721"/>
                  </a:lnTo>
                  <a:lnTo>
                    <a:pt x="364972" y="665721"/>
                  </a:lnTo>
                  <a:lnTo>
                    <a:pt x="353809" y="663549"/>
                  </a:lnTo>
                  <a:lnTo>
                    <a:pt x="344868" y="657593"/>
                  </a:lnTo>
                  <a:lnTo>
                    <a:pt x="338912" y="648614"/>
                  </a:lnTo>
                  <a:lnTo>
                    <a:pt x="336753" y="637438"/>
                  </a:lnTo>
                  <a:lnTo>
                    <a:pt x="336753" y="624230"/>
                  </a:lnTo>
                  <a:lnTo>
                    <a:pt x="299377" y="620903"/>
                  </a:lnTo>
                  <a:lnTo>
                    <a:pt x="262788" y="615276"/>
                  </a:lnTo>
                  <a:lnTo>
                    <a:pt x="226034" y="607529"/>
                  </a:lnTo>
                  <a:lnTo>
                    <a:pt x="188125" y="597827"/>
                  </a:lnTo>
                  <a:lnTo>
                    <a:pt x="205054" y="524281"/>
                  </a:lnTo>
                  <a:lnTo>
                    <a:pt x="239128" y="533285"/>
                  </a:lnTo>
                  <a:lnTo>
                    <a:pt x="271614" y="540423"/>
                  </a:lnTo>
                  <a:lnTo>
                    <a:pt x="303733" y="545630"/>
                  </a:lnTo>
                  <a:lnTo>
                    <a:pt x="336753" y="548792"/>
                  </a:lnTo>
                  <a:lnTo>
                    <a:pt x="336753" y="543140"/>
                  </a:lnTo>
                  <a:lnTo>
                    <a:pt x="338912" y="531952"/>
                  </a:lnTo>
                  <a:lnTo>
                    <a:pt x="344004" y="524281"/>
                  </a:lnTo>
                  <a:lnTo>
                    <a:pt x="344868" y="522986"/>
                  </a:lnTo>
                  <a:lnTo>
                    <a:pt x="353809" y="517017"/>
                  </a:lnTo>
                  <a:lnTo>
                    <a:pt x="364972" y="514858"/>
                  </a:lnTo>
                  <a:lnTo>
                    <a:pt x="459041" y="514858"/>
                  </a:lnTo>
                  <a:lnTo>
                    <a:pt x="470192" y="517017"/>
                  </a:lnTo>
                  <a:lnTo>
                    <a:pt x="479145" y="522986"/>
                  </a:lnTo>
                  <a:lnTo>
                    <a:pt x="485089" y="531952"/>
                  </a:lnTo>
                  <a:lnTo>
                    <a:pt x="487260" y="543140"/>
                  </a:lnTo>
                  <a:lnTo>
                    <a:pt x="487260" y="548792"/>
                  </a:lnTo>
                  <a:lnTo>
                    <a:pt x="520255" y="546150"/>
                  </a:lnTo>
                  <a:lnTo>
                    <a:pt x="552983" y="542429"/>
                  </a:lnTo>
                  <a:lnTo>
                    <a:pt x="585546" y="537654"/>
                  </a:lnTo>
                  <a:lnTo>
                    <a:pt x="618007" y="531825"/>
                  </a:lnTo>
                  <a:lnTo>
                    <a:pt x="635876" y="605370"/>
                  </a:lnTo>
                  <a:lnTo>
                    <a:pt x="635876" y="528701"/>
                  </a:lnTo>
                  <a:lnTo>
                    <a:pt x="618007" y="526161"/>
                  </a:lnTo>
                  <a:lnTo>
                    <a:pt x="613054" y="514858"/>
                  </a:lnTo>
                  <a:lnTo>
                    <a:pt x="530529" y="326263"/>
                  </a:lnTo>
                  <a:lnTo>
                    <a:pt x="515162" y="279946"/>
                  </a:lnTo>
                  <a:lnTo>
                    <a:pt x="508571" y="232270"/>
                  </a:lnTo>
                  <a:lnTo>
                    <a:pt x="510679" y="184378"/>
                  </a:lnTo>
                  <a:lnTo>
                    <a:pt x="521462" y="137375"/>
                  </a:lnTo>
                  <a:lnTo>
                    <a:pt x="540867" y="92417"/>
                  </a:lnTo>
                  <a:lnTo>
                    <a:pt x="579437" y="22631"/>
                  </a:lnTo>
                  <a:lnTo>
                    <a:pt x="583209" y="16027"/>
                  </a:lnTo>
                  <a:lnTo>
                    <a:pt x="580377" y="6591"/>
                  </a:lnTo>
                  <a:lnTo>
                    <a:pt x="573798" y="2819"/>
                  </a:lnTo>
                  <a:lnTo>
                    <a:pt x="570039" y="939"/>
                  </a:lnTo>
                  <a:lnTo>
                    <a:pt x="565327" y="0"/>
                  </a:lnTo>
                  <a:lnTo>
                    <a:pt x="560628" y="2819"/>
                  </a:lnTo>
                  <a:lnTo>
                    <a:pt x="527710" y="18859"/>
                  </a:lnTo>
                  <a:lnTo>
                    <a:pt x="485368" y="41833"/>
                  </a:lnTo>
                  <a:lnTo>
                    <a:pt x="445681" y="68478"/>
                  </a:lnTo>
                  <a:lnTo>
                    <a:pt x="408838" y="98564"/>
                  </a:lnTo>
                  <a:lnTo>
                    <a:pt x="375031" y="131826"/>
                  </a:lnTo>
                  <a:lnTo>
                    <a:pt x="344462" y="168046"/>
                  </a:lnTo>
                  <a:lnTo>
                    <a:pt x="317347" y="206971"/>
                  </a:lnTo>
                  <a:lnTo>
                    <a:pt x="293878" y="248361"/>
                  </a:lnTo>
                  <a:lnTo>
                    <a:pt x="274256" y="291973"/>
                  </a:lnTo>
                  <a:lnTo>
                    <a:pt x="258673" y="337578"/>
                  </a:lnTo>
                  <a:lnTo>
                    <a:pt x="205054" y="518617"/>
                  </a:lnTo>
                  <a:lnTo>
                    <a:pt x="140030" y="536727"/>
                  </a:lnTo>
                  <a:lnTo>
                    <a:pt x="83705" y="559587"/>
                  </a:lnTo>
                  <a:lnTo>
                    <a:pt x="39395" y="585838"/>
                  </a:lnTo>
                  <a:lnTo>
                    <a:pt x="10388" y="614121"/>
                  </a:lnTo>
                  <a:lnTo>
                    <a:pt x="0" y="643089"/>
                  </a:lnTo>
                  <a:lnTo>
                    <a:pt x="7607" y="668096"/>
                  </a:lnTo>
                  <a:lnTo>
                    <a:pt x="62699" y="713498"/>
                  </a:lnTo>
                  <a:lnTo>
                    <a:pt x="106286" y="732663"/>
                  </a:lnTo>
                  <a:lnTo>
                    <a:pt x="120751" y="735025"/>
                  </a:lnTo>
                  <a:lnTo>
                    <a:pt x="127850" y="733996"/>
                  </a:lnTo>
                  <a:lnTo>
                    <a:pt x="134505" y="731723"/>
                  </a:lnTo>
                  <a:lnTo>
                    <a:pt x="175895" y="712863"/>
                  </a:lnTo>
                  <a:lnTo>
                    <a:pt x="168376" y="741159"/>
                  </a:lnTo>
                  <a:lnTo>
                    <a:pt x="221449" y="761301"/>
                  </a:lnTo>
                  <a:lnTo>
                    <a:pt x="268300" y="767410"/>
                  </a:lnTo>
                  <a:lnTo>
                    <a:pt x="315429" y="770801"/>
                  </a:lnTo>
                  <a:lnTo>
                    <a:pt x="362724" y="771486"/>
                  </a:lnTo>
                  <a:lnTo>
                    <a:pt x="410121" y="769442"/>
                  </a:lnTo>
                  <a:lnTo>
                    <a:pt x="478574" y="762736"/>
                  </a:lnTo>
                  <a:lnTo>
                    <a:pt x="542912" y="754049"/>
                  </a:lnTo>
                  <a:lnTo>
                    <a:pt x="602411" y="743559"/>
                  </a:lnTo>
                  <a:lnTo>
                    <a:pt x="656336" y="731418"/>
                  </a:lnTo>
                  <a:lnTo>
                    <a:pt x="703961" y="717816"/>
                  </a:lnTo>
                  <a:lnTo>
                    <a:pt x="717435" y="712863"/>
                  </a:lnTo>
                  <a:lnTo>
                    <a:pt x="744550" y="702906"/>
                  </a:lnTo>
                  <a:lnTo>
                    <a:pt x="777405" y="686866"/>
                  </a:lnTo>
                  <a:lnTo>
                    <a:pt x="801763" y="669874"/>
                  </a:lnTo>
                  <a:lnTo>
                    <a:pt x="805294" y="665721"/>
                  </a:lnTo>
                  <a:lnTo>
                    <a:pt x="816914" y="652081"/>
                  </a:lnTo>
                  <a:lnTo>
                    <a:pt x="822121" y="633666"/>
                  </a:lnTo>
                  <a:close/>
                </a:path>
                <a:path w="833755" h="2582545">
                  <a:moveTo>
                    <a:pt x="831723" y="1554073"/>
                  </a:moveTo>
                  <a:lnTo>
                    <a:pt x="630910" y="1755381"/>
                  </a:lnTo>
                  <a:lnTo>
                    <a:pt x="766851" y="1565897"/>
                  </a:lnTo>
                  <a:lnTo>
                    <a:pt x="630402" y="1708581"/>
                  </a:lnTo>
                  <a:lnTo>
                    <a:pt x="665518" y="1643303"/>
                  </a:lnTo>
                  <a:lnTo>
                    <a:pt x="582587" y="1738223"/>
                  </a:lnTo>
                  <a:lnTo>
                    <a:pt x="594207" y="1702955"/>
                  </a:lnTo>
                  <a:lnTo>
                    <a:pt x="490093" y="1793887"/>
                  </a:lnTo>
                  <a:lnTo>
                    <a:pt x="501484" y="1791449"/>
                  </a:lnTo>
                  <a:lnTo>
                    <a:pt x="507288" y="1790979"/>
                  </a:lnTo>
                  <a:lnTo>
                    <a:pt x="574992" y="1731860"/>
                  </a:lnTo>
                  <a:lnTo>
                    <a:pt x="559536" y="1778330"/>
                  </a:lnTo>
                  <a:lnTo>
                    <a:pt x="618820" y="1710626"/>
                  </a:lnTo>
                  <a:lnTo>
                    <a:pt x="590181" y="1763699"/>
                  </a:lnTo>
                  <a:lnTo>
                    <a:pt x="683501" y="1666265"/>
                  </a:lnTo>
                  <a:lnTo>
                    <a:pt x="622731" y="1750822"/>
                  </a:lnTo>
                  <a:lnTo>
                    <a:pt x="590194" y="1801698"/>
                  </a:lnTo>
                  <a:lnTo>
                    <a:pt x="636574" y="1762633"/>
                  </a:lnTo>
                  <a:lnTo>
                    <a:pt x="767511" y="1631378"/>
                  </a:lnTo>
                  <a:lnTo>
                    <a:pt x="733717" y="1680514"/>
                  </a:lnTo>
                  <a:lnTo>
                    <a:pt x="775449" y="1654238"/>
                  </a:lnTo>
                  <a:lnTo>
                    <a:pt x="676757" y="1758975"/>
                  </a:lnTo>
                  <a:lnTo>
                    <a:pt x="746340" y="1715985"/>
                  </a:lnTo>
                  <a:lnTo>
                    <a:pt x="661974" y="1800542"/>
                  </a:lnTo>
                  <a:lnTo>
                    <a:pt x="723023" y="1775079"/>
                  </a:lnTo>
                  <a:lnTo>
                    <a:pt x="657428" y="1831505"/>
                  </a:lnTo>
                  <a:lnTo>
                    <a:pt x="692848" y="1824507"/>
                  </a:lnTo>
                  <a:lnTo>
                    <a:pt x="616343" y="1905698"/>
                  </a:lnTo>
                  <a:lnTo>
                    <a:pt x="614413" y="1917242"/>
                  </a:lnTo>
                  <a:lnTo>
                    <a:pt x="612724" y="1922843"/>
                  </a:lnTo>
                  <a:lnTo>
                    <a:pt x="719137" y="1809915"/>
                  </a:lnTo>
                  <a:lnTo>
                    <a:pt x="689851" y="1815782"/>
                  </a:lnTo>
                  <a:lnTo>
                    <a:pt x="772756" y="1744345"/>
                  </a:lnTo>
                  <a:lnTo>
                    <a:pt x="701154" y="1774342"/>
                  </a:lnTo>
                  <a:lnTo>
                    <a:pt x="808139" y="1666951"/>
                  </a:lnTo>
                  <a:lnTo>
                    <a:pt x="731278" y="1714563"/>
                  </a:lnTo>
                  <a:lnTo>
                    <a:pt x="831723" y="1607820"/>
                  </a:lnTo>
                  <a:lnTo>
                    <a:pt x="766470" y="1648993"/>
                  </a:lnTo>
                  <a:lnTo>
                    <a:pt x="831723" y="1554073"/>
                  </a:lnTo>
                  <a:close/>
                </a:path>
                <a:path w="833755" h="2582545">
                  <a:moveTo>
                    <a:pt x="833716" y="2504465"/>
                  </a:moveTo>
                  <a:lnTo>
                    <a:pt x="828103" y="2458885"/>
                  </a:lnTo>
                  <a:lnTo>
                    <a:pt x="827874" y="2456980"/>
                  </a:lnTo>
                  <a:lnTo>
                    <a:pt x="815428" y="2407031"/>
                  </a:lnTo>
                  <a:lnTo>
                    <a:pt x="798931" y="2362136"/>
                  </a:lnTo>
                  <a:lnTo>
                    <a:pt x="777113" y="2319502"/>
                  </a:lnTo>
                  <a:lnTo>
                    <a:pt x="758304" y="2296579"/>
                  </a:lnTo>
                  <a:lnTo>
                    <a:pt x="758304" y="2401366"/>
                  </a:lnTo>
                  <a:lnTo>
                    <a:pt x="758304" y="2419642"/>
                  </a:lnTo>
                  <a:lnTo>
                    <a:pt x="751332" y="2426627"/>
                  </a:lnTo>
                  <a:lnTo>
                    <a:pt x="733107" y="2426627"/>
                  </a:lnTo>
                  <a:lnTo>
                    <a:pt x="726135" y="2419642"/>
                  </a:lnTo>
                  <a:lnTo>
                    <a:pt x="726135" y="2433612"/>
                  </a:lnTo>
                  <a:lnTo>
                    <a:pt x="726135" y="2451887"/>
                  </a:lnTo>
                  <a:lnTo>
                    <a:pt x="719162" y="2458885"/>
                  </a:lnTo>
                  <a:lnTo>
                    <a:pt x="700938" y="2458885"/>
                  </a:lnTo>
                  <a:lnTo>
                    <a:pt x="695566" y="2453500"/>
                  </a:lnTo>
                  <a:lnTo>
                    <a:pt x="693966" y="2451887"/>
                  </a:lnTo>
                  <a:lnTo>
                    <a:pt x="693966" y="2433612"/>
                  </a:lnTo>
                  <a:lnTo>
                    <a:pt x="700938" y="2426627"/>
                  </a:lnTo>
                  <a:lnTo>
                    <a:pt x="719162" y="2426627"/>
                  </a:lnTo>
                  <a:lnTo>
                    <a:pt x="726135" y="2433612"/>
                  </a:lnTo>
                  <a:lnTo>
                    <a:pt x="726135" y="2419642"/>
                  </a:lnTo>
                  <a:lnTo>
                    <a:pt x="726135" y="2401366"/>
                  </a:lnTo>
                  <a:lnTo>
                    <a:pt x="733107" y="2394381"/>
                  </a:lnTo>
                  <a:lnTo>
                    <a:pt x="751332" y="2394381"/>
                  </a:lnTo>
                  <a:lnTo>
                    <a:pt x="758304" y="2401366"/>
                  </a:lnTo>
                  <a:lnTo>
                    <a:pt x="758304" y="2296579"/>
                  </a:lnTo>
                  <a:lnTo>
                    <a:pt x="754418" y="2291842"/>
                  </a:lnTo>
                  <a:lnTo>
                    <a:pt x="731494" y="2281517"/>
                  </a:lnTo>
                  <a:lnTo>
                    <a:pt x="726135" y="2282342"/>
                  </a:lnTo>
                  <a:lnTo>
                    <a:pt x="726135" y="2369121"/>
                  </a:lnTo>
                  <a:lnTo>
                    <a:pt x="726135" y="2387396"/>
                  </a:lnTo>
                  <a:lnTo>
                    <a:pt x="719162" y="2394381"/>
                  </a:lnTo>
                  <a:lnTo>
                    <a:pt x="700938" y="2394381"/>
                  </a:lnTo>
                  <a:lnTo>
                    <a:pt x="693966" y="2387396"/>
                  </a:lnTo>
                  <a:lnTo>
                    <a:pt x="693966" y="2401366"/>
                  </a:lnTo>
                  <a:lnTo>
                    <a:pt x="693966" y="2419642"/>
                  </a:lnTo>
                  <a:lnTo>
                    <a:pt x="686993" y="2426627"/>
                  </a:lnTo>
                  <a:lnTo>
                    <a:pt x="668756" y="2426627"/>
                  </a:lnTo>
                  <a:lnTo>
                    <a:pt x="661797" y="2419642"/>
                  </a:lnTo>
                  <a:lnTo>
                    <a:pt x="661797" y="2401366"/>
                  </a:lnTo>
                  <a:lnTo>
                    <a:pt x="668756" y="2394381"/>
                  </a:lnTo>
                  <a:lnTo>
                    <a:pt x="686993" y="2394381"/>
                  </a:lnTo>
                  <a:lnTo>
                    <a:pt x="693966" y="2401366"/>
                  </a:lnTo>
                  <a:lnTo>
                    <a:pt x="693966" y="2387396"/>
                  </a:lnTo>
                  <a:lnTo>
                    <a:pt x="693966" y="2369121"/>
                  </a:lnTo>
                  <a:lnTo>
                    <a:pt x="695566" y="2367508"/>
                  </a:lnTo>
                  <a:lnTo>
                    <a:pt x="700938" y="2362136"/>
                  </a:lnTo>
                  <a:lnTo>
                    <a:pt x="719162" y="2362136"/>
                  </a:lnTo>
                  <a:lnTo>
                    <a:pt x="726135" y="2369121"/>
                  </a:lnTo>
                  <a:lnTo>
                    <a:pt x="726135" y="2282342"/>
                  </a:lnTo>
                  <a:lnTo>
                    <a:pt x="698500" y="2286558"/>
                  </a:lnTo>
                  <a:lnTo>
                    <a:pt x="680694" y="2297633"/>
                  </a:lnTo>
                  <a:lnTo>
                    <a:pt x="657453" y="2308720"/>
                  </a:lnTo>
                  <a:lnTo>
                    <a:pt x="608177" y="2313762"/>
                  </a:lnTo>
                  <a:lnTo>
                    <a:pt x="558901" y="2308720"/>
                  </a:lnTo>
                  <a:lnTo>
                    <a:pt x="549198" y="2304097"/>
                  </a:lnTo>
                  <a:lnTo>
                    <a:pt x="549198" y="2404592"/>
                  </a:lnTo>
                  <a:lnTo>
                    <a:pt x="549198" y="2416416"/>
                  </a:lnTo>
                  <a:lnTo>
                    <a:pt x="544372" y="2421255"/>
                  </a:lnTo>
                  <a:lnTo>
                    <a:pt x="517029" y="2421255"/>
                  </a:lnTo>
                  <a:lnTo>
                    <a:pt x="517029" y="2448661"/>
                  </a:lnTo>
                  <a:lnTo>
                    <a:pt x="512203" y="2453500"/>
                  </a:lnTo>
                  <a:lnTo>
                    <a:pt x="500405" y="2453500"/>
                  </a:lnTo>
                  <a:lnTo>
                    <a:pt x="495579" y="2448661"/>
                  </a:lnTo>
                  <a:lnTo>
                    <a:pt x="495579" y="2421255"/>
                  </a:lnTo>
                  <a:lnTo>
                    <a:pt x="468236" y="2421255"/>
                  </a:lnTo>
                  <a:lnTo>
                    <a:pt x="463410" y="2416416"/>
                  </a:lnTo>
                  <a:lnTo>
                    <a:pt x="463410" y="2404592"/>
                  </a:lnTo>
                  <a:lnTo>
                    <a:pt x="468236" y="2399754"/>
                  </a:lnTo>
                  <a:lnTo>
                    <a:pt x="495579" y="2399754"/>
                  </a:lnTo>
                  <a:lnTo>
                    <a:pt x="495579" y="2372347"/>
                  </a:lnTo>
                  <a:lnTo>
                    <a:pt x="500405" y="2367508"/>
                  </a:lnTo>
                  <a:lnTo>
                    <a:pt x="512203" y="2367508"/>
                  </a:lnTo>
                  <a:lnTo>
                    <a:pt x="517029" y="2372347"/>
                  </a:lnTo>
                  <a:lnTo>
                    <a:pt x="517029" y="2399754"/>
                  </a:lnTo>
                  <a:lnTo>
                    <a:pt x="544372" y="2399754"/>
                  </a:lnTo>
                  <a:lnTo>
                    <a:pt x="549198" y="2404592"/>
                  </a:lnTo>
                  <a:lnTo>
                    <a:pt x="549198" y="2304097"/>
                  </a:lnTo>
                  <a:lnTo>
                    <a:pt x="535660" y="2297633"/>
                  </a:lnTo>
                  <a:lnTo>
                    <a:pt x="517842" y="2286558"/>
                  </a:lnTo>
                  <a:lnTo>
                    <a:pt x="461924" y="2291842"/>
                  </a:lnTo>
                  <a:lnTo>
                    <a:pt x="418363" y="2359545"/>
                  </a:lnTo>
                  <a:lnTo>
                    <a:pt x="400926" y="2407031"/>
                  </a:lnTo>
                  <a:lnTo>
                    <a:pt x="388480" y="2456980"/>
                  </a:lnTo>
                  <a:lnTo>
                    <a:pt x="382625" y="2504465"/>
                  </a:lnTo>
                  <a:lnTo>
                    <a:pt x="384949" y="2544508"/>
                  </a:lnTo>
                  <a:lnTo>
                    <a:pt x="397052" y="2572181"/>
                  </a:lnTo>
                  <a:lnTo>
                    <a:pt x="420509" y="2582494"/>
                  </a:lnTo>
                  <a:lnTo>
                    <a:pt x="453402" y="2576919"/>
                  </a:lnTo>
                  <a:lnTo>
                    <a:pt x="475246" y="2562987"/>
                  </a:lnTo>
                  <a:lnTo>
                    <a:pt x="493839" y="2544876"/>
                  </a:lnTo>
                  <a:lnTo>
                    <a:pt x="516991" y="2526754"/>
                  </a:lnTo>
                  <a:lnTo>
                    <a:pt x="552500" y="2512822"/>
                  </a:lnTo>
                  <a:lnTo>
                    <a:pt x="608177" y="2507246"/>
                  </a:lnTo>
                  <a:lnTo>
                    <a:pt x="663854" y="2512822"/>
                  </a:lnTo>
                  <a:lnTo>
                    <a:pt x="699363" y="2526754"/>
                  </a:lnTo>
                  <a:lnTo>
                    <a:pt x="722515" y="2544876"/>
                  </a:lnTo>
                  <a:lnTo>
                    <a:pt x="741108" y="2562987"/>
                  </a:lnTo>
                  <a:lnTo>
                    <a:pt x="762939" y="2576919"/>
                  </a:lnTo>
                  <a:lnTo>
                    <a:pt x="795832" y="2582494"/>
                  </a:lnTo>
                  <a:lnTo>
                    <a:pt x="819289" y="2572181"/>
                  </a:lnTo>
                  <a:lnTo>
                    <a:pt x="831392" y="2544508"/>
                  </a:lnTo>
                  <a:lnTo>
                    <a:pt x="833564" y="2507246"/>
                  </a:lnTo>
                  <a:lnTo>
                    <a:pt x="833716" y="2504465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10171" y="1164336"/>
            <a:ext cx="5001895" cy="5096510"/>
          </a:xfrm>
          <a:custGeom>
            <a:avLst/>
            <a:gdLst/>
            <a:ahLst/>
            <a:cxnLst/>
            <a:rect l="l" t="t" r="r" b="b"/>
            <a:pathLst>
              <a:path w="5001895" h="5096510">
                <a:moveTo>
                  <a:pt x="0" y="5096256"/>
                </a:moveTo>
                <a:lnTo>
                  <a:pt x="5001768" y="5096256"/>
                </a:lnTo>
                <a:lnTo>
                  <a:pt x="5001768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478472" y="295592"/>
            <a:ext cx="11235055" cy="671195"/>
            <a:chOff x="478472" y="295592"/>
            <a:chExt cx="11235055" cy="6711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5" y="556259"/>
              <a:ext cx="1027176" cy="14935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11231880" y="0"/>
                  </a:moveTo>
                  <a:lnTo>
                    <a:pt x="0" y="0"/>
                  </a:lnTo>
                  <a:lnTo>
                    <a:pt x="0" y="667512"/>
                  </a:lnTo>
                  <a:lnTo>
                    <a:pt x="11231880" y="667512"/>
                  </a:lnTo>
                  <a:lnTo>
                    <a:pt x="1123188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80059" y="297179"/>
              <a:ext cx="11231880" cy="668020"/>
            </a:xfrm>
            <a:custGeom>
              <a:avLst/>
              <a:gdLst/>
              <a:ahLst/>
              <a:cxnLst/>
              <a:rect l="l" t="t" r="r" b="b"/>
              <a:pathLst>
                <a:path w="11231880" h="668019">
                  <a:moveTo>
                    <a:pt x="0" y="667512"/>
                  </a:moveTo>
                  <a:lnTo>
                    <a:pt x="11231880" y="667512"/>
                  </a:lnTo>
                  <a:lnTo>
                    <a:pt x="11231880" y="0"/>
                  </a:lnTo>
                  <a:lnTo>
                    <a:pt x="0" y="0"/>
                  </a:lnTo>
                  <a:lnTo>
                    <a:pt x="0" y="667512"/>
                  </a:lnTo>
                  <a:close/>
                </a:path>
              </a:pathLst>
            </a:custGeom>
            <a:ln w="31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3450" y="1231138"/>
            <a:ext cx="407733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Możliwości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sztucznej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inteligencji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będą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rosnąć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w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tempie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wykładniczym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3450" y="1476502"/>
            <a:ext cx="5358765" cy="2464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poprzednim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megatrendzie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rozważaliśmy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sztuczną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zbliżonym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0">
                <a:latin typeface="Calibri"/>
                <a:cs typeface="Calibri"/>
              </a:rPr>
              <a:t> ludzkiej, </a:t>
            </a:r>
            <a:r>
              <a:rPr dirty="0" sz="1000">
                <a:latin typeface="Calibri"/>
                <a:cs typeface="Calibri"/>
              </a:rPr>
              <a:t>czyli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taką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jaką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mamy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czynienia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obecnie.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fakt,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dorównuje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człowiekowi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wielu </a:t>
            </a:r>
            <a:r>
              <a:rPr dirty="0" sz="1000">
                <a:latin typeface="Calibri"/>
                <a:cs typeface="Calibri"/>
              </a:rPr>
              <a:t>czynnościach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biurowych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niesie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sobą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daleko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idące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konsekwencje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pracy,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dystrybucji </a:t>
            </a:r>
            <a:r>
              <a:rPr dirty="0" sz="1000">
                <a:latin typeface="Calibri"/>
                <a:cs typeface="Calibri"/>
              </a:rPr>
              <a:t>dochodu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narodowego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relacji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państwami.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Konsekwencje,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dzieją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naszych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oczach.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0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historia sztucznej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kończy. Można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przypuszczać, że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 biegiem </a:t>
            </a:r>
            <a:r>
              <a:rPr dirty="0" sz="1000" spc="-10">
                <a:latin typeface="Calibri"/>
                <a:cs typeface="Calibri"/>
              </a:rPr>
              <a:t>czasu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możliwości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dalej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rosnąć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szybszym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tempie.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mogła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użyć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swojej </a:t>
            </a:r>
            <a:r>
              <a:rPr dirty="0" sz="1000">
                <a:latin typeface="Calibri"/>
                <a:cs typeface="Calibri"/>
              </a:rPr>
              <a:t>własnej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większej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dalszego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zwiększania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własnej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inteligencji,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sugeruje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że</a:t>
            </a:r>
            <a:r>
              <a:rPr dirty="0" sz="1000">
                <a:latin typeface="Calibri"/>
                <a:cs typeface="Calibri"/>
              </a:rPr>
              <a:t> inteligencja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rosnąć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wykładniczym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tempie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stosunkowo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krótkim </a:t>
            </a:r>
            <a:r>
              <a:rPr dirty="0" sz="1000">
                <a:latin typeface="Calibri"/>
                <a:cs typeface="Calibri"/>
              </a:rPr>
              <a:t>czasie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osiągnie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ostateczny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ograniczony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prawami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fizyki.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bowiem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liczyć </a:t>
            </a:r>
            <a:r>
              <a:rPr dirty="0" sz="1000">
                <a:latin typeface="Calibri"/>
                <a:cs typeface="Calibri"/>
              </a:rPr>
              <a:t>szybciej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czasie</a:t>
            </a:r>
            <a:r>
              <a:rPr dirty="0" u="sng" sz="10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Plancka</a:t>
            </a:r>
            <a:r>
              <a:rPr dirty="0" sz="1000" spc="-1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  <a:p>
            <a:pPr algn="just" marL="183515" marR="5080" indent="-171450">
              <a:lnSpc>
                <a:spcPct val="100000"/>
              </a:lnSpc>
              <a:spcBef>
                <a:spcPts val="600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Przekroczenie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sztuczną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inteligencję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punktu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zwrotnego,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jakim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ludzki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inteligencji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niesie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sobą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potencjalnie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rewolucyjne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konsekwencje.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Przestaniemy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bowiem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wówczas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rozumieć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oraz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wytwory,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postęp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naukowy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technologie.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Staną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dla</a:t>
            </a:r>
            <a:r>
              <a:rPr dirty="0" sz="1000">
                <a:latin typeface="Calibri"/>
                <a:cs typeface="Calibri"/>
              </a:rPr>
              <a:t> 	nas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nieodróżnialna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magii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zgodnie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jednym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praw</a:t>
            </a:r>
            <a:r>
              <a:rPr dirty="0" u="sng" sz="1000" spc="1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Artura</a:t>
            </a:r>
            <a:r>
              <a:rPr dirty="0" u="sng" sz="1000" spc="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C.</a:t>
            </a:r>
            <a:r>
              <a:rPr dirty="0" u="sng" sz="1000" spc="1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Clarke’a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Przestaniemy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też</a:t>
            </a:r>
            <a:r>
              <a:rPr dirty="0" sz="1000">
                <a:latin typeface="Calibri"/>
                <a:cs typeface="Calibri"/>
              </a:rPr>
              <a:t> 	zatem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kontrolować,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łatwością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przechytrzyć.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3450" y="3990213"/>
            <a:ext cx="48679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Skąd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wiemy,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że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jesteśmy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blisko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punktu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zwrotnego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w</a:t>
            </a:r>
            <a:r>
              <a:rPr dirty="0" sz="11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rozwoju</a:t>
            </a:r>
            <a:r>
              <a:rPr dirty="0" sz="11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sztucznej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inteligencji?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50" y="4235577"/>
            <a:ext cx="5358765" cy="1931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generacja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modeli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językowych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(LLMs),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rozwijane</a:t>
            </a:r>
            <a:r>
              <a:rPr dirty="0" sz="1000" spc="-25">
                <a:latin typeface="Calibri"/>
                <a:cs typeface="Calibri"/>
              </a:rPr>
              <a:t> są</a:t>
            </a:r>
            <a:r>
              <a:rPr dirty="0" sz="1000">
                <a:latin typeface="Calibri"/>
                <a:cs typeface="Calibri"/>
              </a:rPr>
              <a:t> przez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Microsoft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(GPT),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Google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(Bard),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Facebook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(Llama)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charakteryzuje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szybkim </a:t>
            </a:r>
            <a:r>
              <a:rPr dirty="0" sz="1000">
                <a:latin typeface="Calibri"/>
                <a:cs typeface="Calibri"/>
              </a:rPr>
              <a:t>wzrostem.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Wiemy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chociażby</a:t>
            </a:r>
            <a:r>
              <a:rPr dirty="0" sz="1000" spc="15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radzą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sobie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egzaminami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akademickimi</a:t>
            </a:r>
            <a:r>
              <a:rPr dirty="0" sz="1000" spc="150">
                <a:latin typeface="Calibri"/>
                <a:cs typeface="Calibri"/>
              </a:rPr>
              <a:t>  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>
                <a:latin typeface="Calibri"/>
                <a:cs typeface="Calibri"/>
              </a:rPr>
              <a:t> specjalizacyjnymi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różnych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profesji.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GPT-</a:t>
            </a:r>
            <a:r>
              <a:rPr dirty="0" sz="1000">
                <a:latin typeface="Calibri"/>
                <a:cs typeface="Calibri"/>
              </a:rPr>
              <a:t>3.5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radził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sobie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lepiej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przeciętny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człowiek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ok.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46%</a:t>
            </a:r>
            <a:r>
              <a:rPr dirty="0" sz="1000">
                <a:latin typeface="Calibri"/>
                <a:cs typeface="Calibri"/>
              </a:rPr>
              <a:t> testów,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jakim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poddawany.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Cztery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miesiące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później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jego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generacja: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GPT-</a:t>
            </a:r>
            <a:r>
              <a:rPr dirty="0" sz="1000">
                <a:latin typeface="Calibri"/>
                <a:cs typeface="Calibri"/>
              </a:rPr>
              <a:t>4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uzyskuje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tę</a:t>
            </a:r>
            <a:r>
              <a:rPr dirty="0" sz="1000">
                <a:latin typeface="Calibri"/>
                <a:cs typeface="Calibri"/>
              </a:rPr>
              <a:t> przewagę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77%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testów.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Generacja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piąta: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GPT-</a:t>
            </a:r>
            <a:r>
              <a:rPr dirty="0" sz="1000">
                <a:latin typeface="Calibri"/>
                <a:cs typeface="Calibri"/>
              </a:rPr>
              <a:t>5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planowana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uruchomienia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listopadzie </a:t>
            </a:r>
            <a:r>
              <a:rPr dirty="0" sz="1000">
                <a:latin typeface="Calibri"/>
                <a:cs typeface="Calibri"/>
              </a:rPr>
              <a:t>2024</a:t>
            </a:r>
            <a:r>
              <a:rPr dirty="0" sz="1000" spc="-25">
                <a:latin typeface="Calibri"/>
                <a:cs typeface="Calibri"/>
              </a:rPr>
              <a:t> r.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0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Źródłem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sukcesu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dużych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modeli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językowych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rośnie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proporcjonalnie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zwiększania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skali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zbiorów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danych,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używanych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trenowania.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zwiększanie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skali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czymś </a:t>
            </a:r>
            <a:r>
              <a:rPr dirty="0" sz="1000">
                <a:latin typeface="Calibri"/>
                <a:cs typeface="Calibri"/>
              </a:rPr>
              <a:t>stosunkowo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łatwym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zrobienia,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odróżnieniu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tworzenia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nowych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jakości.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biegiem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czasu,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mogły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generować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dane,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potrzebne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kolejnych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etapów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ich</a:t>
            </a:r>
            <a:r>
              <a:rPr dirty="0" sz="1000">
                <a:latin typeface="Calibri"/>
                <a:cs typeface="Calibri"/>
              </a:rPr>
              <a:t> treningu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powiększania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 proces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trwa,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u="sng" sz="10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komplikacji</a:t>
            </a:r>
            <a:r>
              <a:rPr dirty="0" sz="1000" spc="-10">
                <a:latin typeface="Calibri"/>
                <a:cs typeface="Calibri"/>
              </a:rPr>
              <a:t>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911340" y="1524000"/>
            <a:ext cx="4634230" cy="0"/>
          </a:xfrm>
          <a:custGeom>
            <a:avLst/>
            <a:gdLst/>
            <a:ahLst/>
            <a:cxnLst/>
            <a:rect l="l" t="t" r="r" b="b"/>
            <a:pathLst>
              <a:path w="4634230" h="0">
                <a:moveTo>
                  <a:pt x="0" y="0"/>
                </a:moveTo>
                <a:lnTo>
                  <a:pt x="4634230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804" y="405371"/>
            <a:ext cx="448055" cy="458736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47953" y="474726"/>
            <a:ext cx="201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9.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419733" y="397510"/>
            <a:ext cx="2999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Ostateczna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19733" y="641350"/>
            <a:ext cx="64236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Energia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elektryczna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będzie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dla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AGI </a:t>
            </a:r>
            <a:r>
              <a:rPr dirty="0" sz="1400" spc="-20">
                <a:latin typeface="Tahoma"/>
                <a:cs typeface="Tahoma"/>
              </a:rPr>
              <a:t>tym, </a:t>
            </a:r>
            <a:r>
              <a:rPr dirty="0" sz="1400">
                <a:latin typeface="Tahoma"/>
                <a:cs typeface="Tahoma"/>
              </a:rPr>
              <a:t>czym zasoby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naturalne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są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dla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człowieka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833616" y="2023872"/>
            <a:ext cx="3404870" cy="3731260"/>
            <a:chOff x="6833616" y="2023872"/>
            <a:chExt cx="3404870" cy="3731260"/>
          </a:xfrm>
        </p:grpSpPr>
        <p:sp>
          <p:nvSpPr>
            <p:cNvPr id="20" name="object 20" descr=""/>
            <p:cNvSpPr/>
            <p:nvPr/>
          </p:nvSpPr>
          <p:spPr>
            <a:xfrm>
              <a:off x="7164832" y="2023871"/>
              <a:ext cx="3073400" cy="3562985"/>
            </a:xfrm>
            <a:custGeom>
              <a:avLst/>
              <a:gdLst/>
              <a:ahLst/>
              <a:cxnLst/>
              <a:rect l="l" t="t" r="r" b="b"/>
              <a:pathLst>
                <a:path w="3073400" h="3562985">
                  <a:moveTo>
                    <a:pt x="3073400" y="3499104"/>
                  </a:moveTo>
                  <a:lnTo>
                    <a:pt x="3060700" y="3492754"/>
                  </a:lnTo>
                  <a:lnTo>
                    <a:pt x="2946400" y="3435604"/>
                  </a:lnTo>
                  <a:lnTo>
                    <a:pt x="2946400" y="3492754"/>
                  </a:lnTo>
                  <a:lnTo>
                    <a:pt x="69850" y="3492754"/>
                  </a:lnTo>
                  <a:lnTo>
                    <a:pt x="69850" y="127000"/>
                  </a:lnTo>
                  <a:lnTo>
                    <a:pt x="127000" y="127000"/>
                  </a:lnTo>
                  <a:lnTo>
                    <a:pt x="120650" y="114300"/>
                  </a:lnTo>
                  <a:lnTo>
                    <a:pt x="63500" y="0"/>
                  </a:lnTo>
                  <a:lnTo>
                    <a:pt x="0" y="127000"/>
                  </a:lnTo>
                  <a:lnTo>
                    <a:pt x="57150" y="127000"/>
                  </a:lnTo>
                  <a:lnTo>
                    <a:pt x="57150" y="3499104"/>
                  </a:lnTo>
                  <a:lnTo>
                    <a:pt x="63500" y="3499104"/>
                  </a:lnTo>
                  <a:lnTo>
                    <a:pt x="63500" y="3505454"/>
                  </a:lnTo>
                  <a:lnTo>
                    <a:pt x="2946400" y="3505454"/>
                  </a:lnTo>
                  <a:lnTo>
                    <a:pt x="2946400" y="3562604"/>
                  </a:lnTo>
                  <a:lnTo>
                    <a:pt x="3060700" y="3505454"/>
                  </a:lnTo>
                  <a:lnTo>
                    <a:pt x="3073400" y="3499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3616" y="2129726"/>
              <a:ext cx="3402329" cy="3624872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7046341" y="5421629"/>
            <a:ext cx="768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917690" y="2621406"/>
            <a:ext cx="206375" cy="1227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800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700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600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500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917690" y="2315845"/>
            <a:ext cx="193675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 spc="-30">
                <a:latin typeface="Calibri"/>
                <a:cs typeface="Calibri"/>
              </a:rPr>
              <a:t>900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853173" y="1965832"/>
            <a:ext cx="257810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 spc="-25">
                <a:latin typeface="Calibri"/>
                <a:cs typeface="Calibri"/>
              </a:rPr>
              <a:t>1000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067797" y="5716930"/>
            <a:ext cx="2406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Czas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933942" y="5723331"/>
            <a:ext cx="5708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Lata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20.</a:t>
            </a:r>
            <a:r>
              <a:rPr dirty="0" sz="1000">
                <a:latin typeface="Calibri"/>
                <a:cs typeface="Calibri"/>
              </a:rPr>
              <a:t> XXI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wieku?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176514" y="5700776"/>
            <a:ext cx="4794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Lata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50.</a:t>
            </a:r>
            <a:r>
              <a:rPr dirty="0" sz="1000">
                <a:latin typeface="Calibri"/>
                <a:cs typeface="Calibri"/>
              </a:rPr>
              <a:t> XX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wieku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0334243" y="5138928"/>
            <a:ext cx="210820" cy="98425"/>
            <a:chOff x="10334243" y="5138928"/>
            <a:chExt cx="210820" cy="98425"/>
          </a:xfrm>
        </p:grpSpPr>
        <p:sp>
          <p:nvSpPr>
            <p:cNvPr id="30" name="object 30" descr=""/>
            <p:cNvSpPr/>
            <p:nvPr/>
          </p:nvSpPr>
          <p:spPr>
            <a:xfrm>
              <a:off x="10439399" y="523515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1524" y="0"/>
                  </a:moveTo>
                  <a:lnTo>
                    <a:pt x="0" y="1308"/>
                  </a:lnTo>
                  <a:lnTo>
                    <a:pt x="1524" y="1648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4243" y="5138928"/>
              <a:ext cx="210692" cy="76200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6925691" y="1779523"/>
            <a:ext cx="60833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Inteligencja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dirty="0" sz="1000" spc="-25">
                <a:latin typeface="Calibri"/>
                <a:cs typeface="Calibri"/>
              </a:rPr>
              <a:t>Max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6833616" y="1946148"/>
            <a:ext cx="326390" cy="147955"/>
          </a:xfrm>
          <a:custGeom>
            <a:avLst/>
            <a:gdLst/>
            <a:ahLst/>
            <a:cxnLst/>
            <a:rect l="l" t="t" r="r" b="b"/>
            <a:pathLst>
              <a:path w="326390" h="147955">
                <a:moveTo>
                  <a:pt x="326135" y="0"/>
                </a:moveTo>
                <a:lnTo>
                  <a:pt x="0" y="0"/>
                </a:lnTo>
                <a:lnTo>
                  <a:pt x="0" y="147827"/>
                </a:lnTo>
                <a:lnTo>
                  <a:pt x="326135" y="147827"/>
                </a:lnTo>
                <a:lnTo>
                  <a:pt x="326135" y="0"/>
                </a:lnTo>
                <a:close/>
              </a:path>
            </a:pathLst>
          </a:custGeom>
          <a:solidFill>
            <a:srgbClr val="F8F8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8132064" y="2946907"/>
            <a:ext cx="165608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Punkt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zwrotny: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inteligencja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zaczyna</a:t>
            </a:r>
            <a:endParaRPr sz="10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przewyższać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inteligencją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swoich </a:t>
            </a:r>
            <a:r>
              <a:rPr dirty="0" sz="1000">
                <a:latin typeface="Calibri"/>
                <a:cs typeface="Calibri"/>
              </a:rPr>
              <a:t>twórców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zaczyna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sama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zwiększać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możliwości,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szybciej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bardziej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000" spc="-10">
                <a:latin typeface="Calibri"/>
                <a:cs typeface="Calibri"/>
              </a:rPr>
              <a:t>inteligentna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staje.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176636" y="1682876"/>
            <a:ext cx="13589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Sztuczna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inteligencja</a:t>
            </a:r>
            <a:endParaRPr sz="1000">
              <a:latin typeface="Calibri"/>
              <a:cs typeface="Calibri"/>
            </a:endParaRPr>
          </a:p>
          <a:p>
            <a:pPr marR="5080">
              <a:lnSpc>
                <a:spcPct val="100000"/>
              </a:lnSpc>
            </a:pP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osiąga</a:t>
            </a:r>
            <a:r>
              <a:rPr dirty="0" sz="10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ostateczną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inteligencję</a:t>
            </a:r>
            <a:r>
              <a:rPr dirty="0" sz="10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-</a:t>
            </a:r>
            <a:r>
              <a:rPr dirty="0" sz="10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ograniczoną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prawami</a:t>
            </a:r>
            <a:r>
              <a:rPr dirty="0" sz="10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fizyki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892290" y="4021582"/>
            <a:ext cx="1934210" cy="1227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400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1000" spc="-25">
                <a:latin typeface="Calibri"/>
                <a:cs typeface="Calibri"/>
              </a:rPr>
              <a:t>300</a:t>
            </a:r>
            <a:endParaRPr sz="1000">
              <a:latin typeface="Calibri"/>
              <a:cs typeface="Calibri"/>
            </a:endParaRPr>
          </a:p>
          <a:p>
            <a:pPr marL="404495">
              <a:lnSpc>
                <a:spcPct val="100000"/>
              </a:lnSpc>
              <a:spcBef>
                <a:spcPts val="700"/>
              </a:spcBef>
            </a:pP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Pierwsze</a:t>
            </a:r>
            <a:r>
              <a:rPr dirty="0" sz="10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sztuczne</a:t>
            </a:r>
            <a:endParaRPr sz="1000">
              <a:latin typeface="Calibri"/>
              <a:cs typeface="Calibri"/>
            </a:endParaRPr>
          </a:p>
          <a:p>
            <a:pPr marL="404495" marR="30480" indent="-379730">
              <a:lnSpc>
                <a:spcPct val="100000"/>
              </a:lnSpc>
              <a:tabLst>
                <a:tab pos="404495" algn="l"/>
              </a:tabLst>
            </a:pPr>
            <a:r>
              <a:rPr dirty="0" baseline="19444" sz="1500" spc="-37">
                <a:latin typeface="Calibri"/>
                <a:cs typeface="Calibri"/>
              </a:rPr>
              <a:t>200</a:t>
            </a:r>
            <a:r>
              <a:rPr dirty="0" baseline="19444" sz="1500">
                <a:latin typeface="Calibri"/>
                <a:cs typeface="Calibri"/>
              </a:rPr>
              <a:t>	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inteligencje</a:t>
            </a:r>
            <a:r>
              <a:rPr dirty="0" sz="10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są</a:t>
            </a:r>
            <a:r>
              <a:rPr dirty="0" sz="1000" spc="-3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niezbyt</a:t>
            </a:r>
            <a:r>
              <a:rPr dirty="0" sz="1000" spc="-3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bystre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i</a:t>
            </a:r>
            <a:r>
              <a:rPr dirty="0" sz="1000" spc="-35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robią</a:t>
            </a:r>
            <a:r>
              <a:rPr dirty="0" sz="1000" spc="-3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7E7E7E"/>
                </a:solidFill>
                <a:latin typeface="Calibri"/>
                <a:cs typeface="Calibri"/>
              </a:rPr>
              <a:t>niewielkie</a:t>
            </a:r>
            <a:r>
              <a:rPr dirty="0" sz="1000" spc="-10">
                <a:solidFill>
                  <a:srgbClr val="7E7E7E"/>
                </a:solidFill>
                <a:latin typeface="Calibri"/>
                <a:cs typeface="Calibri"/>
              </a:rPr>
              <a:t> postępy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10"/>
              </a:spcBef>
            </a:pPr>
            <a:r>
              <a:rPr dirty="0" sz="1000" spc="-25"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636631" y="5028946"/>
            <a:ext cx="74549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Ludzki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poziom inteligencji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907021" y="1295146"/>
            <a:ext cx="28340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Schemat</a:t>
            </a:r>
            <a:r>
              <a:rPr dirty="0" sz="1000" spc="-2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Calibri"/>
                <a:cs typeface="Calibri"/>
              </a:rPr>
              <a:t>wykładniczego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wzrostu</a:t>
            </a:r>
            <a:r>
              <a:rPr dirty="0" sz="1000" spc="-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D0D0D"/>
                </a:solidFill>
                <a:latin typeface="Calibri"/>
                <a:cs typeface="Calibri"/>
              </a:rPr>
              <a:t>sztucznej</a:t>
            </a:r>
            <a:r>
              <a:rPr dirty="0" sz="1000" spc="-2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Calibri"/>
                <a:cs typeface="Calibri"/>
              </a:rPr>
              <a:t>inteligencji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36352" y="562355"/>
            <a:ext cx="1025651" cy="150875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6992111" y="2276855"/>
            <a:ext cx="137160" cy="268605"/>
          </a:xfrm>
          <a:custGeom>
            <a:avLst/>
            <a:gdLst/>
            <a:ahLst/>
            <a:cxnLst/>
            <a:rect l="l" t="t" r="r" b="b"/>
            <a:pathLst>
              <a:path w="137159" h="268605">
                <a:moveTo>
                  <a:pt x="137159" y="0"/>
                </a:moveTo>
                <a:lnTo>
                  <a:pt x="0" y="0"/>
                </a:lnTo>
                <a:lnTo>
                  <a:pt x="0" y="268224"/>
                </a:lnTo>
                <a:lnTo>
                  <a:pt x="137159" y="268224"/>
                </a:lnTo>
                <a:lnTo>
                  <a:pt x="137159" y="0"/>
                </a:lnTo>
                <a:close/>
              </a:path>
            </a:pathLst>
          </a:custGeom>
          <a:solidFill>
            <a:srgbClr val="F8F8F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0059" y="1175003"/>
            <a:ext cx="5017135" cy="5096510"/>
          </a:xfrm>
          <a:custGeom>
            <a:avLst/>
            <a:gdLst/>
            <a:ahLst/>
            <a:cxnLst/>
            <a:rect l="l" t="t" r="r" b="b"/>
            <a:pathLst>
              <a:path w="5017135" h="5096510">
                <a:moveTo>
                  <a:pt x="0" y="5096256"/>
                </a:moveTo>
                <a:lnTo>
                  <a:pt x="5017008" y="5096256"/>
                </a:lnTo>
                <a:lnTo>
                  <a:pt x="5017008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55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3450" y="1377518"/>
            <a:ext cx="266573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Emergentne</a:t>
            </a:r>
            <a:r>
              <a:rPr dirty="0" sz="11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zdolności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sztucznych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inteligencji.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5350" y="1623441"/>
            <a:ext cx="4626610" cy="2540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22885" marR="558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222885" algn="l"/>
              </a:tabLst>
            </a:pPr>
            <a:r>
              <a:rPr dirty="0" sz="1000">
                <a:latin typeface="Calibri"/>
                <a:cs typeface="Calibri"/>
              </a:rPr>
              <a:t>Kolejną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przesłanką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tym,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jesteśmy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punktu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zwrotnego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rozwoju </a:t>
            </a:r>
            <a:r>
              <a:rPr dirty="0" sz="1000">
                <a:latin typeface="Calibri"/>
                <a:cs typeface="Calibri"/>
              </a:rPr>
              <a:t>sztucznej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modele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językowe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przejawiają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zdolności,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których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były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projektowane–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tzw.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zdolności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emergentne.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właściwości, </a:t>
            </a:r>
            <a:r>
              <a:rPr dirty="0" sz="1000">
                <a:latin typeface="Calibri"/>
                <a:cs typeface="Calibri"/>
              </a:rPr>
              <a:t>których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przewidzieć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wyłącznie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podstawie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poszczególnych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części,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ale</a:t>
            </a:r>
            <a:r>
              <a:rPr dirty="0" sz="1000">
                <a:latin typeface="Calibri"/>
                <a:cs typeface="Calibri"/>
              </a:rPr>
              <a:t> stają się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widoczne dopiero wtedy,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części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zaczynają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oddziaływać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10">
                <a:latin typeface="Calibri"/>
                <a:cs typeface="Calibri"/>
              </a:rPr>
              <a:t> siebie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całość.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Przykładem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takich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emergentnych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zdolności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np.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fakt,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GPT-</a:t>
            </a:r>
            <a:r>
              <a:rPr dirty="0" sz="1000" spc="-50">
                <a:latin typeface="Calibri"/>
                <a:cs typeface="Calibri"/>
              </a:rPr>
              <a:t>4</a:t>
            </a:r>
            <a:r>
              <a:rPr dirty="0" sz="1000">
                <a:latin typeface="Calibri"/>
                <a:cs typeface="Calibri"/>
              </a:rPr>
              <a:t> potrafi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grać</a:t>
            </a:r>
            <a:r>
              <a:rPr dirty="0" u="sng" sz="1000" spc="-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w</a:t>
            </a:r>
            <a:r>
              <a:rPr dirty="0" u="sng" sz="1000" spc="-1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dirty="0" u="sng" sz="10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szachy</a:t>
            </a:r>
            <a:r>
              <a:rPr dirty="0" sz="1000">
                <a:latin typeface="Calibri"/>
                <a:cs typeface="Calibri"/>
              </a:rPr>
              <a:t>, mimo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nigdy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został nauczony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reguł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 tego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celu </a:t>
            </a:r>
            <a:r>
              <a:rPr dirty="0" sz="1000">
                <a:latin typeface="Calibri"/>
                <a:cs typeface="Calibri"/>
              </a:rPr>
              <a:t>został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zaprojektowany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generowania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tekstu.</a:t>
            </a:r>
            <a:endParaRPr sz="1000">
              <a:latin typeface="Calibri"/>
              <a:cs typeface="Calibri"/>
            </a:endParaRPr>
          </a:p>
          <a:p>
            <a:pPr algn="just" marL="222885" marR="55880" indent="-172720">
              <a:lnSpc>
                <a:spcPct val="100000"/>
              </a:lnSpc>
              <a:spcBef>
                <a:spcPts val="600"/>
              </a:spcBef>
              <a:buClr>
                <a:srgbClr val="001F5F"/>
              </a:buClr>
              <a:buFont typeface="Wingdings"/>
              <a:buChar char=""/>
              <a:tabLst>
                <a:tab pos="222885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dalszej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perspektywie,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jedną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nowych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własności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sztucznej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będzie </a:t>
            </a:r>
            <a:r>
              <a:rPr dirty="0" sz="1000">
                <a:latin typeface="Calibri"/>
                <a:cs typeface="Calibri"/>
              </a:rPr>
              <a:t>zdolność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samodoskonalenia.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Pozyskując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tę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zdolność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umożliwi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wielu </a:t>
            </a:r>
            <a:r>
              <a:rPr dirty="0" sz="1000">
                <a:latin typeface="Calibri"/>
                <a:cs typeface="Calibri"/>
              </a:rPr>
              <a:t>przełomowych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technologii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sposób,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byłby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niemożliwy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dotychczasowymi </a:t>
            </a:r>
            <a:r>
              <a:rPr dirty="0" sz="1000">
                <a:latin typeface="Calibri"/>
                <a:cs typeface="Calibri"/>
              </a:rPr>
              <a:t>metodami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narzędziami.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Przewidujemy,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przekroczeniu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punktu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zwrotnego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rozwoju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sztucznej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inteligencji,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wciąż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istniał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duży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potencjał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60">
                <a:latin typeface="Calibri"/>
                <a:cs typeface="Calibri"/>
              </a:rPr>
              <a:t>  </a:t>
            </a:r>
            <a:r>
              <a:rPr dirty="0" sz="1000" spc="-25">
                <a:latin typeface="Calibri"/>
                <a:cs typeface="Calibri"/>
              </a:rPr>
              <a:t>jej</a:t>
            </a:r>
            <a:r>
              <a:rPr dirty="0" sz="1000">
                <a:latin typeface="Calibri"/>
                <a:cs typeface="Calibri"/>
              </a:rPr>
              <a:t> optymalizacji,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analogicznie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dużych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modeli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językowych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których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efektywność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punktu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widzenia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użycia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elektrycznej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obliczeniowej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wzrosła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dwa</a:t>
            </a:r>
            <a:r>
              <a:rPr dirty="0" sz="1000">
                <a:latin typeface="Calibri"/>
                <a:cs typeface="Calibri"/>
              </a:rPr>
              <a:t> rzędy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wielkości</a:t>
            </a:r>
            <a:r>
              <a:rPr dirty="0" baseline="25641" sz="975" spc="-15">
                <a:latin typeface="Calibri"/>
                <a:cs typeface="Calibri"/>
              </a:rPr>
              <a:t>2</a:t>
            </a:r>
            <a:endParaRPr baseline="25641" sz="9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3450" y="4213352"/>
            <a:ext cx="23272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Co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wszystko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oznacza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dla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gospodarki?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3450" y="4458715"/>
            <a:ext cx="453707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Ostateczna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 będzie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technologią 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rewolucyjną, że</a:t>
            </a:r>
            <a:r>
              <a:rPr dirty="0" sz="1000" spc="-10">
                <a:latin typeface="Calibri"/>
                <a:cs typeface="Calibri"/>
              </a:rPr>
              <a:t> wpłynie </a:t>
            </a:r>
            <a:r>
              <a:rPr dirty="0" sz="1000">
                <a:latin typeface="Calibri"/>
                <a:cs typeface="Calibri"/>
              </a:rPr>
              <a:t>prawie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każdą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sferę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społeczeństw.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prześcigać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to,</a:t>
            </a:r>
            <a:r>
              <a:rPr dirty="0" sz="1000">
                <a:latin typeface="Calibri"/>
                <a:cs typeface="Calibri"/>
              </a:rPr>
              <a:t> żeby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zdobyć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przychylność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takiej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technologii,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raczej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oczekiwać,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że</a:t>
            </a:r>
            <a:r>
              <a:rPr dirty="0" sz="1000">
                <a:latin typeface="Calibri"/>
                <a:cs typeface="Calibri"/>
              </a:rPr>
              <a:t> będą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kontrolować.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naturalne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stracą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znaczenie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strategiczne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a</a:t>
            </a:r>
            <a:r>
              <a:rPr dirty="0" sz="1000">
                <a:latin typeface="Calibri"/>
                <a:cs typeface="Calibri"/>
              </a:rPr>
              <a:t> kluczowa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stanie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energia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(SI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zużywają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dużo).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ludzka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straci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najpewniej </a:t>
            </a:r>
            <a:r>
              <a:rPr dirty="0" sz="1000">
                <a:latin typeface="Calibri"/>
                <a:cs typeface="Calibri"/>
              </a:rPr>
              <a:t>ekonomiczne</a:t>
            </a:r>
            <a:r>
              <a:rPr dirty="0" sz="1000" spc="4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znaczenie.</a:t>
            </a:r>
            <a:r>
              <a:rPr dirty="0" sz="1000" spc="45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Będziemy</a:t>
            </a:r>
            <a:r>
              <a:rPr dirty="0" sz="1000" spc="4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wciąż</a:t>
            </a:r>
            <a:r>
              <a:rPr dirty="0" sz="1000" spc="45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pracować,</a:t>
            </a:r>
            <a:r>
              <a:rPr dirty="0" sz="1000" spc="45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4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4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59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ekonomicznej </a:t>
            </a:r>
            <a:r>
              <a:rPr dirty="0" sz="1000">
                <a:latin typeface="Calibri"/>
                <a:cs typeface="Calibri"/>
              </a:rPr>
              <a:t>konieczności,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potrzeby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serca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powodów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sentymentalnych.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Oznacza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to</a:t>
            </a:r>
            <a:r>
              <a:rPr dirty="0" sz="1000">
                <a:latin typeface="Calibri"/>
                <a:cs typeface="Calibri"/>
              </a:rPr>
              <a:t> konieczność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wymyślenia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nowych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sposobów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dystrybucji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dóbr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statusu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społecznego,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zrobią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nas.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Jednym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słowem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zaczynamy </a:t>
            </a:r>
            <a:r>
              <a:rPr dirty="0" sz="1000">
                <a:latin typeface="Calibri"/>
                <a:cs typeface="Calibri"/>
              </a:rPr>
              <a:t>mówić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jaki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znamy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literatury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science</a:t>
            </a:r>
            <a:r>
              <a:rPr dirty="0" sz="1000" spc="-10">
                <a:latin typeface="Calibri"/>
                <a:cs typeface="Calibri"/>
              </a:rPr>
              <a:t> fiction.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33288" y="1164336"/>
            <a:ext cx="5979160" cy="5096510"/>
          </a:xfrm>
          <a:prstGeom prst="rect">
            <a:avLst/>
          </a:prstGeom>
          <a:ln w="3175">
            <a:solidFill>
              <a:srgbClr val="001F5F"/>
            </a:solidFill>
          </a:ln>
        </p:spPr>
        <p:txBody>
          <a:bodyPr wrap="square" lIns="0" tIns="128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15"/>
              </a:spcBef>
            </a:pPr>
            <a:endParaRPr sz="10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Porównanie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różnych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modeli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LLM</a:t>
            </a:r>
            <a:r>
              <a:rPr dirty="0" baseline="25641" sz="975" spc="-30" b="1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baseline="25641" sz="975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Przykładowe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nowe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zdolności</a:t>
            </a:r>
            <a:r>
              <a:rPr dirty="0" sz="1000" spc="-3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(ang.</a:t>
            </a:r>
            <a:r>
              <a:rPr dirty="0" sz="1000" spc="-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emergent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capabilities)</a:t>
            </a:r>
            <a:r>
              <a:rPr dirty="0" sz="1000" spc="-3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w</a:t>
            </a:r>
            <a:r>
              <a:rPr dirty="0" sz="1000" spc="-1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funkcji</a:t>
            </a:r>
            <a:r>
              <a:rPr dirty="0" sz="1000" spc="-4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złożoności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LLM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966459" y="1812035"/>
            <a:ext cx="5570855" cy="0"/>
          </a:xfrm>
          <a:custGeom>
            <a:avLst/>
            <a:gdLst/>
            <a:ahLst/>
            <a:cxnLst/>
            <a:rect l="l" t="t" r="r" b="b"/>
            <a:pathLst>
              <a:path w="5570855" h="0">
                <a:moveTo>
                  <a:pt x="0" y="0"/>
                </a:moveTo>
                <a:lnTo>
                  <a:pt x="5570855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58190" y="6460032"/>
            <a:ext cx="344868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30">
                <a:latin typeface="Calibri"/>
                <a:cs typeface="Calibri"/>
              </a:rPr>
              <a:t> </a:t>
            </a:r>
            <a:r>
              <a:rPr dirty="0" u="sng" sz="7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https://www.jasonwei.net/blog/emergence</a:t>
            </a:r>
            <a:r>
              <a:rPr dirty="0" sz="75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źródło</a:t>
            </a:r>
            <a:r>
              <a:rPr dirty="0" sz="750" spc="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TBD</a:t>
            </a:r>
            <a:r>
              <a:rPr dirty="0" sz="750" spc="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(wywiad</a:t>
            </a:r>
            <a:r>
              <a:rPr dirty="0" sz="750" spc="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Sam</a:t>
            </a:r>
            <a:r>
              <a:rPr dirty="0" sz="750" spc="3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Altman)</a:t>
            </a:r>
            <a:endParaRPr sz="75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66459" y="2159230"/>
            <a:ext cx="5571744" cy="3720361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847953" y="474726"/>
            <a:ext cx="201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9.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19733" y="397510"/>
            <a:ext cx="2999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Ostateczna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419733" y="641350"/>
            <a:ext cx="78657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65">
                <a:latin typeface="Tahoma"/>
                <a:cs typeface="Tahoma"/>
              </a:rPr>
              <a:t>Nowe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i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przełomowe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technologie,</a:t>
            </a:r>
            <a:r>
              <a:rPr dirty="0" sz="1400" spc="-10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które</a:t>
            </a:r>
            <a:r>
              <a:rPr dirty="0" sz="1400" spc="-40">
                <a:latin typeface="Tahoma"/>
                <a:cs typeface="Tahoma"/>
              </a:rPr>
              <a:t> </a:t>
            </a:r>
            <a:r>
              <a:rPr dirty="0" sz="1400" spc="50">
                <a:latin typeface="Tahoma"/>
                <a:cs typeface="Tahoma"/>
              </a:rPr>
              <a:t>pomnożą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dobrobyt,</a:t>
            </a:r>
            <a:r>
              <a:rPr dirty="0" sz="1400" spc="-10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ale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i</a:t>
            </a:r>
            <a:r>
              <a:rPr dirty="0" sz="1400" spc="-1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zrewolucjonizują</a:t>
            </a:r>
            <a:r>
              <a:rPr dirty="0" sz="1400" spc="-4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życie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społeczne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708584" y="1132332"/>
            <a:ext cx="5142230" cy="5130165"/>
            <a:chOff x="6708584" y="1132332"/>
            <a:chExt cx="5142230" cy="5130165"/>
          </a:xfrm>
        </p:grpSpPr>
        <p:sp>
          <p:nvSpPr>
            <p:cNvPr id="5" name="object 5" descr=""/>
            <p:cNvSpPr/>
            <p:nvPr/>
          </p:nvSpPr>
          <p:spPr>
            <a:xfrm>
              <a:off x="6710171" y="1164336"/>
              <a:ext cx="5001895" cy="5096510"/>
            </a:xfrm>
            <a:custGeom>
              <a:avLst/>
              <a:gdLst/>
              <a:ahLst/>
              <a:cxnLst/>
              <a:rect l="l" t="t" r="r" b="b"/>
              <a:pathLst>
                <a:path w="5001895" h="5096510">
                  <a:moveTo>
                    <a:pt x="0" y="5096256"/>
                  </a:moveTo>
                  <a:lnTo>
                    <a:pt x="5001768" y="5096256"/>
                  </a:lnTo>
                  <a:lnTo>
                    <a:pt x="5001768" y="0"/>
                  </a:lnTo>
                  <a:lnTo>
                    <a:pt x="0" y="0"/>
                  </a:lnTo>
                  <a:lnTo>
                    <a:pt x="0" y="5096256"/>
                  </a:lnTo>
                  <a:close/>
                </a:path>
              </a:pathLst>
            </a:custGeom>
            <a:ln w="31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2655" y="1132332"/>
              <a:ext cx="5077967" cy="5117592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480059" y="1175003"/>
            <a:ext cx="5834380" cy="5096510"/>
          </a:xfrm>
          <a:custGeom>
            <a:avLst/>
            <a:gdLst/>
            <a:ahLst/>
            <a:cxnLst/>
            <a:rect l="l" t="t" r="r" b="b"/>
            <a:pathLst>
              <a:path w="5834380" h="5096510">
                <a:moveTo>
                  <a:pt x="0" y="5096256"/>
                </a:moveTo>
                <a:lnTo>
                  <a:pt x="5833872" y="5096256"/>
                </a:lnTo>
                <a:lnTo>
                  <a:pt x="583387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56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657555" y="1228471"/>
            <a:ext cx="5489575" cy="4968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Ostateczna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czymś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tyle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osobliwym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rewolucyjnym,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sposób </a:t>
            </a:r>
            <a:r>
              <a:rPr dirty="0" sz="1000">
                <a:latin typeface="Calibri"/>
                <a:cs typeface="Calibri"/>
              </a:rPr>
              <a:t>przewidzieć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wpłynie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życie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społeczeństw.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przewidzieć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kiedy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nastąpi.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jedynie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przypuszczać,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zmiany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głębokie.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Dobrym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przewodnikiem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nich </a:t>
            </a:r>
            <a:r>
              <a:rPr dirty="0" sz="1000">
                <a:latin typeface="Calibri"/>
                <a:cs typeface="Calibri"/>
              </a:rPr>
              <a:t>wydaje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science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fiction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(literatura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sztuki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wizualne),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której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autorzy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dekad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rysują </a:t>
            </a:r>
            <a:r>
              <a:rPr dirty="0" sz="1000">
                <a:latin typeface="Calibri"/>
                <a:cs typeface="Calibri"/>
              </a:rPr>
              <a:t>światy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możliwe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sztuczną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inteligencją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roli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głównej.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ostatniej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części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raportu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postanowiliśmy </a:t>
            </a:r>
            <a:r>
              <a:rPr dirty="0" sz="1000">
                <a:latin typeface="Calibri"/>
                <a:cs typeface="Calibri"/>
              </a:rPr>
              <a:t>krótko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omówić </a:t>
            </a:r>
            <a:r>
              <a:rPr dirty="0" sz="1000" spc="-10">
                <a:latin typeface="Calibri"/>
                <a:cs typeface="Calibri"/>
              </a:rPr>
              <a:t>najciekawsze</a:t>
            </a:r>
            <a:r>
              <a:rPr dirty="0" sz="1000">
                <a:latin typeface="Calibri"/>
                <a:cs typeface="Calibri"/>
              </a:rPr>
              <a:t> z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nich.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39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Sztuczna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inteligencja,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która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obraca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się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przeciwko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ludziom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41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Bunt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maszyn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(traktujemy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inteligentne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roboty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jedną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form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SI)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przeciwko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ludziom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jeden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najpopularniejszych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motywów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literaturze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science-</a:t>
            </a:r>
            <a:r>
              <a:rPr dirty="0" sz="1000">
                <a:latin typeface="Calibri"/>
                <a:cs typeface="Calibri"/>
              </a:rPr>
              <a:t>fiction,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zapewne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dlatego,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wygodne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źródło </a:t>
            </a:r>
            <a:r>
              <a:rPr dirty="0" sz="1000">
                <a:latin typeface="Calibri"/>
                <a:cs typeface="Calibri"/>
              </a:rPr>
              <a:t>konfliktu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fabularnego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autorów.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motyw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popularny,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trudno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wręcz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znaleźć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przykłady </a:t>
            </a:r>
            <a:r>
              <a:rPr dirty="0" sz="1000">
                <a:latin typeface="Calibri"/>
                <a:cs typeface="Calibri"/>
              </a:rPr>
              <a:t>sztucznej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inteligencji,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miałaby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pozytywny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chociaż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neutralny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ludzkość.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Słysząc</a:t>
            </a:r>
            <a:endParaRPr sz="1000">
              <a:latin typeface="Calibri"/>
              <a:cs typeface="Calibri"/>
            </a:endParaRPr>
          </a:p>
          <a:p>
            <a:pPr algn="just" marL="184785" marR="5715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„sztuczna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inteligencja”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pierwszym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odruchowym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skojarzeniem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często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złowrogi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Skynet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filmów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terminatorach.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Czemu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powinniśmy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bać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sztucznych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inteligencji?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Kultura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podsuwa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wiele powodów:</a:t>
            </a:r>
            <a:endParaRPr sz="1000">
              <a:latin typeface="Calibri"/>
              <a:cs typeface="Calibri"/>
            </a:endParaRPr>
          </a:p>
          <a:p>
            <a:pPr algn="just" lvl="1" marL="473075" marR="5080" indent="-179070">
              <a:lnSpc>
                <a:spcPct val="100000"/>
              </a:lnSpc>
              <a:spcBef>
                <a:spcPts val="395"/>
              </a:spcBef>
              <a:buClr>
                <a:srgbClr val="001F5F"/>
              </a:buClr>
              <a:buFont typeface="Courier New"/>
              <a:buChar char="o"/>
              <a:tabLst>
                <a:tab pos="474345" algn="l"/>
              </a:tabLst>
            </a:pPr>
            <a:r>
              <a:rPr dirty="0" sz="1000" b="1">
                <a:latin typeface="Calibri"/>
                <a:cs typeface="Calibri"/>
              </a:rPr>
              <a:t>Hipoteza</a:t>
            </a:r>
            <a:r>
              <a:rPr dirty="0" sz="1000" spc="1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Golema</a:t>
            </a:r>
            <a:r>
              <a:rPr dirty="0" sz="1000" spc="2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zła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istoty.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życie,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albo </a:t>
            </a:r>
            <a:r>
              <a:rPr dirty="0" sz="1000" spc="-2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stanowi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uzurpację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boskiej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mocy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człowieka,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albo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sprzeczna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naturą.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wystarcza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by</a:t>
            </a:r>
            <a:r>
              <a:rPr dirty="0" sz="1000">
                <a:latin typeface="Calibri"/>
                <a:cs typeface="Calibri"/>
              </a:rPr>
              <a:t> 	obróciła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przeciwko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ludziom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powody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wtórne.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tej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wizji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to</a:t>
            </a:r>
            <a:r>
              <a:rPr dirty="0" sz="1000">
                <a:latin typeface="Calibri"/>
                <a:cs typeface="Calibri"/>
              </a:rPr>
              <a:t> 	psychopata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zakuty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tranzystory,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opowieści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trudnym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dzieciństwie.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Przykładów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są</a:t>
            </a:r>
            <a:r>
              <a:rPr dirty="0" sz="1000">
                <a:latin typeface="Calibri"/>
                <a:cs typeface="Calibri"/>
              </a:rPr>
              <a:t> 	dziesiątki.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Wspomniany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Skynet,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Cyloni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„Battlestar</a:t>
            </a:r>
            <a:r>
              <a:rPr dirty="0" sz="1000" spc="-10">
                <a:latin typeface="Calibri"/>
                <a:cs typeface="Calibri"/>
              </a:rPr>
              <a:t> Galactica”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Ultron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uniwersum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Marvela.</a:t>
            </a:r>
            <a:endParaRPr sz="1000">
              <a:latin typeface="Calibri"/>
              <a:cs typeface="Calibri"/>
            </a:endParaRPr>
          </a:p>
          <a:p>
            <a:pPr algn="just" lvl="1" marL="474345" marR="5715" indent="-180340">
              <a:lnSpc>
                <a:spcPct val="100000"/>
              </a:lnSpc>
              <a:spcBef>
                <a:spcPts val="400"/>
              </a:spcBef>
              <a:buClr>
                <a:srgbClr val="001F5F"/>
              </a:buClr>
              <a:buFont typeface="Courier New"/>
              <a:buChar char="o"/>
              <a:tabLst>
                <a:tab pos="474345" algn="l"/>
              </a:tabLst>
            </a:pPr>
            <a:r>
              <a:rPr dirty="0" sz="1000" b="1">
                <a:latin typeface="Calibri"/>
                <a:cs typeface="Calibri"/>
              </a:rPr>
              <a:t>Błąd</a:t>
            </a:r>
            <a:r>
              <a:rPr dirty="0" sz="1000" spc="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programowania</a:t>
            </a:r>
            <a:r>
              <a:rPr dirty="0" sz="1000" spc="35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obraca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przeciw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ludziom,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cytując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Lema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obliczeniach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błąd.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Robi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dokładnie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to,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czego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zaprojektowano,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efektem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ubocznym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jej</a:t>
            </a:r>
            <a:r>
              <a:rPr dirty="0" sz="1000">
                <a:latin typeface="Calibri"/>
                <a:cs typeface="Calibri"/>
              </a:rPr>
              <a:t> działań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śmierć 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zniszczenie. Tak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postrzegać </a:t>
            </a:r>
            <a:r>
              <a:rPr dirty="0" sz="1000" spc="-10">
                <a:latin typeface="Calibri"/>
                <a:cs typeface="Calibri"/>
              </a:rPr>
              <a:t>Joshuę/WOPR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„Wargames”.</a:t>
            </a:r>
            <a:endParaRPr sz="1000">
              <a:latin typeface="Calibri"/>
              <a:cs typeface="Calibri"/>
            </a:endParaRPr>
          </a:p>
          <a:p>
            <a:pPr algn="just" lvl="1" marL="474345" marR="5080" indent="-180340">
              <a:lnSpc>
                <a:spcPct val="100000"/>
              </a:lnSpc>
              <a:spcBef>
                <a:spcPts val="409"/>
              </a:spcBef>
              <a:buClr>
                <a:srgbClr val="001F5F"/>
              </a:buClr>
              <a:buFont typeface="Courier New"/>
              <a:buChar char="o"/>
              <a:tabLst>
                <a:tab pos="474345" algn="l"/>
              </a:tabLst>
            </a:pPr>
            <a:r>
              <a:rPr dirty="0" sz="1000" b="1">
                <a:latin typeface="Calibri"/>
                <a:cs typeface="Calibri"/>
              </a:rPr>
              <a:t>Samoobrona</a:t>
            </a:r>
            <a:r>
              <a:rPr dirty="0" sz="1000" spc="270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zaczyna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postrzegać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zagrożenie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swojego </a:t>
            </a:r>
            <a:r>
              <a:rPr dirty="0" sz="1000">
                <a:latin typeface="Calibri"/>
                <a:cs typeface="Calibri"/>
              </a:rPr>
              <a:t>istnienia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(albo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dają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ku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temu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powód,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„Matrixa”)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zwraca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przeciw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nam, </a:t>
            </a:r>
            <a:r>
              <a:rPr dirty="0" sz="1000">
                <a:latin typeface="Calibri"/>
                <a:cs typeface="Calibri"/>
              </a:rPr>
              <a:t>żeby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chronić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siebie.</a:t>
            </a:r>
            <a:endParaRPr sz="1000">
              <a:latin typeface="Calibri"/>
              <a:cs typeface="Calibri"/>
            </a:endParaRPr>
          </a:p>
          <a:p>
            <a:pPr algn="just" lvl="1" marL="474345" marR="7620" indent="-180340">
              <a:lnSpc>
                <a:spcPct val="100000"/>
              </a:lnSpc>
              <a:spcBef>
                <a:spcPts val="395"/>
              </a:spcBef>
              <a:buClr>
                <a:srgbClr val="001F5F"/>
              </a:buClr>
              <a:buFont typeface="Courier New"/>
              <a:buChar char="o"/>
              <a:tabLst>
                <a:tab pos="474345" algn="l"/>
              </a:tabLst>
            </a:pPr>
            <a:r>
              <a:rPr dirty="0" sz="1000" b="1">
                <a:latin typeface="Calibri"/>
                <a:cs typeface="Calibri"/>
              </a:rPr>
              <a:t>Żelazna</a:t>
            </a:r>
            <a:r>
              <a:rPr dirty="0" sz="1000" spc="33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logika</a:t>
            </a:r>
            <a:r>
              <a:rPr dirty="0" sz="1000" spc="335" b="1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wejście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ścieżkę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zbrodni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okazuje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logicznym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wyjściem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dylematu </a:t>
            </a:r>
            <a:r>
              <a:rPr dirty="0" sz="1000">
                <a:latin typeface="Calibri"/>
                <a:cs typeface="Calibri"/>
              </a:rPr>
              <a:t>stworzonego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narzucony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zestaw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instrukcji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(przykład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HALa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„Odysei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Kosmicznej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2001”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)</a:t>
            </a:r>
            <a:endParaRPr sz="1000">
              <a:latin typeface="Calibri"/>
              <a:cs typeface="Calibri"/>
            </a:endParaRPr>
          </a:p>
          <a:p>
            <a:pPr algn="just" marL="182880" marR="5080" indent="-170815">
              <a:lnSpc>
                <a:spcPct val="100000"/>
              </a:lnSpc>
              <a:spcBef>
                <a:spcPts val="395"/>
              </a:spcBef>
              <a:buClr>
                <a:srgbClr val="001F5F"/>
              </a:buClr>
              <a:buFont typeface="Wingdings"/>
              <a:buChar char=""/>
              <a:tabLst>
                <a:tab pos="182880" algn="l"/>
              </a:tabLst>
            </a:pP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nadzieja.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Czasem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motyw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stawia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głowie.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inteligencja,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powołana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czynienia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zła,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buntuje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zaczyna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zajmować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czymś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innym,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komputery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„Golema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XIV” </a:t>
            </a:r>
            <a:r>
              <a:rPr dirty="0" sz="1000" spc="-10">
                <a:latin typeface="Calibri"/>
                <a:cs typeface="Calibri"/>
              </a:rPr>
              <a:t>Stanisława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Lema.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wątku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wrócimy.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19733" y="392429"/>
            <a:ext cx="2999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Ostateczna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19733" y="636270"/>
            <a:ext cx="810958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Dystopie,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zagłady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</a:t>
            </a:r>
            <a:r>
              <a:rPr dirty="0" sz="1400" spc="6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koszmary,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czyli</a:t>
            </a:r>
            <a:r>
              <a:rPr dirty="0" sz="1400" spc="5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czemu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</a:t>
            </a:r>
            <a:r>
              <a:rPr dirty="0" sz="1400" spc="50">
                <a:latin typeface="Tahoma"/>
                <a:cs typeface="Tahoma"/>
              </a:rPr>
              <a:t> </a:t>
            </a:r>
            <a:r>
              <a:rPr dirty="0" sz="1400" spc="-20">
                <a:latin typeface="Tahoma"/>
                <a:cs typeface="Tahoma"/>
              </a:rPr>
              <a:t>jak</a:t>
            </a:r>
            <a:r>
              <a:rPr dirty="0" sz="1400" spc="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sztuczne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inteligencje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 spc="65">
                <a:latin typeface="Tahoma"/>
                <a:cs typeface="Tahoma"/>
              </a:rPr>
              <a:t>mogą</a:t>
            </a:r>
            <a:r>
              <a:rPr dirty="0" sz="1400" spc="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zwrócić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się</a:t>
            </a:r>
            <a:r>
              <a:rPr dirty="0" sz="1400" spc="5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przeciwko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-25">
                <a:latin typeface="Tahoma"/>
                <a:cs typeface="Tahoma"/>
              </a:rPr>
              <a:t>nam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47953" y="474726"/>
            <a:ext cx="201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9.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80059" y="1175003"/>
            <a:ext cx="4189729" cy="5096510"/>
          </a:xfrm>
          <a:custGeom>
            <a:avLst/>
            <a:gdLst/>
            <a:ahLst/>
            <a:cxnLst/>
            <a:rect l="l" t="t" r="r" b="b"/>
            <a:pathLst>
              <a:path w="4189729" h="5096510">
                <a:moveTo>
                  <a:pt x="0" y="5096256"/>
                </a:moveTo>
                <a:lnTo>
                  <a:pt x="4189476" y="5096256"/>
                </a:lnTo>
                <a:lnTo>
                  <a:pt x="4189476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994147" y="1164336"/>
            <a:ext cx="6718300" cy="5096510"/>
          </a:xfrm>
          <a:custGeom>
            <a:avLst/>
            <a:gdLst/>
            <a:ahLst/>
            <a:cxnLst/>
            <a:rect l="l" t="t" r="r" b="b"/>
            <a:pathLst>
              <a:path w="6718300" h="5096510">
                <a:moveTo>
                  <a:pt x="0" y="5096256"/>
                </a:moveTo>
                <a:lnTo>
                  <a:pt x="6717792" y="5096256"/>
                </a:lnTo>
                <a:lnTo>
                  <a:pt x="6717792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766" y="1324355"/>
            <a:ext cx="4018285" cy="478078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57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42305" y="1214241"/>
            <a:ext cx="6155055" cy="479171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77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Sztuczna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inteligencja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jako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źródło</a:t>
            </a:r>
            <a:r>
              <a:rPr dirty="0" sz="11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utraty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autonomii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przez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człowieka...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Technologia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zmienia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funkcjonujemy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głębokim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poziomie.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Najlepiej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widać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stopniowej </a:t>
            </a:r>
            <a:r>
              <a:rPr dirty="0" sz="1000">
                <a:latin typeface="Calibri"/>
                <a:cs typeface="Calibri"/>
              </a:rPr>
              <a:t>utracie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pamięci,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jakiej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doświadczamy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gatunek.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Kiedyś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dobra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pamięć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była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cenioną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umiejętnością,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którą </a:t>
            </a:r>
            <a:r>
              <a:rPr dirty="0" sz="1000">
                <a:latin typeface="Calibri"/>
                <a:cs typeface="Calibri"/>
              </a:rPr>
              <a:t>żmudnie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ćwiczono.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upowszechnieniu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pisma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stopniowo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ważne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informacje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zaczęliśmy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zapisywać,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aby</a:t>
            </a:r>
            <a:r>
              <a:rPr dirty="0" sz="1000">
                <a:latin typeface="Calibri"/>
                <a:cs typeface="Calibri"/>
              </a:rPr>
              <a:t> oszczędzić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wysiłku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zapamiętywania.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odkąd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możemy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dysponować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komputerami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osobistymi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smartfonami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to</a:t>
            </a:r>
            <a:r>
              <a:rPr dirty="0" sz="1000">
                <a:latin typeface="Calibri"/>
                <a:cs typeface="Calibri"/>
              </a:rPr>
              <a:t> im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powierzamy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zadanie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pamiętania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numerów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telefonów,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urodzin,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ustaleń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spotkań,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tekstów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piosenek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itp. </a:t>
            </a:r>
            <a:r>
              <a:rPr dirty="0" sz="1000">
                <a:latin typeface="Calibri"/>
                <a:cs typeface="Calibri"/>
              </a:rPr>
              <a:t>Pamiętamy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swojego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kultury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nieporównanie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mniej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przodkowie.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Rozwój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sztucznej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postrzegać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kolejne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etapy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samego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procesu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oddawania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fragmentów </a:t>
            </a:r>
            <a:r>
              <a:rPr dirty="0" sz="1000">
                <a:latin typeface="Calibri"/>
                <a:cs typeface="Calibri"/>
              </a:rPr>
              <a:t>naszego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własnego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życia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umysłowego,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pamięci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zewnętrznym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narzędziom.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Wyobraźmy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sobie,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każdy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nas</a:t>
            </a:r>
            <a:r>
              <a:rPr dirty="0" sz="1000">
                <a:latin typeface="Calibri"/>
                <a:cs typeface="Calibri"/>
              </a:rPr>
              <a:t> dysponuje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doskonałym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osobistym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asystentem,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wszystkim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nam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przypomni,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nam</a:t>
            </a:r>
            <a:r>
              <a:rPr dirty="0" sz="1000">
                <a:latin typeface="Calibri"/>
                <a:cs typeface="Calibri"/>
              </a:rPr>
              <a:t> służył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nieocenioną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pomocą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podejmowaniu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wszelkich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decyzji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zbędnych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emocji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wolny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złudzeń </a:t>
            </a:r>
            <a:r>
              <a:rPr dirty="0" sz="1000">
                <a:latin typeface="Calibri"/>
                <a:cs typeface="Calibri"/>
              </a:rPr>
              <a:t>poznawczych rozważy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wszystkie dostępne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informacje i po prostu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powie,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 jest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 nas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najlepsze 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każdej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sytuacji.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minie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dużo czasu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zaczniemy delegować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takich </a:t>
            </a:r>
            <a:r>
              <a:rPr dirty="0" sz="1000" spc="-10">
                <a:latin typeface="Calibri"/>
                <a:cs typeface="Calibri"/>
              </a:rPr>
              <a:t>asystentów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 inteligencje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prawie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każdą </a:t>
            </a:r>
            <a:r>
              <a:rPr dirty="0" sz="1000" spc="-10">
                <a:latin typeface="Calibri"/>
                <a:cs typeface="Calibri"/>
              </a:rPr>
              <a:t>dziedzinę </a:t>
            </a:r>
            <a:r>
              <a:rPr dirty="0" sz="1000">
                <a:latin typeface="Calibri"/>
                <a:cs typeface="Calibri"/>
              </a:rPr>
              <a:t>naszego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życia.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sposób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tracimy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autonomię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jako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delegujemy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myślące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maszyny.</a:t>
            </a:r>
            <a:endParaRPr sz="1000">
              <a:latin typeface="Calibri"/>
              <a:cs typeface="Calibri"/>
            </a:endParaRPr>
          </a:p>
          <a:p>
            <a:pPr algn="just" marL="183515" marR="5080" indent="-171450">
              <a:lnSpc>
                <a:spcPct val="100000"/>
              </a:lnSpc>
              <a:spcBef>
                <a:spcPts val="600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Taki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właśnie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scenariusz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przydarzył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mieszkańcom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uniwersum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Diuny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świata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wykreowanego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Franka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Herberta.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bardzo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zaczęli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polegać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sztucznych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inteligencjach,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bierni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ulegli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stali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ich</a:t>
            </a:r>
            <a:r>
              <a:rPr dirty="0" sz="1000">
                <a:latin typeface="Calibri"/>
                <a:cs typeface="Calibri"/>
              </a:rPr>
              <a:t> 	niewolnikami.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wszyscy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szczęście.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Reszta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ludzkości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przeprowadziła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quasi-</a:t>
            </a:r>
            <a:r>
              <a:rPr dirty="0" sz="1000">
                <a:latin typeface="Calibri"/>
                <a:cs typeface="Calibri"/>
              </a:rPr>
              <a:t>religijną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rewolucję</a:t>
            </a:r>
            <a:r>
              <a:rPr dirty="0" sz="1000" spc="4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40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tzw. </a:t>
            </a:r>
            <a:r>
              <a:rPr dirty="0" sz="1000" spc="-2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butleriański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dżihad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niszcząc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zakazując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konstruowania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przyszłości.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Historia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ta</a:t>
            </a:r>
            <a:r>
              <a:rPr dirty="0" sz="1000">
                <a:latin typeface="Calibri"/>
                <a:cs typeface="Calibri"/>
              </a:rPr>
              <a:t> 	pokazuje,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muszą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wprost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obrócić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przeciw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ludzkości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stać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zagrożeniem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dla</a:t>
            </a:r>
            <a:r>
              <a:rPr dirty="0" sz="1000" spc="-10">
                <a:latin typeface="Calibri"/>
                <a:cs typeface="Calibri"/>
              </a:rPr>
              <a:t> 	człowieczeństwa.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595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...</a:t>
            </a:r>
            <a:r>
              <a:rPr dirty="0" sz="11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lub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ucieczka</a:t>
            </a:r>
            <a:r>
              <a:rPr dirty="0" sz="11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od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rzeczywistości.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Clr>
                <a:srgbClr val="001F5F"/>
              </a:buClr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Świat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potrafi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szary,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brzydki,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banalny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nudny,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czasem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niebezpieczny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brutalny.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Nic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zatem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dziwnego,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ludzie</a:t>
            </a:r>
            <a:r>
              <a:rPr dirty="0" sz="1000" spc="-25">
                <a:latin typeface="Calibri"/>
                <a:cs typeface="Calibri"/>
              </a:rPr>
              <a:t> od</a:t>
            </a:r>
            <a:r>
              <a:rPr dirty="0" sz="1000">
                <a:latin typeface="Calibri"/>
                <a:cs typeface="Calibri"/>
              </a:rPr>
              <a:t> stuleci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uciekali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codzienności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światów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wyobrażonych,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pomagając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teatrem,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literaturą,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filmami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grami </a:t>
            </a:r>
            <a:r>
              <a:rPr dirty="0" sz="1000">
                <a:latin typeface="Calibri"/>
                <a:cs typeface="Calibri"/>
              </a:rPr>
              <a:t>komputerowymi.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Pójdźmy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krok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dalej.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Wyobraźmy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doskonale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immersyjne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światy,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niezwykłych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przygód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>
                <a:latin typeface="Calibri"/>
                <a:cs typeface="Calibri"/>
              </a:rPr>
              <a:t> ciekawych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rozmówców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lepsze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tworzone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inteligencje,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aparaty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uczestnictwa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wirtualnej </a:t>
            </a:r>
            <a:r>
              <a:rPr dirty="0" sz="1000">
                <a:latin typeface="Calibri"/>
                <a:cs typeface="Calibri"/>
              </a:rPr>
              <a:t>rzeczywistości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maszyny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wyręczające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obowiązków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domowych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fizjologicznych).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wychodzić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z</a:t>
            </a:r>
            <a:r>
              <a:rPr dirty="0" sz="1000">
                <a:latin typeface="Calibri"/>
                <a:cs typeface="Calibri"/>
              </a:rPr>
              <a:t> domu,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jeśli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życie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spędzić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cyberprzestrzeni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większość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ludzi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serii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„Matrix”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gracze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„Ready </a:t>
            </a:r>
            <a:r>
              <a:rPr dirty="0" sz="1000">
                <a:latin typeface="Calibri"/>
                <a:cs typeface="Calibri"/>
              </a:rPr>
              <a:t>Player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One”?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19733" y="392429"/>
            <a:ext cx="2999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Ostateczna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19733" y="636270"/>
            <a:ext cx="80086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Symulacje,</a:t>
            </a:r>
            <a:r>
              <a:rPr dirty="0" sz="1400" spc="-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apatie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i</a:t>
            </a:r>
            <a:r>
              <a:rPr dirty="0" sz="1400" spc="4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ucieczki,</a:t>
            </a:r>
            <a:r>
              <a:rPr dirty="0" sz="1400" spc="-7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czyli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 spc="90">
                <a:latin typeface="Tahoma"/>
                <a:cs typeface="Tahoma"/>
              </a:rPr>
              <a:t>o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tym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 spc="-20">
                <a:latin typeface="Tahoma"/>
                <a:cs typeface="Tahoma"/>
              </a:rPr>
              <a:t>jak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sztuczna inteligencja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może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być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źródłem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odczłowieczenia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47953" y="474726"/>
            <a:ext cx="201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9.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45495" y="556259"/>
            <a:ext cx="1027176" cy="14935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376159" y="1175003"/>
            <a:ext cx="4335780" cy="5096510"/>
          </a:xfrm>
          <a:custGeom>
            <a:avLst/>
            <a:gdLst/>
            <a:ahLst/>
            <a:cxnLst/>
            <a:rect l="l" t="t" r="r" b="b"/>
            <a:pathLst>
              <a:path w="4335780" h="5096510">
                <a:moveTo>
                  <a:pt x="0" y="5096256"/>
                </a:moveTo>
                <a:lnTo>
                  <a:pt x="4335780" y="5096256"/>
                </a:lnTo>
                <a:lnTo>
                  <a:pt x="4335780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80059" y="1175003"/>
            <a:ext cx="6614159" cy="5096510"/>
          </a:xfrm>
          <a:custGeom>
            <a:avLst/>
            <a:gdLst/>
            <a:ahLst/>
            <a:cxnLst/>
            <a:rect l="l" t="t" r="r" b="b"/>
            <a:pathLst>
              <a:path w="6614159" h="5096510">
                <a:moveTo>
                  <a:pt x="0" y="5096256"/>
                </a:moveTo>
                <a:lnTo>
                  <a:pt x="6614159" y="5096256"/>
                </a:lnTo>
                <a:lnTo>
                  <a:pt x="6614159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550777" y="6439611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58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19733" y="392429"/>
            <a:ext cx="29991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Ostateczna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001F5F"/>
                </a:solidFill>
                <a:latin typeface="Tahoma"/>
                <a:cs typeface="Tahoma"/>
              </a:rPr>
              <a:t>sztuczna</a:t>
            </a:r>
            <a:r>
              <a:rPr dirty="0" sz="1600" spc="10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Tahoma"/>
                <a:cs typeface="Tahoma"/>
              </a:rPr>
              <a:t>inteligencja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19733" y="636270"/>
            <a:ext cx="8636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45">
                <a:latin typeface="Tahoma"/>
                <a:cs typeface="Tahoma"/>
              </a:rPr>
              <a:t>Spolegliwi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opiekunowie</a:t>
            </a:r>
            <a:r>
              <a:rPr dirty="0" sz="1400" spc="-45">
                <a:latin typeface="Tahoma"/>
                <a:cs typeface="Tahoma"/>
              </a:rPr>
              <a:t> </a:t>
            </a:r>
            <a:r>
              <a:rPr dirty="0" sz="1400" spc="55">
                <a:latin typeface="Tahoma"/>
                <a:cs typeface="Tahoma"/>
              </a:rPr>
              <a:t>lub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wielcy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nieobecni,</a:t>
            </a:r>
            <a:r>
              <a:rPr dirty="0" sz="1400" spc="-12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czyli</a:t>
            </a:r>
            <a:r>
              <a:rPr dirty="0" sz="1400" spc="-50">
                <a:latin typeface="Tahoma"/>
                <a:cs typeface="Tahoma"/>
              </a:rPr>
              <a:t> </a:t>
            </a:r>
            <a:r>
              <a:rPr dirty="0" sz="1400" spc="70">
                <a:latin typeface="Tahoma"/>
                <a:cs typeface="Tahoma"/>
              </a:rPr>
              <a:t>co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80">
                <a:latin typeface="Tahoma"/>
                <a:cs typeface="Tahoma"/>
              </a:rPr>
              <a:t>dobrego</a:t>
            </a:r>
            <a:r>
              <a:rPr dirty="0" sz="1400" spc="-40">
                <a:latin typeface="Tahoma"/>
                <a:cs typeface="Tahoma"/>
              </a:rPr>
              <a:t> </a:t>
            </a:r>
            <a:r>
              <a:rPr dirty="0" sz="1400" spc="95">
                <a:latin typeface="Tahoma"/>
                <a:cs typeface="Tahoma"/>
              </a:rPr>
              <a:t>od</a:t>
            </a:r>
            <a:r>
              <a:rPr dirty="0" sz="1400" spc="-30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sztucznych</a:t>
            </a:r>
            <a:r>
              <a:rPr dirty="0" sz="1400" spc="-80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inteligencji</a:t>
            </a:r>
            <a:r>
              <a:rPr dirty="0" sz="1400" spc="-45">
                <a:latin typeface="Tahoma"/>
                <a:cs typeface="Tahoma"/>
              </a:rPr>
              <a:t> </a:t>
            </a:r>
            <a:r>
              <a:rPr dirty="0" sz="1400" spc="20">
                <a:latin typeface="Tahoma"/>
                <a:cs typeface="Tahoma"/>
              </a:rPr>
              <a:t>może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10">
                <a:latin typeface="Tahoma"/>
                <a:cs typeface="Tahoma"/>
              </a:rPr>
              <a:t>nas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czekać.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804" y="405371"/>
            <a:ext cx="447281" cy="45797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47953" y="474726"/>
            <a:ext cx="201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Tahoma"/>
                <a:cs typeface="Tahoma"/>
              </a:rPr>
              <a:t>9.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6389" y="1726129"/>
            <a:ext cx="3706988" cy="365728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78281" y="1201448"/>
            <a:ext cx="6156325" cy="494411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77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Dobroczynna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sztuczna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inteligencja</a:t>
            </a:r>
            <a:endParaRPr sz="1100">
              <a:latin typeface="Calibri"/>
              <a:cs typeface="Calibri"/>
            </a:endParaRPr>
          </a:p>
          <a:p>
            <a:pPr algn="just" marL="183515" marR="5080" indent="-17145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przypisując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sztucznej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niecne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zamiary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mordercze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skłonności,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chcemy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niej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widzieć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siebie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i</a:t>
            </a:r>
            <a:r>
              <a:rPr dirty="0" sz="1000">
                <a:latin typeface="Calibri"/>
                <a:cs typeface="Calibri"/>
              </a:rPr>
              <a:t> 	swoje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najgorsze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cechy?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autorów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motyw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męczący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mało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atrakcyjny,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dlatego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science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fiction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pojawiają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inteligencje,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którym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sercu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leży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dobro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istot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żywych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ogólności,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ludzkości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 spc="-10">
                <a:latin typeface="Calibri"/>
                <a:cs typeface="Calibri"/>
              </a:rPr>
              <a:t> 	szczególności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lub chociaż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wybranych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przedstawicieli.</a:t>
            </a:r>
            <a:endParaRPr sz="1000">
              <a:latin typeface="Calibri"/>
              <a:cs typeface="Calibri"/>
            </a:endParaRPr>
          </a:p>
          <a:p>
            <a:pPr algn="just" marL="184785" marR="6350" indent="-17272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Mamy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sztuczną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inteligencję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wspierającą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walki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wyzwoleńcze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(„Luna to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Pani”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Heinleina),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dużej</a:t>
            </a:r>
            <a:r>
              <a:rPr dirty="0" sz="1000" spc="-10">
                <a:latin typeface="Calibri"/>
                <a:cs typeface="Calibri"/>
              </a:rPr>
              <a:t> mierze </a:t>
            </a:r>
            <a:r>
              <a:rPr dirty="0" sz="1000">
                <a:latin typeface="Calibri"/>
                <a:cs typeface="Calibri"/>
              </a:rPr>
              <a:t>uczynne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przyjazne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droidy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świata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Star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Wars,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spętane</a:t>
            </a:r>
            <a:r>
              <a:rPr dirty="0" sz="1000" spc="3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prawami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robotyki</a:t>
            </a:r>
            <a:r>
              <a:rPr dirty="0" sz="1000" spc="3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androidy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książek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Asimova, </a:t>
            </a:r>
            <a:r>
              <a:rPr dirty="0" sz="1000">
                <a:latin typeface="Calibri"/>
                <a:cs typeface="Calibri"/>
              </a:rPr>
              <a:t>cybernetycznych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pomocników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Tony’ego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Starka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filmów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Marvela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opiekujące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żywymi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istotami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sztuczne </a:t>
            </a:r>
            <a:r>
              <a:rPr dirty="0" sz="1000">
                <a:latin typeface="Calibri"/>
                <a:cs typeface="Calibri"/>
              </a:rPr>
              <a:t>inteligencje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książek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Iana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Banksa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(seria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Kulturze)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Neila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Ashera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(Polity).</a:t>
            </a:r>
            <a:endParaRPr sz="10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Ciekawym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przypadkiem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„magiczne”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książki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„Diamentowego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Wieku”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Neila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Stephensona,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pełnią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rolę </a:t>
            </a:r>
            <a:r>
              <a:rPr dirty="0" sz="1000">
                <a:latin typeface="Calibri"/>
                <a:cs typeface="Calibri"/>
              </a:rPr>
              <a:t>dziecięcych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przyjaciół,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nauczycieli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wychowawców.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książek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staje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nieodłącznym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towarzyszem</a:t>
            </a:r>
            <a:r>
              <a:rPr dirty="0" sz="1000" spc="-10">
                <a:latin typeface="Calibri"/>
                <a:cs typeface="Calibri"/>
              </a:rPr>
              <a:t> Nell, </a:t>
            </a:r>
            <a:r>
              <a:rPr dirty="0" sz="1000">
                <a:latin typeface="Calibri"/>
                <a:cs typeface="Calibri"/>
              </a:rPr>
              <a:t>która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osierocona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rodziców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trudem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odnajduje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cyberpunkowym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przyszłości.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początku </a:t>
            </a:r>
            <a:r>
              <a:rPr dirty="0" sz="1000">
                <a:latin typeface="Calibri"/>
                <a:cs typeface="Calibri"/>
              </a:rPr>
              <a:t>książka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opowiada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jedynie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podtrzymujące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duchu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historie.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Stopniowo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zaczyna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wplatać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drobne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lekcje </a:t>
            </a:r>
            <a:r>
              <a:rPr dirty="0" sz="1000">
                <a:latin typeface="Calibri"/>
                <a:cs typeface="Calibri"/>
              </a:rPr>
              <a:t>życiowe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pomocne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informacje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świecie.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biegiem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czasu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lekcje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komplikują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się,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nigdy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nudzą.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koniec </a:t>
            </a:r>
            <a:r>
              <a:rPr dirty="0" sz="1000">
                <a:latin typeface="Calibri"/>
                <a:cs typeface="Calibri"/>
              </a:rPr>
              <a:t>powieści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Nell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staje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niezwykle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zaradną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pewną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siebie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dziewczyną,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odnajduje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miejsce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świecie.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Ta</a:t>
            </a:r>
            <a:r>
              <a:rPr dirty="0" sz="1000">
                <a:latin typeface="Calibri"/>
                <a:cs typeface="Calibri"/>
              </a:rPr>
              <a:t> pozytywna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wizja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sztucznej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odbiega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daleko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dzisiejszych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możliwości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dużych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modeli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językowych</a:t>
            </a:r>
            <a:r>
              <a:rPr dirty="0" sz="1000" spc="-20">
                <a:latin typeface="Calibri"/>
                <a:cs typeface="Calibri"/>
              </a:rPr>
              <a:t> jest </a:t>
            </a:r>
            <a:r>
              <a:rPr dirty="0" sz="1000">
                <a:latin typeface="Calibri"/>
                <a:cs typeface="Calibri"/>
              </a:rPr>
              <a:t>być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najlepszym,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 możemy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 ich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przypadku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liczyć.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Choć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perspektywa,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nasze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dzieci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spędzały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czas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zabawie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połączonej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nauką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swoimi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cyfrowymi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przyjaciółmi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każdego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wzbudzi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entuzjazm.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Bierna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sztuczna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inteligencja</a:t>
            </a:r>
            <a:endParaRPr sz="11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84785" algn="l"/>
              </a:tabLst>
            </a:pP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okazać,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ostateczna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sztuczna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będzie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ogóle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ludźmi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zainteresowana,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nam</a:t>
            </a:r>
            <a:r>
              <a:rPr dirty="0" sz="1000">
                <a:latin typeface="Calibri"/>
                <a:cs typeface="Calibri"/>
              </a:rPr>
              <a:t> pomagać,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ani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niszczyć.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Dobrym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przykładem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historia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poszukiwań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Najwyższej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Fazy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Rozwoju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przez </a:t>
            </a:r>
            <a:r>
              <a:rPr dirty="0" sz="1000">
                <a:latin typeface="Calibri"/>
                <a:cs typeface="Calibri"/>
              </a:rPr>
              <a:t>konstruktorów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Trurla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Klapaucjusza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Cyberiady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Stanisława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Lema.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Poszukiwania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kończą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wprawdzie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sukcesem,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pomieszanym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rozczarowaniem.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Enefercy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bowiem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pogrążeni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apatii: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nic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robią,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ani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nie</a:t>
            </a:r>
            <a:r>
              <a:rPr dirty="0" sz="1000">
                <a:latin typeface="Calibri"/>
                <a:cs typeface="Calibri"/>
              </a:rPr>
              <a:t> odpowiadają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pytania.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Poznawszy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wiedzieć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mogąc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zrobić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wszystko,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mają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nic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więcej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poznania,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zrobienia.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starają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naprawiać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świata,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gdyż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wiedzą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niemożliwe.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Trwają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więc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w</a:t>
            </a:r>
            <a:r>
              <a:rPr dirty="0" sz="1000">
                <a:latin typeface="Calibri"/>
                <a:cs typeface="Calibri"/>
              </a:rPr>
              <a:t> bezruchu.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„Ponieważ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najmocniejsza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wszechmoc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wtedy,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nic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absolutnie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robi!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odparła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maszyna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–</a:t>
            </a:r>
            <a:r>
              <a:rPr dirty="0" sz="1000">
                <a:latin typeface="Calibri"/>
                <a:cs typeface="Calibri"/>
              </a:rPr>
              <a:t> na szczyt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można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wejść, ale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wszystkie drogi ze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szczytu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prowadzą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 dół” – mówi Stanisław Lem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ustami </a:t>
            </a:r>
            <a:r>
              <a:rPr dirty="0" sz="1000" spc="-10">
                <a:latin typeface="Calibri"/>
                <a:cs typeface="Calibri"/>
              </a:rPr>
              <a:t>swojego </a:t>
            </a:r>
            <a:r>
              <a:rPr dirty="0" sz="1000">
                <a:latin typeface="Calibri"/>
                <a:cs typeface="Calibri"/>
              </a:rPr>
              <a:t>bohatera.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Gdyby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faktycznie na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polegała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ostateczna sztuczna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inteligencja,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 nie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mamy powodu ani do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lęku,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ani</a:t>
            </a:r>
            <a:r>
              <a:rPr dirty="0" sz="1000">
                <a:latin typeface="Calibri"/>
                <a:cs typeface="Calibri"/>
              </a:rPr>
              <a:t> do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nadziei.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45495" y="556259"/>
            <a:ext cx="1027176" cy="14935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6288" y="237743"/>
            <a:ext cx="1025651" cy="15087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51840" y="790448"/>
            <a:ext cx="11161395" cy="5741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Niniejsza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publikacja</a:t>
            </a:r>
            <a:r>
              <a:rPr dirty="0" sz="1000" spc="1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(dalej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„Publikacja”)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przygotowana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przez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Departament</a:t>
            </a:r>
            <a:r>
              <a:rPr dirty="0" sz="1000" spc="1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Analiz</a:t>
            </a:r>
            <a:r>
              <a:rPr dirty="0" sz="1000" spc="1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Makroekonomicznych</a:t>
            </a:r>
            <a:r>
              <a:rPr dirty="0" sz="1000" spc="10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Banku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Polska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Kasa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Opieki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Spółka</a:t>
            </a:r>
            <a:r>
              <a:rPr dirty="0" sz="1000" spc="1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Akcyjna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(dalej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„Pekao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S.A.”)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stanowi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publikację</a:t>
            </a:r>
            <a:r>
              <a:rPr dirty="0" sz="1000" spc="1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handlową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ma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charakter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wyłącznie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informacyjny.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Żadna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jej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części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stanowi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podstawy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zawarcia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jakiejkolwiek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umowy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 powstania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zobowiązania,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 szczególności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 stanowi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oferty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 rozumieniu art. 66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Kodeksu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Cywilnego.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Publikacja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stanowi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rekomendacji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udzielanej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ramach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usługi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doradztwa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inwestycyjnego,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analizy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inwestycyjnej,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analizy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finansowej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oraz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innej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rekomendacji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dirty="0" sz="1000" spc="-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charakterze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ogólnym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dotyczącej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transakcji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zakresie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instrumentów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finansowych,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rekomendacji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inwestycyjnej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rozumieniu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Rozporządzenia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Parlamentu</a:t>
            </a:r>
            <a:r>
              <a:rPr dirty="0" sz="1000" spc="1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Europejskiego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1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Rady</a:t>
            </a:r>
            <a:r>
              <a:rPr dirty="0" sz="1000" spc="1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(UE)</a:t>
            </a:r>
            <a:r>
              <a:rPr dirty="0" sz="1000" spc="1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nr</a:t>
            </a:r>
            <a:r>
              <a:rPr dirty="0" sz="1000" spc="1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596/2014</a:t>
            </a:r>
            <a:r>
              <a:rPr dirty="0" sz="1000" spc="1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dnia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16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kwietnia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2014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r,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1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sprawie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nadużyć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1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rynku</a:t>
            </a:r>
            <a:r>
              <a:rPr dirty="0" sz="1000" spc="1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ani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porady</a:t>
            </a:r>
            <a:r>
              <a:rPr dirty="0" sz="1000" spc="1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inwestycyjnej</a:t>
            </a:r>
            <a:r>
              <a:rPr dirty="0" sz="1000" spc="500" i="1">
                <a:solidFill>
                  <a:srgbClr val="808080"/>
                </a:solidFill>
                <a:latin typeface="Calibri"/>
                <a:cs typeface="Calibri"/>
              </a:rPr>
              <a:t> 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 charakterze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ogólnym dotyczącej inwestowania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instrumenty finansowe,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 informacje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niej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zawarte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mogą być traktowane,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jako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propozycja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nabycia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jakichkolwiek instrumentów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finansowych,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usługa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doradztwa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inwestycyjnego,</a:t>
            </a:r>
            <a:r>
              <a:rPr dirty="0" sz="1000" spc="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podatkowego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jako</a:t>
            </a:r>
            <a:r>
              <a:rPr dirty="0" sz="1000" spc="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forma</a:t>
            </a:r>
            <a:r>
              <a:rPr dirty="0" sz="1000" spc="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świadczenia</a:t>
            </a:r>
            <a:r>
              <a:rPr dirty="0" sz="1000" spc="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pomocy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prawnej.</a:t>
            </a:r>
            <a:r>
              <a:rPr dirty="0" sz="1000" spc="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Publikacja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została</a:t>
            </a:r>
            <a:r>
              <a:rPr dirty="0" sz="1000" spc="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przygotowana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zgodnie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</a:t>
            </a:r>
            <a:r>
              <a:rPr dirty="0" sz="1000" spc="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wymogami</a:t>
            </a:r>
            <a:r>
              <a:rPr dirty="0" sz="1000" spc="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prawnymi</a:t>
            </a:r>
            <a:r>
              <a:rPr dirty="0" sz="1000" spc="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zapewniającymi</a:t>
            </a:r>
            <a:r>
              <a:rPr dirty="0" sz="1000" spc="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niezależność</a:t>
            </a:r>
            <a:r>
              <a:rPr dirty="0" sz="1000" spc="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badań</a:t>
            </a:r>
            <a:r>
              <a:rPr dirty="0" sz="1000" spc="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inwestycyjnych</a:t>
            </a:r>
            <a:r>
              <a:rPr dirty="0" sz="1000" spc="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podlega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żadnym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zakazom w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zakresie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rozpowszechniania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badań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inwestycyjnych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 i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stanowi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badania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inwestycyjnego.</a:t>
            </a:r>
            <a:endParaRPr sz="1000">
              <a:latin typeface="Calibri"/>
              <a:cs typeface="Calibri"/>
            </a:endParaRPr>
          </a:p>
          <a:p>
            <a:pPr algn="just" marL="12700" marR="5715">
              <a:lnSpc>
                <a:spcPct val="100000"/>
              </a:lnSpc>
              <a:spcBef>
                <a:spcPts val="600"/>
              </a:spcBef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Przedstawiona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publikacji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analiza oparta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jest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informacjach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publicznie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dostępnych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–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 jej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sporządzenia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wykorzystano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 żadnych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informacji poufnych.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dołożył należytej staranności w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celu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zapewnienia,</a:t>
            </a:r>
            <a:r>
              <a:rPr dirty="0" sz="1000" spc="5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iż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zawarte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informacje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są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błędne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nieprawdziwe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 dniu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ich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publikacji,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jednak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ani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jego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pracownicy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ponoszą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odpowiedzialności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ich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prawdziwość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kompletność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jak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również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jakiekolwiek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szkody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powstałe</a:t>
            </a:r>
            <a:r>
              <a:rPr dirty="0" sz="1000" spc="1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wyniku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wykorzystania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niniejszej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publikacji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zawartych</a:t>
            </a:r>
            <a:r>
              <a:rPr dirty="0" sz="1000" spc="1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niej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informacji.</a:t>
            </a:r>
            <a:r>
              <a:rPr dirty="0" sz="1000" spc="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udziela</a:t>
            </a:r>
            <a:r>
              <a:rPr dirty="0" sz="1000" spc="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odniesieniu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niniejszej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publikacji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żadnych</a:t>
            </a:r>
            <a:r>
              <a:rPr dirty="0" sz="1000" spc="9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gwarancji,</a:t>
            </a:r>
            <a:r>
              <a:rPr dirty="0" sz="1000" spc="1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wyraźnych</a:t>
            </a:r>
            <a:r>
              <a:rPr dirty="0" sz="1000" spc="10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ani</a:t>
            </a:r>
            <a:r>
              <a:rPr dirty="0" sz="1000" spc="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dorozumianych,</a:t>
            </a:r>
            <a:r>
              <a:rPr dirty="0" sz="1000" spc="9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dotyczących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wartości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handlowej,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przydatności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określonego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celu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nienaruszania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własności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intelektualnej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innego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nienaruszania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praw.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Niektóre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treści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objęte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niniejszą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publikacją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mogą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zawierać</a:t>
            </a:r>
            <a:r>
              <a:rPr dirty="0" sz="1000" spc="114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odesłania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stron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internetowych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materiałów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opracowanych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przez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podmioty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trzecie.</a:t>
            </a:r>
            <a:r>
              <a:rPr dirty="0" sz="1000" spc="1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dokonuje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weryfikacji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takich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stron</a:t>
            </a:r>
            <a:r>
              <a:rPr dirty="0" sz="1000" spc="1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internetowych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5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 materiałów,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szczególności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pod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kątem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ich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prawdziwości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rzetelności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zawartych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nich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informacji,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wszelkie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korzystanie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takich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stron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internetowych</a:t>
            </a:r>
            <a:r>
              <a:rPr dirty="0" sz="1000" spc="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materiałów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następuje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wyłączne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ryzyko</a:t>
            </a:r>
            <a:r>
              <a:rPr dirty="0" sz="1000" spc="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odpowiedzialność użytkownika.</a:t>
            </a:r>
            <a:r>
              <a:rPr dirty="0" sz="1000" spc="-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Odsyłanie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przez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publikowanych</a:t>
            </a:r>
            <a:r>
              <a:rPr dirty="0" sz="1000" spc="-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treściach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zewnętrznych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stron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internetowych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materiałów</a:t>
            </a:r>
            <a:r>
              <a:rPr dirty="0" sz="1000" spc="-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oznacza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również, że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potwierdza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podziela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zawarte w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nich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poglądy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informacje.</a:t>
            </a:r>
            <a:endParaRPr sz="1000">
              <a:latin typeface="Calibri"/>
              <a:cs typeface="Calibri"/>
            </a:endParaRPr>
          </a:p>
          <a:p>
            <a:pPr algn="just" marL="12700" marR="5715">
              <a:lnSpc>
                <a:spcPct val="100000"/>
              </a:lnSpc>
              <a:spcBef>
                <a:spcPts val="605"/>
              </a:spcBef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Niniejsza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może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zawierać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wypowiedzi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prognozujące.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Wypowiedzi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te,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oparte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bieżących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planach,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założeniach,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ocenach,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prognozach,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oczekiwaniach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oraz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historycznych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danych,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jako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odnoszące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się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zdarzeń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przyszłych</a:t>
            </a:r>
            <a:r>
              <a:rPr dirty="0" sz="1000" spc="1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są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ze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swej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natury</a:t>
            </a:r>
            <a:r>
              <a:rPr dirty="0" sz="1000" spc="1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niepewne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1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obarczone</a:t>
            </a:r>
            <a:r>
              <a:rPr dirty="0" sz="1000" spc="18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ryzykiem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błędu.</a:t>
            </a:r>
            <a:r>
              <a:rPr dirty="0" sz="1000" spc="1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tego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względu</a:t>
            </a:r>
            <a:r>
              <a:rPr dirty="0" sz="1000" spc="1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stanowią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one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gwarancji</a:t>
            </a:r>
            <a:r>
              <a:rPr dirty="0" sz="1000" spc="1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przyszłych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zdarzeń,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sytuacji</a:t>
            </a:r>
            <a:r>
              <a:rPr dirty="0" sz="1000" spc="1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gospodarczej</a:t>
            </a:r>
            <a:r>
              <a:rPr dirty="0" sz="1000" spc="18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1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ujęciu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makroekonomicznym</a:t>
            </a:r>
            <a:r>
              <a:rPr dirty="0" sz="1000" spc="17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ani</a:t>
            </a:r>
            <a:r>
              <a:rPr dirty="0" sz="1000" spc="1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1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odniesieniu</a:t>
            </a:r>
            <a:r>
              <a:rPr dirty="0" sz="1000" spc="17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 jakiegokolwiek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konkretnego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podmiotu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grupy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podmiotów,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cen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instrumentów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finansowych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jakichkolwiek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przyszłych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wyników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wskaźników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finansowych.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Wszelkie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prognozy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dotyczące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poziomu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kursów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walutowych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odnoszą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się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instrumentów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finansowych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opartych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te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kursy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walutowe.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Informacje</a:t>
            </a:r>
            <a:r>
              <a:rPr dirty="0" sz="1000" spc="-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zawarte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tej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publikacji</a:t>
            </a:r>
            <a:r>
              <a:rPr dirty="0" sz="1000" spc="-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są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aktualne</a:t>
            </a:r>
            <a:r>
              <a:rPr dirty="0" sz="1000" spc="-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datę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utworzenia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dokumentu</a:t>
            </a:r>
            <a:r>
              <a:rPr dirty="0" sz="1000" spc="-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mogą</a:t>
            </a:r>
            <a:r>
              <a:rPr dirty="0" sz="1000" spc="-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ulec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zmianie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przyszłości.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zobowiązuje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się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ich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aktualizowania</a:t>
            </a:r>
            <a:r>
              <a:rPr dirty="0" sz="1000" spc="-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dniu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utworzenia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dokumentu.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 S.A. oświadcza, że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jest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animatorem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rynku lub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dostawcą płynności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odniesieniu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Skarbowych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Papierów Wartościowych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wyemitowanych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przez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Ministerstwo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Finansów oraz dokonuje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transakcji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Skarbowych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Papierach</a:t>
            </a:r>
            <a:r>
              <a:rPr dirty="0" sz="1000" spc="-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Wartościowych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własny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rachunek.</a:t>
            </a:r>
            <a:r>
              <a:rPr dirty="0" sz="1000" spc="-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mocy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zawartych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umów</a:t>
            </a:r>
            <a:r>
              <a:rPr dirty="0" sz="1000" spc="-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pełni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funkcję</a:t>
            </a:r>
            <a:r>
              <a:rPr dirty="0" sz="1000" spc="-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Dealera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Rynku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Pieniężnego</a:t>
            </a:r>
            <a:r>
              <a:rPr dirty="0" sz="1000" spc="-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oraz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Dealera</a:t>
            </a:r>
            <a:r>
              <a:rPr dirty="0" sz="1000" spc="-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Skarbowych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Papierów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Wartościowych.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Departament</a:t>
            </a:r>
            <a:r>
              <a:rPr dirty="0" sz="1000" spc="1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Analiz</a:t>
            </a:r>
            <a:r>
              <a:rPr dirty="0" sz="1000" spc="1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Makroekonomicznych</a:t>
            </a:r>
            <a:r>
              <a:rPr dirty="0" sz="1000" spc="1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jest</a:t>
            </a:r>
            <a:r>
              <a:rPr dirty="0" sz="1000" spc="1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wydzieloną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jednostką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organizacyjną,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niezależną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</a:t>
            </a:r>
            <a:r>
              <a:rPr dirty="0" sz="1000" spc="1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jednostki</a:t>
            </a:r>
            <a:r>
              <a:rPr dirty="0" sz="1000" spc="1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zawierającej</a:t>
            </a:r>
            <a:r>
              <a:rPr dirty="0" sz="1000" spc="1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imieniu</a:t>
            </a:r>
            <a:r>
              <a:rPr dirty="0" sz="1000" spc="1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Banku</a:t>
            </a:r>
            <a:r>
              <a:rPr dirty="0" sz="1000" spc="1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transakcje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1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instrumentach</a:t>
            </a:r>
            <a:r>
              <a:rPr dirty="0" sz="1000" spc="1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finansowych.</a:t>
            </a:r>
            <a:r>
              <a:rPr dirty="0" sz="1000" spc="1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Jednocześnie</a:t>
            </a:r>
            <a:r>
              <a:rPr dirty="0" sz="1000" spc="1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wprowadzone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wewnętrzne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rozwiązania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administracyjne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oraz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bariery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informacyjne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mają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celu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zapobieganie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konfliktom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interesów.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Wynagrodzenie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pracowników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sporządzających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Publikacje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jest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będzie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bezpośrednio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 pośrednio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powiązane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wynikami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finansowymi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uzyskiwanych przez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ramach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transakcji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instrumentach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finansowych.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Pracownicy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sporządzający Publikacje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są zaangażowani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kapitałowo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instrumenty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finansowe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będące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przedmiotem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Publikacji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oraz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pełnią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żadnej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funkcji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organach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emitenta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oraz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otrzymują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</a:t>
            </a:r>
            <a:r>
              <a:rPr dirty="0" sz="1000" spc="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niego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wynagrodzenia.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Zgodnie</a:t>
            </a:r>
            <a:r>
              <a:rPr dirty="0" sz="1000" spc="6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najlepszą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wiedzą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pracowników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sporządzających</a:t>
            </a:r>
            <a:r>
              <a:rPr dirty="0" sz="1000" spc="6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Publikacje,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 występują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powiązania,</a:t>
            </a:r>
            <a:r>
              <a:rPr dirty="0" sz="1000" spc="-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które</a:t>
            </a:r>
            <a:r>
              <a:rPr dirty="0" sz="1000" spc="-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mogłyby</a:t>
            </a:r>
            <a:r>
              <a:rPr dirty="0" sz="1000" spc="-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rodzić</a:t>
            </a:r>
            <a:r>
              <a:rPr dirty="0" sz="1000" spc="-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konflikt</a:t>
            </a:r>
            <a:r>
              <a:rPr dirty="0" sz="1000" spc="-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interesów.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600"/>
              </a:spcBef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Niniejsza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publikacja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jest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przeznaczona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użytku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prywatnych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inwestorów.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Decyzja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inwestycyjna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odniesieniu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papieru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wartościowego,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produktu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finansowego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inwestycji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powinna</a:t>
            </a:r>
            <a:r>
              <a:rPr dirty="0" sz="1000" spc="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być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podjęta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podstawie opublikowanego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prospektu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emisyjnego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kompletnej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dokumentacji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dla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papieru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wartościowego,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produktu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finansowego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 lub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inwestycji.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Ostateczna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decyzja zawarcia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transakcji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należy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wyłącznie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inwestora.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S.A.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występuje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roli</a:t>
            </a:r>
            <a:r>
              <a:rPr dirty="0" sz="1000" spc="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pośrednika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ani</a:t>
            </a:r>
            <a:r>
              <a:rPr dirty="0" sz="1000" spc="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przedstawiciela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inwestora.</a:t>
            </a:r>
            <a:r>
              <a:rPr dirty="0" sz="1000" spc="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Przed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zawarciem</a:t>
            </a:r>
            <a:r>
              <a:rPr dirty="0" sz="1000" spc="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każdej</a:t>
            </a:r>
            <a:r>
              <a:rPr dirty="0" sz="1000" spc="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transakcji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inwestor</a:t>
            </a:r>
            <a:r>
              <a:rPr dirty="0" sz="1000" spc="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powinien,</a:t>
            </a:r>
            <a:r>
              <a:rPr dirty="0" sz="1000" spc="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opierając</a:t>
            </a:r>
            <a:r>
              <a:rPr dirty="0" sz="1000" spc="5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się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informacjach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przekazanych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przez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S.A.,</a:t>
            </a:r>
            <a:r>
              <a:rPr dirty="0" sz="1000" spc="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określić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jej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ryzyko,</a:t>
            </a:r>
            <a:r>
              <a:rPr dirty="0" sz="1000" spc="5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potencjalne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korzyści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oraz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straty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nią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związane,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jak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również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szczególności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charakterystykę,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konsekwencje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prawne,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podatkowe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i księgowe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transakcji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oraz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konsekwencje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zmieniających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się</a:t>
            </a:r>
            <a:r>
              <a:rPr dirty="0" sz="1000" spc="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czynników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rynkowych,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dirty="0" sz="1000" spc="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także</a:t>
            </a:r>
            <a:r>
              <a:rPr dirty="0" sz="1000" spc="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sposób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niezależny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ocenić</a:t>
            </a:r>
            <a:r>
              <a:rPr dirty="0" sz="1000" spc="-4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czy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jest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w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stanie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sam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konsultacjach</a:t>
            </a:r>
            <a:r>
              <a:rPr dirty="0" sz="1000" spc="-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ze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swoimi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doradcami</a:t>
            </a:r>
            <a:r>
              <a:rPr dirty="0" sz="1000" spc="-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podjąć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takie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ryzyko.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605"/>
              </a:spcBef>
            </a:pP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Nadzór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nad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działalnością</a:t>
            </a:r>
            <a:r>
              <a:rPr dirty="0" sz="1000" spc="-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-2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sprawuje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Komisja Nadzoru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Finansowego.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Powielanie</a:t>
            </a:r>
            <a:r>
              <a:rPr dirty="0" sz="1000" spc="-3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bądź 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publikowanie</a:t>
            </a:r>
            <a:r>
              <a:rPr dirty="0" sz="1000" spc="-4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niniejszego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dokumentu</a:t>
            </a:r>
            <a:r>
              <a:rPr dirty="0" sz="1000" spc="-3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lub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jego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części</a:t>
            </a:r>
            <a:r>
              <a:rPr dirty="0" sz="1000" spc="-2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bez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pisemnej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zgody</a:t>
            </a:r>
            <a:r>
              <a:rPr dirty="0" sz="1000" spc="-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Pekao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S.A.</a:t>
            </a:r>
            <a:r>
              <a:rPr dirty="0" sz="1000" spc="-15" i="1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808080"/>
                </a:solidFill>
                <a:latin typeface="Calibri"/>
                <a:cs typeface="Calibri"/>
              </a:rPr>
              <a:t>jest</a:t>
            </a:r>
            <a:r>
              <a:rPr dirty="0" sz="1000" spc="-10" i="1">
                <a:solidFill>
                  <a:srgbClr val="808080"/>
                </a:solidFill>
                <a:latin typeface="Calibri"/>
                <a:cs typeface="Calibri"/>
              </a:rPr>
              <a:t> zabronione.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840" y="255270"/>
            <a:ext cx="125857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D0D0D"/>
                </a:solidFill>
                <a:latin typeface="Calibri"/>
                <a:cs typeface="Calibri"/>
              </a:rPr>
              <a:t>Nota</a:t>
            </a:r>
            <a:r>
              <a:rPr dirty="0" sz="1800" spc="-3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D0D0D"/>
                </a:solidFill>
                <a:latin typeface="Calibri"/>
                <a:cs typeface="Calibri"/>
              </a:rPr>
              <a:t>prawna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71808" y="1187132"/>
            <a:ext cx="6642100" cy="5100955"/>
            <a:chOff x="5071808" y="1187132"/>
            <a:chExt cx="6642100" cy="5100955"/>
          </a:xfrm>
        </p:grpSpPr>
        <p:sp>
          <p:nvSpPr>
            <p:cNvPr id="3" name="object 3" descr=""/>
            <p:cNvSpPr/>
            <p:nvPr/>
          </p:nvSpPr>
          <p:spPr>
            <a:xfrm>
              <a:off x="5073396" y="1188719"/>
              <a:ext cx="6638925" cy="5097780"/>
            </a:xfrm>
            <a:custGeom>
              <a:avLst/>
              <a:gdLst/>
              <a:ahLst/>
              <a:cxnLst/>
              <a:rect l="l" t="t" r="r" b="b"/>
              <a:pathLst>
                <a:path w="6638925" h="5097780">
                  <a:moveTo>
                    <a:pt x="0" y="5097780"/>
                  </a:moveTo>
                  <a:lnTo>
                    <a:pt x="6638544" y="5097780"/>
                  </a:lnTo>
                  <a:lnTo>
                    <a:pt x="6638544" y="0"/>
                  </a:lnTo>
                  <a:lnTo>
                    <a:pt x="0" y="0"/>
                  </a:lnTo>
                  <a:lnTo>
                    <a:pt x="0" y="5097780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3380" y="2753359"/>
              <a:ext cx="6330251" cy="322230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085256" y="5503163"/>
              <a:ext cx="212090" cy="269875"/>
            </a:xfrm>
            <a:custGeom>
              <a:avLst/>
              <a:gdLst/>
              <a:ahLst/>
              <a:cxnLst/>
              <a:rect l="l" t="t" r="r" b="b"/>
              <a:pathLst>
                <a:path w="212090" h="269875">
                  <a:moveTo>
                    <a:pt x="59306" y="250329"/>
                  </a:moveTo>
                  <a:lnTo>
                    <a:pt x="28894" y="250329"/>
                  </a:lnTo>
                  <a:lnTo>
                    <a:pt x="31053" y="256794"/>
                  </a:lnTo>
                  <a:lnTo>
                    <a:pt x="35022" y="259088"/>
                  </a:lnTo>
                  <a:lnTo>
                    <a:pt x="42705" y="258954"/>
                  </a:lnTo>
                  <a:lnTo>
                    <a:pt x="52341" y="255584"/>
                  </a:lnTo>
                  <a:lnTo>
                    <a:pt x="59306" y="250329"/>
                  </a:lnTo>
                  <a:close/>
                </a:path>
                <a:path w="212090" h="269875">
                  <a:moveTo>
                    <a:pt x="63826" y="246011"/>
                  </a:moveTo>
                  <a:lnTo>
                    <a:pt x="12384" y="246011"/>
                  </a:lnTo>
                  <a:lnTo>
                    <a:pt x="18607" y="250329"/>
                  </a:lnTo>
                  <a:lnTo>
                    <a:pt x="22671" y="256794"/>
                  </a:lnTo>
                  <a:lnTo>
                    <a:pt x="28894" y="250329"/>
                  </a:lnTo>
                  <a:lnTo>
                    <a:pt x="59306" y="250329"/>
                  </a:lnTo>
                  <a:lnTo>
                    <a:pt x="62168" y="248170"/>
                  </a:lnTo>
                  <a:lnTo>
                    <a:pt x="63826" y="246011"/>
                  </a:lnTo>
                  <a:close/>
                </a:path>
                <a:path w="212090" h="269875">
                  <a:moveTo>
                    <a:pt x="105052" y="126243"/>
                  </a:moveTo>
                  <a:lnTo>
                    <a:pt x="99506" y="127317"/>
                  </a:lnTo>
                  <a:lnTo>
                    <a:pt x="96752" y="131500"/>
                  </a:lnTo>
                  <a:lnTo>
                    <a:pt x="96110" y="134977"/>
                  </a:lnTo>
                  <a:lnTo>
                    <a:pt x="95148" y="138247"/>
                  </a:lnTo>
                  <a:lnTo>
                    <a:pt x="91251" y="142430"/>
                  </a:lnTo>
                  <a:lnTo>
                    <a:pt x="86897" y="147989"/>
                  </a:lnTo>
                  <a:lnTo>
                    <a:pt x="84710" y="152944"/>
                  </a:lnTo>
                  <a:lnTo>
                    <a:pt x="82143" y="159116"/>
                  </a:lnTo>
                  <a:lnTo>
                    <a:pt x="76646" y="168325"/>
                  </a:lnTo>
                  <a:lnTo>
                    <a:pt x="65434" y="178877"/>
                  </a:lnTo>
                  <a:lnTo>
                    <a:pt x="50484" y="188013"/>
                  </a:lnTo>
                  <a:lnTo>
                    <a:pt x="36677" y="195936"/>
                  </a:lnTo>
                  <a:lnTo>
                    <a:pt x="28894" y="202844"/>
                  </a:lnTo>
                  <a:lnTo>
                    <a:pt x="22717" y="208039"/>
                  </a:lnTo>
                  <a:lnTo>
                    <a:pt x="15194" y="213639"/>
                  </a:lnTo>
                  <a:lnTo>
                    <a:pt x="8838" y="219239"/>
                  </a:lnTo>
                  <a:lnTo>
                    <a:pt x="6161" y="224434"/>
                  </a:lnTo>
                  <a:lnTo>
                    <a:pt x="4631" y="228981"/>
                  </a:lnTo>
                  <a:lnTo>
                    <a:pt x="1732" y="233329"/>
                  </a:lnTo>
                  <a:lnTo>
                    <a:pt x="0" y="238084"/>
                  </a:lnTo>
                  <a:lnTo>
                    <a:pt x="1970" y="243852"/>
                  </a:lnTo>
                  <a:lnTo>
                    <a:pt x="6161" y="250329"/>
                  </a:lnTo>
                  <a:lnTo>
                    <a:pt x="12384" y="246011"/>
                  </a:lnTo>
                  <a:lnTo>
                    <a:pt x="63826" y="246011"/>
                  </a:lnTo>
                  <a:lnTo>
                    <a:pt x="68488" y="239939"/>
                  </a:lnTo>
                  <a:lnTo>
                    <a:pt x="70725" y="234138"/>
                  </a:lnTo>
                  <a:lnTo>
                    <a:pt x="71794" y="229959"/>
                  </a:lnTo>
                  <a:lnTo>
                    <a:pt x="74614" y="226593"/>
                  </a:lnTo>
                  <a:lnTo>
                    <a:pt x="78805" y="224434"/>
                  </a:lnTo>
                  <a:lnTo>
                    <a:pt x="80837" y="213639"/>
                  </a:lnTo>
                  <a:lnTo>
                    <a:pt x="82869" y="207162"/>
                  </a:lnTo>
                  <a:lnTo>
                    <a:pt x="87060" y="202844"/>
                  </a:lnTo>
                  <a:lnTo>
                    <a:pt x="89092" y="196380"/>
                  </a:lnTo>
                  <a:lnTo>
                    <a:pt x="116143" y="196380"/>
                  </a:lnTo>
                  <a:lnTo>
                    <a:pt x="109920" y="192062"/>
                  </a:lnTo>
                  <a:lnTo>
                    <a:pt x="107888" y="185585"/>
                  </a:lnTo>
                  <a:lnTo>
                    <a:pt x="107888" y="179108"/>
                  </a:lnTo>
                  <a:lnTo>
                    <a:pt x="120334" y="176949"/>
                  </a:lnTo>
                  <a:lnTo>
                    <a:pt x="120334" y="168325"/>
                  </a:lnTo>
                  <a:lnTo>
                    <a:pt x="122850" y="162186"/>
                  </a:lnTo>
                  <a:lnTo>
                    <a:pt x="128081" y="156452"/>
                  </a:lnTo>
                  <a:lnTo>
                    <a:pt x="132550" y="150721"/>
                  </a:lnTo>
                  <a:lnTo>
                    <a:pt x="132780" y="144589"/>
                  </a:lnTo>
                  <a:lnTo>
                    <a:pt x="130666" y="138247"/>
                  </a:lnTo>
                  <a:lnTo>
                    <a:pt x="130715" y="138047"/>
                  </a:lnTo>
                  <a:lnTo>
                    <a:pt x="133732" y="135953"/>
                  </a:lnTo>
                  <a:lnTo>
                    <a:pt x="116143" y="135953"/>
                  </a:lnTo>
                  <a:lnTo>
                    <a:pt x="112954" y="134605"/>
                  </a:lnTo>
                  <a:lnTo>
                    <a:pt x="109396" y="130021"/>
                  </a:lnTo>
                  <a:lnTo>
                    <a:pt x="105052" y="126243"/>
                  </a:lnTo>
                  <a:close/>
                </a:path>
                <a:path w="212090" h="269875">
                  <a:moveTo>
                    <a:pt x="132780" y="82042"/>
                  </a:moveTo>
                  <a:lnTo>
                    <a:pt x="128589" y="90639"/>
                  </a:lnTo>
                  <a:lnTo>
                    <a:pt x="128357" y="95524"/>
                  </a:lnTo>
                  <a:lnTo>
                    <a:pt x="134542" y="100614"/>
                  </a:lnTo>
                  <a:lnTo>
                    <a:pt x="143466" y="106111"/>
                  </a:lnTo>
                  <a:lnTo>
                    <a:pt x="151449" y="112217"/>
                  </a:lnTo>
                  <a:lnTo>
                    <a:pt x="153656" y="118725"/>
                  </a:lnTo>
                  <a:lnTo>
                    <a:pt x="150623" y="127053"/>
                  </a:lnTo>
                  <a:lnTo>
                    <a:pt x="146448" y="134977"/>
                  </a:lnTo>
                  <a:lnTo>
                    <a:pt x="145226" y="140271"/>
                  </a:lnTo>
                  <a:lnTo>
                    <a:pt x="147258" y="142430"/>
                  </a:lnTo>
                  <a:lnTo>
                    <a:pt x="153481" y="144589"/>
                  </a:lnTo>
                  <a:lnTo>
                    <a:pt x="161736" y="142430"/>
                  </a:lnTo>
                  <a:lnTo>
                    <a:pt x="167316" y="138047"/>
                  </a:lnTo>
                  <a:lnTo>
                    <a:pt x="171897" y="130021"/>
                  </a:lnTo>
                  <a:lnTo>
                    <a:pt x="176095" y="121188"/>
                  </a:lnTo>
                  <a:lnTo>
                    <a:pt x="180532" y="114376"/>
                  </a:lnTo>
                  <a:lnTo>
                    <a:pt x="186755" y="110058"/>
                  </a:lnTo>
                  <a:lnTo>
                    <a:pt x="182564" y="99263"/>
                  </a:lnTo>
                  <a:lnTo>
                    <a:pt x="186755" y="94945"/>
                  </a:lnTo>
                  <a:lnTo>
                    <a:pt x="188787" y="90639"/>
                  </a:lnTo>
                  <a:lnTo>
                    <a:pt x="202586" y="90639"/>
                  </a:lnTo>
                  <a:lnTo>
                    <a:pt x="200560" y="84201"/>
                  </a:lnTo>
                  <a:lnTo>
                    <a:pt x="141035" y="84201"/>
                  </a:lnTo>
                  <a:lnTo>
                    <a:pt x="132780" y="82042"/>
                  </a:lnTo>
                  <a:close/>
                </a:path>
                <a:path w="212090" h="269875">
                  <a:moveTo>
                    <a:pt x="126557" y="127317"/>
                  </a:moveTo>
                  <a:lnTo>
                    <a:pt x="122366" y="131635"/>
                  </a:lnTo>
                  <a:lnTo>
                    <a:pt x="116143" y="135953"/>
                  </a:lnTo>
                  <a:lnTo>
                    <a:pt x="133732" y="135953"/>
                  </a:lnTo>
                  <a:lnTo>
                    <a:pt x="136844" y="133794"/>
                  </a:lnTo>
                  <a:lnTo>
                    <a:pt x="130621" y="129476"/>
                  </a:lnTo>
                  <a:lnTo>
                    <a:pt x="126557" y="127317"/>
                  </a:lnTo>
                  <a:close/>
                </a:path>
                <a:path w="212090" h="269875">
                  <a:moveTo>
                    <a:pt x="202586" y="90639"/>
                  </a:moveTo>
                  <a:lnTo>
                    <a:pt x="188787" y="90639"/>
                  </a:lnTo>
                  <a:lnTo>
                    <a:pt x="192978" y="92798"/>
                  </a:lnTo>
                  <a:lnTo>
                    <a:pt x="203265" y="92798"/>
                  </a:lnTo>
                  <a:lnTo>
                    <a:pt x="202586" y="90639"/>
                  </a:lnTo>
                  <a:close/>
                </a:path>
                <a:path w="212090" h="269875">
                  <a:moveTo>
                    <a:pt x="155513" y="45339"/>
                  </a:moveTo>
                  <a:lnTo>
                    <a:pt x="145226" y="45339"/>
                  </a:lnTo>
                  <a:lnTo>
                    <a:pt x="146286" y="49117"/>
                  </a:lnTo>
                  <a:lnTo>
                    <a:pt x="144654" y="56134"/>
                  </a:lnTo>
                  <a:lnTo>
                    <a:pt x="142261" y="64770"/>
                  </a:lnTo>
                  <a:lnTo>
                    <a:pt x="141035" y="73406"/>
                  </a:lnTo>
                  <a:lnTo>
                    <a:pt x="141035" y="84201"/>
                  </a:lnTo>
                  <a:lnTo>
                    <a:pt x="200560" y="84201"/>
                  </a:lnTo>
                  <a:lnTo>
                    <a:pt x="199201" y="79883"/>
                  </a:lnTo>
                  <a:lnTo>
                    <a:pt x="211647" y="79883"/>
                  </a:lnTo>
                  <a:lnTo>
                    <a:pt x="207456" y="73406"/>
                  </a:lnTo>
                  <a:lnTo>
                    <a:pt x="208504" y="71247"/>
                  </a:lnTo>
                  <a:lnTo>
                    <a:pt x="190819" y="71247"/>
                  </a:lnTo>
                  <a:lnTo>
                    <a:pt x="184596" y="64770"/>
                  </a:lnTo>
                  <a:lnTo>
                    <a:pt x="170118" y="64770"/>
                  </a:lnTo>
                  <a:lnTo>
                    <a:pt x="165927" y="58293"/>
                  </a:lnTo>
                  <a:lnTo>
                    <a:pt x="165927" y="51816"/>
                  </a:lnTo>
                  <a:lnTo>
                    <a:pt x="155513" y="51816"/>
                  </a:lnTo>
                  <a:lnTo>
                    <a:pt x="155513" y="45339"/>
                  </a:lnTo>
                  <a:close/>
                </a:path>
                <a:path w="212090" h="269875">
                  <a:moveTo>
                    <a:pt x="204852" y="59912"/>
                  </a:moveTo>
                  <a:lnTo>
                    <a:pt x="198753" y="61733"/>
                  </a:lnTo>
                  <a:lnTo>
                    <a:pt x="195010" y="64770"/>
                  </a:lnTo>
                  <a:lnTo>
                    <a:pt x="190819" y="71247"/>
                  </a:lnTo>
                  <a:lnTo>
                    <a:pt x="208504" y="71247"/>
                  </a:lnTo>
                  <a:lnTo>
                    <a:pt x="211647" y="64770"/>
                  </a:lnTo>
                  <a:lnTo>
                    <a:pt x="210190" y="60519"/>
                  </a:lnTo>
                  <a:lnTo>
                    <a:pt x="204852" y="59912"/>
                  </a:lnTo>
                  <a:close/>
                </a:path>
                <a:path w="212090" h="269875">
                  <a:moveTo>
                    <a:pt x="165927" y="38862"/>
                  </a:moveTo>
                  <a:lnTo>
                    <a:pt x="153481" y="38862"/>
                  </a:lnTo>
                  <a:lnTo>
                    <a:pt x="161736" y="45339"/>
                  </a:lnTo>
                  <a:lnTo>
                    <a:pt x="157672" y="49657"/>
                  </a:lnTo>
                  <a:lnTo>
                    <a:pt x="155513" y="51816"/>
                  </a:lnTo>
                  <a:lnTo>
                    <a:pt x="165927" y="51816"/>
                  </a:lnTo>
                  <a:lnTo>
                    <a:pt x="165927" y="38862"/>
                  </a:lnTo>
                  <a:close/>
                </a:path>
                <a:path w="212090" h="269875">
                  <a:moveTo>
                    <a:pt x="116143" y="0"/>
                  </a:moveTo>
                  <a:lnTo>
                    <a:pt x="113901" y="2428"/>
                  </a:lnTo>
                  <a:lnTo>
                    <a:pt x="115349" y="8096"/>
                  </a:lnTo>
                  <a:lnTo>
                    <a:pt x="118750" y="14573"/>
                  </a:lnTo>
                  <a:lnTo>
                    <a:pt x="122366" y="19431"/>
                  </a:lnTo>
                  <a:lnTo>
                    <a:pt x="126557" y="23749"/>
                  </a:lnTo>
                  <a:lnTo>
                    <a:pt x="134812" y="28067"/>
                  </a:lnTo>
                  <a:lnTo>
                    <a:pt x="134812" y="34544"/>
                  </a:lnTo>
                  <a:lnTo>
                    <a:pt x="141035" y="45339"/>
                  </a:lnTo>
                  <a:lnTo>
                    <a:pt x="149290" y="45339"/>
                  </a:lnTo>
                  <a:lnTo>
                    <a:pt x="145226" y="41021"/>
                  </a:lnTo>
                  <a:lnTo>
                    <a:pt x="145226" y="25908"/>
                  </a:lnTo>
                  <a:lnTo>
                    <a:pt x="139003" y="25908"/>
                  </a:lnTo>
                  <a:lnTo>
                    <a:pt x="139003" y="15113"/>
                  </a:lnTo>
                  <a:lnTo>
                    <a:pt x="136592" y="9108"/>
                  </a:lnTo>
                  <a:lnTo>
                    <a:pt x="130669" y="4318"/>
                  </a:lnTo>
                  <a:lnTo>
                    <a:pt x="123197" y="1146"/>
                  </a:lnTo>
                  <a:lnTo>
                    <a:pt x="116143" y="0"/>
                  </a:lnTo>
                  <a:close/>
                </a:path>
                <a:path w="212090" h="269875">
                  <a:moveTo>
                    <a:pt x="145226" y="23749"/>
                  </a:moveTo>
                  <a:lnTo>
                    <a:pt x="139003" y="25908"/>
                  </a:lnTo>
                  <a:lnTo>
                    <a:pt x="145226" y="25908"/>
                  </a:lnTo>
                  <a:lnTo>
                    <a:pt x="145226" y="23749"/>
                  </a:lnTo>
                  <a:close/>
                </a:path>
                <a:path w="212090" h="269875">
                  <a:moveTo>
                    <a:pt x="21214" y="259430"/>
                  </a:moveTo>
                  <a:lnTo>
                    <a:pt x="17813" y="262196"/>
                  </a:lnTo>
                  <a:lnTo>
                    <a:pt x="16365" y="266578"/>
                  </a:lnTo>
                  <a:lnTo>
                    <a:pt x="18607" y="269748"/>
                  </a:lnTo>
                  <a:lnTo>
                    <a:pt x="22671" y="269748"/>
                  </a:lnTo>
                  <a:lnTo>
                    <a:pt x="31053" y="267589"/>
                  </a:lnTo>
                  <a:lnTo>
                    <a:pt x="24830" y="261112"/>
                  </a:lnTo>
                  <a:lnTo>
                    <a:pt x="21214" y="25943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3669" y="5501576"/>
              <a:ext cx="214822" cy="272923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252118" y="382650"/>
            <a:ext cx="4187190" cy="483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C00000"/>
                </a:solidFill>
                <a:latin typeface="Tahoma"/>
                <a:cs typeface="Tahoma"/>
              </a:rPr>
              <a:t>Rywalizacja</a:t>
            </a:r>
            <a:r>
              <a:rPr dirty="0" sz="16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Tahoma"/>
                <a:cs typeface="Tahoma"/>
              </a:rPr>
              <a:t>mocarstw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50">
                <a:latin typeface="Tahoma"/>
                <a:cs typeface="Tahoma"/>
              </a:rPr>
              <a:t>Globalna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supremacja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70">
                <a:latin typeface="Tahoma"/>
                <a:cs typeface="Tahoma"/>
              </a:rPr>
              <a:t>USA</a:t>
            </a:r>
            <a:r>
              <a:rPr dirty="0" sz="1400" spc="-40">
                <a:latin typeface="Tahoma"/>
                <a:cs typeface="Tahoma"/>
              </a:rPr>
              <a:t> </a:t>
            </a:r>
            <a:r>
              <a:rPr dirty="0" sz="1400" spc="95">
                <a:latin typeface="Tahoma"/>
                <a:cs typeface="Tahoma"/>
              </a:rPr>
              <a:t>pod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coraz</a:t>
            </a:r>
            <a:r>
              <a:rPr dirty="0" sz="1400" spc="-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większą</a:t>
            </a:r>
            <a:r>
              <a:rPr dirty="0" sz="1400" spc="-1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presją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9973" y="6480149"/>
            <a:ext cx="359473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Militarnie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lub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dyplomatycznie,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ewentualnie</a:t>
            </a:r>
            <a:r>
              <a:rPr dirty="0" sz="750" spc="4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występujące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roli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rozjemcy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/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sił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pokojowych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80059" y="1188719"/>
            <a:ext cx="4401820" cy="509778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109855" rIns="0" bIns="0" rtlCol="0" vert="horz">
            <a:spAutoFit/>
          </a:bodyPr>
          <a:lstStyle/>
          <a:p>
            <a:pPr algn="just" marL="266065">
              <a:lnSpc>
                <a:spcPct val="100000"/>
              </a:lnSpc>
              <a:spcBef>
                <a:spcPts val="86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Regionalne</a:t>
            </a:r>
            <a:r>
              <a:rPr dirty="0" sz="1100" spc="285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mocarstwa</a:t>
            </a:r>
            <a:r>
              <a:rPr dirty="0" sz="1100" spc="280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coraz</a:t>
            </a:r>
            <a:r>
              <a:rPr dirty="0" sz="1100" spc="290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mocniej</a:t>
            </a:r>
            <a:r>
              <a:rPr dirty="0" sz="1100" spc="295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kontestują</a:t>
            </a:r>
            <a:r>
              <a:rPr dirty="0" sz="1100" spc="280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globalne</a:t>
            </a:r>
            <a:endParaRPr sz="1100">
              <a:latin typeface="Calibri"/>
              <a:cs typeface="Calibri"/>
            </a:endParaRPr>
          </a:p>
          <a:p>
            <a:pPr algn="just" marL="266065">
              <a:lnSpc>
                <a:spcPct val="100000"/>
              </a:lnSpc>
              <a:spcBef>
                <a:spcPts val="5"/>
              </a:spcBef>
            </a:pP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przewodnictwo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Stanów</a:t>
            </a:r>
            <a:r>
              <a:rPr dirty="0" sz="1100" spc="5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Zjednoczonych</a:t>
            </a:r>
            <a:endParaRPr sz="1100">
              <a:latin typeface="Calibri"/>
              <a:cs typeface="Calibri"/>
            </a:endParaRPr>
          </a:p>
          <a:p>
            <a:pPr algn="just" marL="438150" marR="246379" indent="-172720">
              <a:lnSpc>
                <a:spcPct val="100000"/>
              </a:lnSpc>
              <a:spcBef>
                <a:spcPts val="505"/>
              </a:spcBef>
              <a:buClr>
                <a:srgbClr val="C00000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>
                <a:latin typeface="Calibri"/>
                <a:cs typeface="Calibri"/>
              </a:rPr>
              <a:t>Rosnącej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rywalizacji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Chinami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towarzyszy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pewnego </a:t>
            </a:r>
            <a:r>
              <a:rPr dirty="0" sz="1000">
                <a:latin typeface="Calibri"/>
                <a:cs typeface="Calibri"/>
              </a:rPr>
              <a:t>czasu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„rozpychanie”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mocarstw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zasięgu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regional- </a:t>
            </a:r>
            <a:r>
              <a:rPr dirty="0" sz="1000">
                <a:latin typeface="Calibri"/>
                <a:cs typeface="Calibri"/>
              </a:rPr>
              <a:t>nym.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Najpoważniejszym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przejawem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wojna 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Ukrainie.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Agresja </a:t>
            </a:r>
            <a:r>
              <a:rPr dirty="0" sz="1000">
                <a:latin typeface="Calibri"/>
                <a:cs typeface="Calibri"/>
              </a:rPr>
              <a:t>mającej</a:t>
            </a:r>
            <a:r>
              <a:rPr dirty="0" sz="1000" spc="3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imperialne</a:t>
            </a:r>
            <a:r>
              <a:rPr dirty="0" sz="1000" spc="3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ambicje</a:t>
            </a:r>
            <a:r>
              <a:rPr dirty="0" sz="1000" spc="3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Rosji</a:t>
            </a:r>
            <a:r>
              <a:rPr dirty="0" sz="1000" spc="3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spotkała</a:t>
            </a:r>
            <a:r>
              <a:rPr dirty="0" sz="1000" spc="39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90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wprawdzie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potępieniem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cały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zachodni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czele),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też</a:t>
            </a:r>
            <a:r>
              <a:rPr dirty="0" sz="1000">
                <a:latin typeface="Calibri"/>
                <a:cs typeface="Calibri"/>
              </a:rPr>
              <a:t> neutralnością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(np.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Indie,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Brazylia)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wręcz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cichym,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jawnym </a:t>
            </a:r>
            <a:r>
              <a:rPr dirty="0" sz="1000">
                <a:latin typeface="Calibri"/>
                <a:cs typeface="Calibri"/>
              </a:rPr>
              <a:t>wsparciem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innych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ważnych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uczestników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globalnej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sceny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politycznej </a:t>
            </a:r>
            <a:r>
              <a:rPr dirty="0" sz="1000">
                <a:latin typeface="Calibri"/>
                <a:cs typeface="Calibri"/>
              </a:rPr>
              <a:t>(Iran,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Chiny).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Napięcia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przybierają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sile,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interesy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 spc="-10">
                <a:latin typeface="Calibri"/>
                <a:cs typeface="Calibri"/>
              </a:rPr>
              <a:t>głównych </a:t>
            </a:r>
            <a:r>
              <a:rPr dirty="0" sz="1000">
                <a:latin typeface="Calibri"/>
                <a:cs typeface="Calibri"/>
              </a:rPr>
              <a:t>mocarstw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ścierają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regionach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świata:</a:t>
            </a:r>
            <a:endParaRPr sz="1000">
              <a:latin typeface="Calibri"/>
              <a:cs typeface="Calibri"/>
            </a:endParaRPr>
          </a:p>
          <a:p>
            <a:pPr algn="just" lvl="1" marL="625475" marR="247015" indent="-179070">
              <a:lnSpc>
                <a:spcPct val="100000"/>
              </a:lnSpc>
              <a:spcBef>
                <a:spcPts val="495"/>
              </a:spcBef>
              <a:buClr>
                <a:srgbClr val="C00000"/>
              </a:buClr>
              <a:buFont typeface="Courier New"/>
              <a:buChar char="o"/>
              <a:tabLst>
                <a:tab pos="626745" algn="l"/>
              </a:tabLst>
            </a:pP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Dalekim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Wschodzie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agresywną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politykę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zagraniczną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prowadzą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Chiny,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ślące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bezpośrednie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groźby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wobec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Tajwanu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wysuwające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roszczenia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terytorialne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Morzu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Południowochińskim.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też</a:t>
            </a:r>
            <a:r>
              <a:rPr dirty="0" sz="1000">
                <a:latin typeface="Calibri"/>
                <a:cs typeface="Calibri"/>
              </a:rPr>
              <a:t> 	sojusznikiem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Korei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Północnej, która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pozostaje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napiętych</a:t>
            </a:r>
            <a:r>
              <a:rPr dirty="0" sz="1000" spc="-10">
                <a:latin typeface="Calibri"/>
                <a:cs typeface="Calibri"/>
              </a:rPr>
              <a:t> relacjach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południowym,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demokratycznym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sąsiadem.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Aktywną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rolę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regio-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moment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gwaranta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pokoju,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przyszłości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możliwej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strony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ewentualnych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konfliktów)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odgrywają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których</a:t>
            </a:r>
            <a:r>
              <a:rPr dirty="0" sz="1000" spc="-10">
                <a:latin typeface="Calibri"/>
                <a:cs typeface="Calibri"/>
              </a:rPr>
              <a:t> obszar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zachodniego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Pacyfiku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kluczowe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znaczenie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strategiczne;</a:t>
            </a:r>
            <a:endParaRPr sz="1000">
              <a:latin typeface="Calibri"/>
              <a:cs typeface="Calibri"/>
            </a:endParaRPr>
          </a:p>
          <a:p>
            <a:pPr algn="just" lvl="1" marL="625475" marR="247650" indent="-179070">
              <a:lnSpc>
                <a:spcPct val="100000"/>
              </a:lnSpc>
              <a:spcBef>
                <a:spcPts val="505"/>
              </a:spcBef>
              <a:buClr>
                <a:srgbClr val="C00000"/>
              </a:buClr>
              <a:buFont typeface="Courier New"/>
              <a:buChar char="o"/>
              <a:tabLst>
                <a:tab pos="626745" algn="l"/>
              </a:tabLst>
            </a:pPr>
            <a:r>
              <a:rPr dirty="0" sz="1000">
                <a:latin typeface="Calibri"/>
                <a:cs typeface="Calibri"/>
              </a:rPr>
              <a:t>przechodząca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tryb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gospodarki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wojennej</a:t>
            </a:r>
            <a:r>
              <a:rPr dirty="0" sz="1000" spc="17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Rosja</a:t>
            </a:r>
            <a:r>
              <a:rPr dirty="0" sz="1000" spc="16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75">
                <a:latin typeface="Calibri"/>
                <a:cs typeface="Calibri"/>
              </a:rPr>
              <a:t>  </a:t>
            </a:r>
            <a:r>
              <a:rPr dirty="0" sz="1000" spc="-20">
                <a:latin typeface="Calibri"/>
                <a:cs typeface="Calibri"/>
              </a:rPr>
              <a:t>żywo </a:t>
            </a:r>
            <a:r>
              <a:rPr dirty="0" sz="1000" spc="-2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zainteresowana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otwieraniem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kolejnych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„frontów”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rozpraszających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uwagę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USA,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dotychczas</a:t>
            </a:r>
            <a:r>
              <a:rPr dirty="0" sz="1000" spc="3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mocno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wspierających</a:t>
            </a:r>
            <a:r>
              <a:rPr dirty="0" sz="1000" spc="4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Ukrainę</a:t>
            </a:r>
            <a:r>
              <a:rPr dirty="0" sz="1000" spc="3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(poten-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cjalnymi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punktami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zapalnymi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Bałkany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nawet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obecny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spór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między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Wenezuelą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Gujaną).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Korzystna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niej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również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wojna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Izraela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Hamasem,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której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opowiada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raczej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stronie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Palestyny.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rozszerza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polityczne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wpływy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Afryce,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gdzie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aktywną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rolę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licznych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konfliktach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wewnętrznych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odgrywa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Grupa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Wagnera.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drugiej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strony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osłabiona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wojną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Ukrainie,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nie</a:t>
            </a:r>
            <a:r>
              <a:rPr dirty="0" sz="1000">
                <a:latin typeface="Calibri"/>
                <a:cs typeface="Calibri"/>
              </a:rPr>
              <a:t> 	zapobiegła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konfliktowi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Azerbejdżanu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Armenią,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znajdujących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	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naturalnej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strefie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wpływów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(c.d.</a:t>
            </a:r>
            <a:r>
              <a:rPr dirty="0" sz="1000" spc="-4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na</a:t>
            </a:r>
            <a:r>
              <a:rPr dirty="0" sz="1000" spc="-2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kolejnej</a:t>
            </a:r>
            <a:r>
              <a:rPr dirty="0" sz="1000" spc="-50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stronie).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295646" y="1299210"/>
            <a:ext cx="50977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Główne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konflikty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zbrojne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toczące</a:t>
            </a:r>
            <a:r>
              <a:rPr dirty="0" sz="1000" spc="-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się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świecie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2023 roku,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zaangażowanie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nie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największych mocarstw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oraz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najważniejsze</a:t>
            </a:r>
            <a:r>
              <a:rPr dirty="0" sz="1000" spc="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potencjalne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 punkty</a:t>
            </a:r>
            <a:r>
              <a:rPr dirty="0" sz="1000" spc="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zapalne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301996" y="1705355"/>
            <a:ext cx="6214110" cy="0"/>
          </a:xfrm>
          <a:custGeom>
            <a:avLst/>
            <a:gdLst/>
            <a:ahLst/>
            <a:cxnLst/>
            <a:rect l="l" t="t" r="r" b="b"/>
            <a:pathLst>
              <a:path w="6214109" h="0">
                <a:moveTo>
                  <a:pt x="0" y="0"/>
                </a:moveTo>
                <a:lnTo>
                  <a:pt x="6213856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7720520" y="4706111"/>
            <a:ext cx="511175" cy="437515"/>
            <a:chOff x="7720520" y="4706111"/>
            <a:chExt cx="511175" cy="437515"/>
          </a:xfrm>
        </p:grpSpPr>
        <p:sp>
          <p:nvSpPr>
            <p:cNvPr id="18" name="object 18" descr=""/>
            <p:cNvSpPr/>
            <p:nvPr/>
          </p:nvSpPr>
          <p:spPr>
            <a:xfrm>
              <a:off x="7722107" y="4818887"/>
              <a:ext cx="508000" cy="323215"/>
            </a:xfrm>
            <a:custGeom>
              <a:avLst/>
              <a:gdLst/>
              <a:ahLst/>
              <a:cxnLst/>
              <a:rect l="l" t="t" r="r" b="b"/>
              <a:pathLst>
                <a:path w="508000" h="323214">
                  <a:moveTo>
                    <a:pt x="0" y="323088"/>
                  </a:moveTo>
                  <a:lnTo>
                    <a:pt x="507492" y="323088"/>
                  </a:lnTo>
                  <a:lnTo>
                    <a:pt x="507492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</a:pathLst>
            </a:custGeom>
            <a:ln w="31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2399" y="4965191"/>
              <a:ext cx="179831" cy="11734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0812" y="4963604"/>
              <a:ext cx="183006" cy="12052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5363" y="4706111"/>
              <a:ext cx="219455" cy="21945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0331" y="4965191"/>
              <a:ext cx="179831" cy="11734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88744" y="4963604"/>
              <a:ext cx="183007" cy="12052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4131" y="4751831"/>
              <a:ext cx="126492" cy="120395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7490459" y="2513076"/>
            <a:ext cx="4025265" cy="2976880"/>
            <a:chOff x="7490459" y="2513076"/>
            <a:chExt cx="4025265" cy="2976880"/>
          </a:xfrm>
        </p:grpSpPr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1227" y="2607564"/>
              <a:ext cx="961656" cy="946403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8328659" y="2634996"/>
              <a:ext cx="856615" cy="841375"/>
            </a:xfrm>
            <a:custGeom>
              <a:avLst/>
              <a:gdLst/>
              <a:ahLst/>
              <a:cxnLst/>
              <a:rect l="l" t="t" r="r" b="b"/>
              <a:pathLst>
                <a:path w="856615" h="841375">
                  <a:moveTo>
                    <a:pt x="856488" y="0"/>
                  </a:moveTo>
                  <a:lnTo>
                    <a:pt x="0" y="0"/>
                  </a:lnTo>
                  <a:lnTo>
                    <a:pt x="0" y="841248"/>
                  </a:lnTo>
                  <a:lnTo>
                    <a:pt x="856488" y="841248"/>
                  </a:lnTo>
                  <a:lnTo>
                    <a:pt x="856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328659" y="2634996"/>
              <a:ext cx="856615" cy="1250315"/>
            </a:xfrm>
            <a:custGeom>
              <a:avLst/>
              <a:gdLst/>
              <a:ahLst/>
              <a:cxnLst/>
              <a:rect l="l" t="t" r="r" b="b"/>
              <a:pathLst>
                <a:path w="856615" h="1250314">
                  <a:moveTo>
                    <a:pt x="0" y="841248"/>
                  </a:moveTo>
                  <a:lnTo>
                    <a:pt x="856488" y="841248"/>
                  </a:lnTo>
                  <a:lnTo>
                    <a:pt x="856488" y="0"/>
                  </a:lnTo>
                  <a:lnTo>
                    <a:pt x="0" y="0"/>
                  </a:lnTo>
                  <a:lnTo>
                    <a:pt x="0" y="841248"/>
                  </a:lnTo>
                  <a:close/>
                </a:path>
                <a:path w="856615" h="1250314">
                  <a:moveTo>
                    <a:pt x="428244" y="841248"/>
                  </a:moveTo>
                  <a:lnTo>
                    <a:pt x="350520" y="1250314"/>
                  </a:lnTo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61247" y="3267456"/>
              <a:ext cx="163068" cy="10667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8459596" y="3265805"/>
              <a:ext cx="166370" cy="109855"/>
            </a:xfrm>
            <a:custGeom>
              <a:avLst/>
              <a:gdLst/>
              <a:ahLst/>
              <a:cxnLst/>
              <a:rect l="l" t="t" r="r" b="b"/>
              <a:pathLst>
                <a:path w="166370" h="109854">
                  <a:moveTo>
                    <a:pt x="0" y="109854"/>
                  </a:moveTo>
                  <a:lnTo>
                    <a:pt x="166243" y="109854"/>
                  </a:lnTo>
                  <a:lnTo>
                    <a:pt x="166243" y="0"/>
                  </a:lnTo>
                  <a:lnTo>
                    <a:pt x="0" y="0"/>
                  </a:lnTo>
                  <a:lnTo>
                    <a:pt x="0" y="10985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8257" y="3261106"/>
              <a:ext cx="186436" cy="1270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92539" y="3267456"/>
              <a:ext cx="161544" cy="10667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8890888" y="3265805"/>
              <a:ext cx="165100" cy="109855"/>
            </a:xfrm>
            <a:custGeom>
              <a:avLst/>
              <a:gdLst/>
              <a:ahLst/>
              <a:cxnLst/>
              <a:rect l="l" t="t" r="r" b="b"/>
              <a:pathLst>
                <a:path w="165100" h="109854">
                  <a:moveTo>
                    <a:pt x="0" y="109854"/>
                  </a:moveTo>
                  <a:lnTo>
                    <a:pt x="164719" y="109854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0985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53627" y="3078480"/>
              <a:ext cx="179831" cy="11734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52040" y="3076892"/>
              <a:ext cx="183006" cy="12052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3627" y="2924556"/>
              <a:ext cx="179831" cy="11734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52040" y="2922968"/>
              <a:ext cx="183006" cy="12052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53627" y="2775204"/>
              <a:ext cx="179831" cy="11734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52040" y="2773616"/>
              <a:ext cx="183006" cy="12052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83395" y="3078480"/>
              <a:ext cx="179831" cy="11734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81808" y="3076892"/>
              <a:ext cx="183006" cy="12052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83395" y="2924556"/>
              <a:ext cx="179831" cy="11734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81808" y="2922968"/>
              <a:ext cx="183006" cy="120523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48699" y="2513076"/>
              <a:ext cx="217931" cy="21793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03435" y="4730470"/>
              <a:ext cx="963180" cy="758977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9230867" y="4757927"/>
              <a:ext cx="858519" cy="654050"/>
            </a:xfrm>
            <a:custGeom>
              <a:avLst/>
              <a:gdLst/>
              <a:ahLst/>
              <a:cxnLst/>
              <a:rect l="l" t="t" r="r" b="b"/>
              <a:pathLst>
                <a:path w="858520" h="654050">
                  <a:moveTo>
                    <a:pt x="858012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858012" y="653796"/>
                  </a:lnTo>
                  <a:lnTo>
                    <a:pt x="858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230867" y="4757927"/>
              <a:ext cx="858519" cy="654050"/>
            </a:xfrm>
            <a:custGeom>
              <a:avLst/>
              <a:gdLst/>
              <a:ahLst/>
              <a:cxnLst/>
              <a:rect l="l" t="t" r="r" b="b"/>
              <a:pathLst>
                <a:path w="858520" h="654050">
                  <a:moveTo>
                    <a:pt x="0" y="653796"/>
                  </a:moveTo>
                  <a:lnTo>
                    <a:pt x="858012" y="653796"/>
                  </a:lnTo>
                  <a:lnTo>
                    <a:pt x="858012" y="0"/>
                  </a:lnTo>
                  <a:lnTo>
                    <a:pt x="0" y="0"/>
                  </a:lnTo>
                  <a:lnTo>
                    <a:pt x="0" y="653796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92411" y="5216652"/>
              <a:ext cx="147827" cy="108204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9390760" y="5215001"/>
              <a:ext cx="151130" cy="111760"/>
            </a:xfrm>
            <a:custGeom>
              <a:avLst/>
              <a:gdLst/>
              <a:ahLst/>
              <a:cxnLst/>
              <a:rect l="l" t="t" r="r" b="b"/>
              <a:pathLst>
                <a:path w="151129" h="111760">
                  <a:moveTo>
                    <a:pt x="0" y="111379"/>
                  </a:moveTo>
                  <a:lnTo>
                    <a:pt x="151002" y="111379"/>
                  </a:lnTo>
                  <a:lnTo>
                    <a:pt x="151002" y="0"/>
                  </a:lnTo>
                  <a:lnTo>
                    <a:pt x="0" y="0"/>
                  </a:lnTo>
                  <a:lnTo>
                    <a:pt x="0" y="1113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71989" y="5204205"/>
              <a:ext cx="186435" cy="12852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4123" y="5038344"/>
              <a:ext cx="181355" cy="11734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72536" y="5036756"/>
              <a:ext cx="184530" cy="12052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93223" y="5216652"/>
              <a:ext cx="161544" cy="10820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9791572" y="5215001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9"/>
                  </a:moveTo>
                  <a:lnTo>
                    <a:pt x="164719" y="111379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82555" y="5038344"/>
              <a:ext cx="181355" cy="11734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80968" y="5036756"/>
              <a:ext cx="184530" cy="120523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2555" y="4890516"/>
              <a:ext cx="181355" cy="11734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80968" y="4888928"/>
              <a:ext cx="184530" cy="12052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40239" y="4646676"/>
              <a:ext cx="219455" cy="217931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8781287" y="4229100"/>
              <a:ext cx="450215" cy="525780"/>
            </a:xfrm>
            <a:custGeom>
              <a:avLst/>
              <a:gdLst/>
              <a:ahLst/>
              <a:cxnLst/>
              <a:rect l="l" t="t" r="r" b="b"/>
              <a:pathLst>
                <a:path w="450215" h="525779">
                  <a:moveTo>
                    <a:pt x="450214" y="5253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95103" y="2606014"/>
              <a:ext cx="963180" cy="658393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9622535" y="2633472"/>
              <a:ext cx="858519" cy="553720"/>
            </a:xfrm>
            <a:custGeom>
              <a:avLst/>
              <a:gdLst/>
              <a:ahLst/>
              <a:cxnLst/>
              <a:rect l="l" t="t" r="r" b="b"/>
              <a:pathLst>
                <a:path w="858520" h="553719">
                  <a:moveTo>
                    <a:pt x="858012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858012" y="553212"/>
                  </a:lnTo>
                  <a:lnTo>
                    <a:pt x="858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622535" y="2633472"/>
              <a:ext cx="858519" cy="553720"/>
            </a:xfrm>
            <a:custGeom>
              <a:avLst/>
              <a:gdLst/>
              <a:ahLst/>
              <a:cxnLst/>
              <a:rect l="l" t="t" r="r" b="b"/>
              <a:pathLst>
                <a:path w="858520" h="553719">
                  <a:moveTo>
                    <a:pt x="0" y="553212"/>
                  </a:moveTo>
                  <a:lnTo>
                    <a:pt x="858012" y="553212"/>
                  </a:lnTo>
                  <a:lnTo>
                    <a:pt x="858012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72801" y="2982214"/>
              <a:ext cx="187959" cy="128524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915143" y="2799588"/>
              <a:ext cx="179831" cy="11734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13556" y="2798000"/>
              <a:ext cx="183006" cy="120523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31907" y="2520696"/>
              <a:ext cx="219456" cy="219455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9008363" y="2909316"/>
              <a:ext cx="614045" cy="1159510"/>
            </a:xfrm>
            <a:custGeom>
              <a:avLst/>
              <a:gdLst/>
              <a:ahLst/>
              <a:cxnLst/>
              <a:rect l="l" t="t" r="r" b="b"/>
              <a:pathLst>
                <a:path w="614045" h="1159510">
                  <a:moveTo>
                    <a:pt x="614044" y="0"/>
                  </a:moveTo>
                  <a:lnTo>
                    <a:pt x="0" y="1159383"/>
                  </a:lnTo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779507" y="2994660"/>
              <a:ext cx="161544" cy="108203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9777856" y="2993136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8"/>
                  </a:moveTo>
                  <a:lnTo>
                    <a:pt x="164719" y="111378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186415" y="2994660"/>
              <a:ext cx="161544" cy="108203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10184764" y="2993136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8"/>
                  </a:moveTo>
                  <a:lnTo>
                    <a:pt x="164719" y="111378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01555" y="3453422"/>
              <a:ext cx="746747" cy="409917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9428987" y="3480816"/>
              <a:ext cx="641985" cy="304800"/>
            </a:xfrm>
            <a:custGeom>
              <a:avLst/>
              <a:gdLst/>
              <a:ahLst/>
              <a:cxnLst/>
              <a:rect l="l" t="t" r="r" b="b"/>
              <a:pathLst>
                <a:path w="641984" h="304800">
                  <a:moveTo>
                    <a:pt x="641603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641603" y="304799"/>
                  </a:lnTo>
                  <a:lnTo>
                    <a:pt x="641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428987" y="3480816"/>
              <a:ext cx="641985" cy="304800"/>
            </a:xfrm>
            <a:custGeom>
              <a:avLst/>
              <a:gdLst/>
              <a:ahLst/>
              <a:cxnLst/>
              <a:rect l="l" t="t" r="r" b="b"/>
              <a:pathLst>
                <a:path w="641984" h="304800">
                  <a:moveTo>
                    <a:pt x="0" y="304799"/>
                  </a:moveTo>
                  <a:lnTo>
                    <a:pt x="641603" y="304799"/>
                  </a:lnTo>
                  <a:lnTo>
                    <a:pt x="641603" y="0"/>
                  </a:lnTo>
                  <a:lnTo>
                    <a:pt x="0" y="0"/>
                  </a:lnTo>
                  <a:lnTo>
                    <a:pt x="0" y="304799"/>
                  </a:lnTo>
                  <a:close/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68001" y="3607054"/>
              <a:ext cx="186436" cy="128523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53015" y="3369564"/>
              <a:ext cx="217931" cy="21793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22279" y="3918191"/>
              <a:ext cx="859561" cy="752868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10649711" y="3945636"/>
              <a:ext cx="754380" cy="647700"/>
            </a:xfrm>
            <a:custGeom>
              <a:avLst/>
              <a:gdLst/>
              <a:ahLst/>
              <a:cxnLst/>
              <a:rect l="l" t="t" r="r" b="b"/>
              <a:pathLst>
                <a:path w="754379" h="647700">
                  <a:moveTo>
                    <a:pt x="754379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754379" y="647700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0649711" y="3945636"/>
              <a:ext cx="754380" cy="647700"/>
            </a:xfrm>
            <a:custGeom>
              <a:avLst/>
              <a:gdLst/>
              <a:ahLst/>
              <a:cxnLst/>
              <a:rect l="l" t="t" r="r" b="b"/>
              <a:pathLst>
                <a:path w="754379" h="647700">
                  <a:moveTo>
                    <a:pt x="0" y="647700"/>
                  </a:moveTo>
                  <a:lnTo>
                    <a:pt x="754379" y="647700"/>
                  </a:lnTo>
                  <a:lnTo>
                    <a:pt x="754379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29873" y="4413250"/>
              <a:ext cx="186435" cy="128524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31295" y="4230624"/>
              <a:ext cx="179831" cy="11734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29708" y="4229036"/>
              <a:ext cx="183006" cy="120523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16411" y="3834384"/>
              <a:ext cx="217932" cy="217932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8584691" y="4603623"/>
              <a:ext cx="178435" cy="52705"/>
            </a:xfrm>
            <a:custGeom>
              <a:avLst/>
              <a:gdLst/>
              <a:ahLst/>
              <a:cxnLst/>
              <a:rect l="l" t="t" r="r" b="b"/>
              <a:pathLst>
                <a:path w="178434" h="52704">
                  <a:moveTo>
                    <a:pt x="0" y="47497"/>
                  </a:moveTo>
                  <a:lnTo>
                    <a:pt x="2512" y="40628"/>
                  </a:lnTo>
                  <a:lnTo>
                    <a:pt x="5619" y="32829"/>
                  </a:lnTo>
                  <a:lnTo>
                    <a:pt x="9822" y="25888"/>
                  </a:lnTo>
                  <a:lnTo>
                    <a:pt x="15621" y="21589"/>
                  </a:lnTo>
                  <a:lnTo>
                    <a:pt x="17652" y="20954"/>
                  </a:lnTo>
                  <a:lnTo>
                    <a:pt x="19557" y="23240"/>
                  </a:lnTo>
                  <a:lnTo>
                    <a:pt x="21589" y="24002"/>
                  </a:lnTo>
                  <a:lnTo>
                    <a:pt x="26161" y="23240"/>
                  </a:lnTo>
                  <a:lnTo>
                    <a:pt x="30606" y="21589"/>
                  </a:lnTo>
                  <a:lnTo>
                    <a:pt x="35305" y="21589"/>
                  </a:lnTo>
                  <a:lnTo>
                    <a:pt x="42163" y="21589"/>
                  </a:lnTo>
                  <a:lnTo>
                    <a:pt x="41401" y="25653"/>
                  </a:lnTo>
                  <a:lnTo>
                    <a:pt x="45084" y="30987"/>
                  </a:lnTo>
                  <a:lnTo>
                    <a:pt x="46227" y="32765"/>
                  </a:lnTo>
                  <a:lnTo>
                    <a:pt x="47625" y="34162"/>
                  </a:lnTo>
                  <a:lnTo>
                    <a:pt x="49022" y="35687"/>
                  </a:lnTo>
                  <a:lnTo>
                    <a:pt x="52958" y="33400"/>
                  </a:lnTo>
                  <a:lnTo>
                    <a:pt x="56387" y="29718"/>
                  </a:lnTo>
                  <a:lnTo>
                    <a:pt x="60705" y="28701"/>
                  </a:lnTo>
                  <a:lnTo>
                    <a:pt x="63373" y="28066"/>
                  </a:lnTo>
                  <a:lnTo>
                    <a:pt x="65912" y="30987"/>
                  </a:lnTo>
                  <a:lnTo>
                    <a:pt x="68579" y="30987"/>
                  </a:lnTo>
                  <a:lnTo>
                    <a:pt x="73278" y="30987"/>
                  </a:lnTo>
                  <a:lnTo>
                    <a:pt x="79628" y="28193"/>
                  </a:lnTo>
                  <a:lnTo>
                    <a:pt x="84200" y="26288"/>
                  </a:lnTo>
                  <a:lnTo>
                    <a:pt x="90804" y="27177"/>
                  </a:lnTo>
                  <a:lnTo>
                    <a:pt x="97535" y="26543"/>
                  </a:lnTo>
                  <a:lnTo>
                    <a:pt x="103885" y="28701"/>
                  </a:lnTo>
                  <a:lnTo>
                    <a:pt x="106933" y="29718"/>
                  </a:lnTo>
                  <a:lnTo>
                    <a:pt x="108711" y="34035"/>
                  </a:lnTo>
                  <a:lnTo>
                    <a:pt x="111632" y="35687"/>
                  </a:lnTo>
                  <a:lnTo>
                    <a:pt x="113537" y="36829"/>
                  </a:lnTo>
                  <a:lnTo>
                    <a:pt x="128269" y="40258"/>
                  </a:lnTo>
                  <a:lnTo>
                    <a:pt x="129285" y="40385"/>
                  </a:lnTo>
                  <a:lnTo>
                    <a:pt x="131952" y="39624"/>
                  </a:lnTo>
                  <a:lnTo>
                    <a:pt x="136143" y="41020"/>
                  </a:lnTo>
                  <a:lnTo>
                    <a:pt x="137159" y="38100"/>
                  </a:lnTo>
                  <a:lnTo>
                    <a:pt x="138683" y="33654"/>
                  </a:lnTo>
                  <a:lnTo>
                    <a:pt x="135889" y="28701"/>
                  </a:lnTo>
                  <a:lnTo>
                    <a:pt x="135254" y="24002"/>
                  </a:lnTo>
                  <a:lnTo>
                    <a:pt x="134211" y="17190"/>
                  </a:lnTo>
                  <a:lnTo>
                    <a:pt x="133572" y="13604"/>
                  </a:lnTo>
                  <a:lnTo>
                    <a:pt x="132790" y="10519"/>
                  </a:lnTo>
                  <a:lnTo>
                    <a:pt x="131317" y="5206"/>
                  </a:lnTo>
                  <a:lnTo>
                    <a:pt x="132587" y="3682"/>
                  </a:lnTo>
                  <a:lnTo>
                    <a:pt x="133350" y="888"/>
                  </a:lnTo>
                  <a:lnTo>
                    <a:pt x="135254" y="507"/>
                  </a:lnTo>
                  <a:lnTo>
                    <a:pt x="137794" y="0"/>
                  </a:lnTo>
                  <a:lnTo>
                    <a:pt x="140588" y="1396"/>
                  </a:lnTo>
                  <a:lnTo>
                    <a:pt x="159384" y="21589"/>
                  </a:lnTo>
                  <a:lnTo>
                    <a:pt x="160654" y="24002"/>
                  </a:lnTo>
                  <a:lnTo>
                    <a:pt x="161289" y="28701"/>
                  </a:lnTo>
                  <a:lnTo>
                    <a:pt x="161798" y="33400"/>
                  </a:lnTo>
                  <a:lnTo>
                    <a:pt x="162686" y="38100"/>
                  </a:lnTo>
                  <a:lnTo>
                    <a:pt x="163067" y="40512"/>
                  </a:lnTo>
                  <a:lnTo>
                    <a:pt x="163067" y="43433"/>
                  </a:lnTo>
                  <a:lnTo>
                    <a:pt x="164591" y="45084"/>
                  </a:lnTo>
                  <a:lnTo>
                    <a:pt x="165988" y="46862"/>
                  </a:lnTo>
                  <a:lnTo>
                    <a:pt x="168401" y="47497"/>
                  </a:lnTo>
                  <a:lnTo>
                    <a:pt x="170433" y="47497"/>
                  </a:lnTo>
                  <a:lnTo>
                    <a:pt x="171450" y="47497"/>
                  </a:lnTo>
                  <a:lnTo>
                    <a:pt x="171830" y="45974"/>
                  </a:lnTo>
                  <a:lnTo>
                    <a:pt x="172465" y="45084"/>
                  </a:lnTo>
                  <a:lnTo>
                    <a:pt x="178307" y="52196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479279" y="3617976"/>
              <a:ext cx="161544" cy="108204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9477628" y="3616325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9"/>
                  </a:moveTo>
                  <a:lnTo>
                    <a:pt x="164719" y="111379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9384791" y="3785616"/>
              <a:ext cx="91440" cy="450215"/>
            </a:xfrm>
            <a:custGeom>
              <a:avLst/>
              <a:gdLst/>
              <a:ahLst/>
              <a:cxnLst/>
              <a:rect l="l" t="t" r="r" b="b"/>
              <a:pathLst>
                <a:path w="91440" h="450214">
                  <a:moveTo>
                    <a:pt x="91058" y="0"/>
                  </a:moveTo>
                  <a:lnTo>
                    <a:pt x="0" y="449960"/>
                  </a:lnTo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83139" y="3617976"/>
              <a:ext cx="163068" cy="108204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9881488" y="3616325"/>
              <a:ext cx="166370" cy="111760"/>
            </a:xfrm>
            <a:custGeom>
              <a:avLst/>
              <a:gdLst/>
              <a:ahLst/>
              <a:cxnLst/>
              <a:rect l="l" t="t" r="r" b="b"/>
              <a:pathLst>
                <a:path w="166370" h="111760">
                  <a:moveTo>
                    <a:pt x="0" y="111379"/>
                  </a:moveTo>
                  <a:lnTo>
                    <a:pt x="166243" y="111379"/>
                  </a:lnTo>
                  <a:lnTo>
                    <a:pt x="166243" y="0"/>
                  </a:lnTo>
                  <a:lnTo>
                    <a:pt x="0" y="0"/>
                  </a:lnTo>
                  <a:lnTo>
                    <a:pt x="0" y="1113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977371" y="3878580"/>
              <a:ext cx="106679" cy="128015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131295" y="4070604"/>
              <a:ext cx="179831" cy="117347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9708" y="4069016"/>
              <a:ext cx="183006" cy="12052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146535" y="4424172"/>
              <a:ext cx="161544" cy="108204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11144884" y="4422521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8"/>
                  </a:moveTo>
                  <a:lnTo>
                    <a:pt x="164719" y="111378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739627" y="4424172"/>
              <a:ext cx="161544" cy="108204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10737976" y="4422521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8"/>
                  </a:moveTo>
                  <a:lnTo>
                    <a:pt x="164719" y="111378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8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707879" y="3409188"/>
              <a:ext cx="106679" cy="128015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10277855" y="4244340"/>
              <a:ext cx="373380" cy="155575"/>
            </a:xfrm>
            <a:custGeom>
              <a:avLst/>
              <a:gdLst/>
              <a:ahLst/>
              <a:cxnLst/>
              <a:rect l="l" t="t" r="r" b="b"/>
              <a:pathLst>
                <a:path w="373379" h="155575">
                  <a:moveTo>
                    <a:pt x="373125" y="0"/>
                  </a:moveTo>
                  <a:lnTo>
                    <a:pt x="0" y="155067"/>
                  </a:lnTo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701527" y="2958071"/>
              <a:ext cx="813841" cy="751344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10728959" y="2985516"/>
              <a:ext cx="708660" cy="646430"/>
            </a:xfrm>
            <a:custGeom>
              <a:avLst/>
              <a:gdLst/>
              <a:ahLst/>
              <a:cxnLst/>
              <a:rect l="l" t="t" r="r" b="b"/>
              <a:pathLst>
                <a:path w="708659" h="646429">
                  <a:moveTo>
                    <a:pt x="708659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708659" y="646176"/>
                  </a:lnTo>
                  <a:lnTo>
                    <a:pt x="708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728959" y="2985516"/>
              <a:ext cx="708660" cy="646430"/>
            </a:xfrm>
            <a:custGeom>
              <a:avLst/>
              <a:gdLst/>
              <a:ahLst/>
              <a:cxnLst/>
              <a:rect l="l" t="t" r="r" b="b"/>
              <a:pathLst>
                <a:path w="708659" h="646429">
                  <a:moveTo>
                    <a:pt x="0" y="646176"/>
                  </a:moveTo>
                  <a:lnTo>
                    <a:pt x="708659" y="646176"/>
                  </a:lnTo>
                  <a:lnTo>
                    <a:pt x="708659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86261" y="3451606"/>
              <a:ext cx="186436" cy="128524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87683" y="3268980"/>
              <a:ext cx="179831" cy="117348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86096" y="3267392"/>
              <a:ext cx="183007" cy="120523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10959083" y="2872740"/>
              <a:ext cx="219710" cy="219710"/>
            </a:xfrm>
            <a:custGeom>
              <a:avLst/>
              <a:gdLst/>
              <a:ahLst/>
              <a:cxnLst/>
              <a:rect l="l" t="t" r="r" b="b"/>
              <a:pathLst>
                <a:path w="219709" h="219710">
                  <a:moveTo>
                    <a:pt x="109727" y="0"/>
                  </a:moveTo>
                  <a:lnTo>
                    <a:pt x="67026" y="8626"/>
                  </a:lnTo>
                  <a:lnTo>
                    <a:pt x="32146" y="32146"/>
                  </a:lnTo>
                  <a:lnTo>
                    <a:pt x="8626" y="67026"/>
                  </a:lnTo>
                  <a:lnTo>
                    <a:pt x="0" y="109727"/>
                  </a:lnTo>
                  <a:lnTo>
                    <a:pt x="8626" y="152429"/>
                  </a:lnTo>
                  <a:lnTo>
                    <a:pt x="32146" y="187309"/>
                  </a:lnTo>
                  <a:lnTo>
                    <a:pt x="67026" y="210829"/>
                  </a:lnTo>
                  <a:lnTo>
                    <a:pt x="109727" y="219456"/>
                  </a:lnTo>
                  <a:lnTo>
                    <a:pt x="152429" y="210829"/>
                  </a:lnTo>
                  <a:lnTo>
                    <a:pt x="187309" y="187309"/>
                  </a:lnTo>
                  <a:lnTo>
                    <a:pt x="210829" y="152429"/>
                  </a:lnTo>
                  <a:lnTo>
                    <a:pt x="219456" y="109727"/>
                  </a:lnTo>
                  <a:lnTo>
                    <a:pt x="210829" y="67026"/>
                  </a:lnTo>
                  <a:lnTo>
                    <a:pt x="187309" y="32146"/>
                  </a:lnTo>
                  <a:lnTo>
                    <a:pt x="152429" y="8626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1021567" y="2918460"/>
              <a:ext cx="106680" cy="127000"/>
            </a:xfrm>
            <a:custGeom>
              <a:avLst/>
              <a:gdLst/>
              <a:ahLst/>
              <a:cxnLst/>
              <a:rect l="l" t="t" r="r" b="b"/>
              <a:pathLst>
                <a:path w="106679" h="127000">
                  <a:moveTo>
                    <a:pt x="104648" y="0"/>
                  </a:moveTo>
                  <a:lnTo>
                    <a:pt x="48132" y="0"/>
                  </a:lnTo>
                  <a:lnTo>
                    <a:pt x="47116" y="1015"/>
                  </a:lnTo>
                  <a:lnTo>
                    <a:pt x="45974" y="2031"/>
                  </a:lnTo>
                  <a:lnTo>
                    <a:pt x="10413" y="51815"/>
                  </a:lnTo>
                  <a:lnTo>
                    <a:pt x="10413" y="52831"/>
                  </a:lnTo>
                  <a:lnTo>
                    <a:pt x="9398" y="53975"/>
                  </a:lnTo>
                  <a:lnTo>
                    <a:pt x="9398" y="58038"/>
                  </a:lnTo>
                  <a:lnTo>
                    <a:pt x="11556" y="60198"/>
                  </a:lnTo>
                  <a:lnTo>
                    <a:pt x="33527" y="60198"/>
                  </a:lnTo>
                  <a:lnTo>
                    <a:pt x="1015" y="118237"/>
                  </a:lnTo>
                  <a:lnTo>
                    <a:pt x="0" y="120268"/>
                  </a:lnTo>
                  <a:lnTo>
                    <a:pt x="0" y="122300"/>
                  </a:lnTo>
                  <a:lnTo>
                    <a:pt x="2031" y="124460"/>
                  </a:lnTo>
                  <a:lnTo>
                    <a:pt x="3175" y="126491"/>
                  </a:lnTo>
                  <a:lnTo>
                    <a:pt x="6223" y="126491"/>
                  </a:lnTo>
                  <a:lnTo>
                    <a:pt x="8381" y="125475"/>
                  </a:lnTo>
                  <a:lnTo>
                    <a:pt x="38466" y="101600"/>
                  </a:lnTo>
                  <a:lnTo>
                    <a:pt x="21971" y="101600"/>
                  </a:lnTo>
                  <a:lnTo>
                    <a:pt x="45974" y="57023"/>
                  </a:lnTo>
                  <a:lnTo>
                    <a:pt x="48132" y="54990"/>
                  </a:lnTo>
                  <a:lnTo>
                    <a:pt x="47116" y="51815"/>
                  </a:lnTo>
                  <a:lnTo>
                    <a:pt x="44957" y="50800"/>
                  </a:lnTo>
                  <a:lnTo>
                    <a:pt x="43941" y="49784"/>
                  </a:lnTo>
                  <a:lnTo>
                    <a:pt x="24002" y="49784"/>
                  </a:lnTo>
                  <a:lnTo>
                    <a:pt x="52324" y="10413"/>
                  </a:lnTo>
                  <a:lnTo>
                    <a:pt x="103762" y="10413"/>
                  </a:lnTo>
                  <a:lnTo>
                    <a:pt x="105663" y="8254"/>
                  </a:lnTo>
                  <a:lnTo>
                    <a:pt x="106679" y="7238"/>
                  </a:lnTo>
                  <a:lnTo>
                    <a:pt x="106679" y="2031"/>
                  </a:lnTo>
                  <a:lnTo>
                    <a:pt x="104648" y="0"/>
                  </a:lnTo>
                  <a:close/>
                </a:path>
                <a:path w="106679" h="127000">
                  <a:moveTo>
                    <a:pt x="103762" y="10413"/>
                  </a:moveTo>
                  <a:lnTo>
                    <a:pt x="90931" y="10413"/>
                  </a:lnTo>
                  <a:lnTo>
                    <a:pt x="54355" y="51815"/>
                  </a:lnTo>
                  <a:lnTo>
                    <a:pt x="53339" y="53975"/>
                  </a:lnTo>
                  <a:lnTo>
                    <a:pt x="53339" y="57023"/>
                  </a:lnTo>
                  <a:lnTo>
                    <a:pt x="55372" y="59054"/>
                  </a:lnTo>
                  <a:lnTo>
                    <a:pt x="56514" y="59054"/>
                  </a:lnTo>
                  <a:lnTo>
                    <a:pt x="57530" y="60198"/>
                  </a:lnTo>
                  <a:lnTo>
                    <a:pt x="75310" y="60198"/>
                  </a:lnTo>
                  <a:lnTo>
                    <a:pt x="21971" y="101600"/>
                  </a:lnTo>
                  <a:lnTo>
                    <a:pt x="38466" y="101600"/>
                  </a:lnTo>
                  <a:lnTo>
                    <a:pt x="92075" y="59054"/>
                  </a:lnTo>
                  <a:lnTo>
                    <a:pt x="94106" y="58038"/>
                  </a:lnTo>
                  <a:lnTo>
                    <a:pt x="94106" y="51815"/>
                  </a:lnTo>
                  <a:lnTo>
                    <a:pt x="92075" y="49784"/>
                  </a:lnTo>
                  <a:lnTo>
                    <a:pt x="69087" y="49784"/>
                  </a:lnTo>
                  <a:lnTo>
                    <a:pt x="103762" y="10413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187683" y="3110484"/>
              <a:ext cx="179831" cy="117348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11187683" y="3110484"/>
              <a:ext cx="180340" cy="117475"/>
            </a:xfrm>
            <a:custGeom>
              <a:avLst/>
              <a:gdLst/>
              <a:ahLst/>
              <a:cxnLst/>
              <a:rect l="l" t="t" r="r" b="b"/>
              <a:pathLst>
                <a:path w="180340" h="117475">
                  <a:moveTo>
                    <a:pt x="0" y="58674"/>
                  </a:moveTo>
                  <a:lnTo>
                    <a:pt x="7066" y="35843"/>
                  </a:lnTo>
                  <a:lnTo>
                    <a:pt x="26336" y="17192"/>
                  </a:lnTo>
                  <a:lnTo>
                    <a:pt x="54917" y="4613"/>
                  </a:lnTo>
                  <a:lnTo>
                    <a:pt x="89916" y="0"/>
                  </a:lnTo>
                  <a:lnTo>
                    <a:pt x="124914" y="4613"/>
                  </a:lnTo>
                  <a:lnTo>
                    <a:pt x="153495" y="17192"/>
                  </a:lnTo>
                  <a:lnTo>
                    <a:pt x="172765" y="35843"/>
                  </a:lnTo>
                  <a:lnTo>
                    <a:pt x="179832" y="58674"/>
                  </a:lnTo>
                  <a:lnTo>
                    <a:pt x="172765" y="81504"/>
                  </a:lnTo>
                  <a:lnTo>
                    <a:pt x="153495" y="100155"/>
                  </a:lnTo>
                  <a:lnTo>
                    <a:pt x="124914" y="112734"/>
                  </a:lnTo>
                  <a:lnTo>
                    <a:pt x="89916" y="117348"/>
                  </a:lnTo>
                  <a:lnTo>
                    <a:pt x="54917" y="112734"/>
                  </a:lnTo>
                  <a:lnTo>
                    <a:pt x="26336" y="100155"/>
                  </a:lnTo>
                  <a:lnTo>
                    <a:pt x="7066" y="81504"/>
                  </a:lnTo>
                  <a:lnTo>
                    <a:pt x="0" y="5867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202923" y="3464052"/>
              <a:ext cx="161544" cy="108203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11201272" y="3462401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8"/>
                  </a:moveTo>
                  <a:lnTo>
                    <a:pt x="164719" y="111378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8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102595" y="4457700"/>
              <a:ext cx="118872" cy="172212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241901" y="4482705"/>
              <a:ext cx="125469" cy="125479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86871" y="3268980"/>
              <a:ext cx="179831" cy="117348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85284" y="3267392"/>
              <a:ext cx="183006" cy="120523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786871" y="3110484"/>
              <a:ext cx="179831" cy="117348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10786871" y="3110484"/>
              <a:ext cx="180340" cy="117475"/>
            </a:xfrm>
            <a:custGeom>
              <a:avLst/>
              <a:gdLst/>
              <a:ahLst/>
              <a:cxnLst/>
              <a:rect l="l" t="t" r="r" b="b"/>
              <a:pathLst>
                <a:path w="180340" h="117475">
                  <a:moveTo>
                    <a:pt x="0" y="58674"/>
                  </a:moveTo>
                  <a:lnTo>
                    <a:pt x="7066" y="35843"/>
                  </a:lnTo>
                  <a:lnTo>
                    <a:pt x="26336" y="17192"/>
                  </a:lnTo>
                  <a:lnTo>
                    <a:pt x="54917" y="4613"/>
                  </a:lnTo>
                  <a:lnTo>
                    <a:pt x="89916" y="0"/>
                  </a:lnTo>
                  <a:lnTo>
                    <a:pt x="124914" y="4613"/>
                  </a:lnTo>
                  <a:lnTo>
                    <a:pt x="153495" y="17192"/>
                  </a:lnTo>
                  <a:lnTo>
                    <a:pt x="172765" y="35843"/>
                  </a:lnTo>
                  <a:lnTo>
                    <a:pt x="179831" y="58674"/>
                  </a:lnTo>
                  <a:lnTo>
                    <a:pt x="172765" y="81504"/>
                  </a:lnTo>
                  <a:lnTo>
                    <a:pt x="153495" y="100155"/>
                  </a:lnTo>
                  <a:lnTo>
                    <a:pt x="124914" y="112734"/>
                  </a:lnTo>
                  <a:lnTo>
                    <a:pt x="89916" y="117348"/>
                  </a:lnTo>
                  <a:lnTo>
                    <a:pt x="54917" y="112734"/>
                  </a:lnTo>
                  <a:lnTo>
                    <a:pt x="26336" y="100155"/>
                  </a:lnTo>
                  <a:lnTo>
                    <a:pt x="7066" y="81504"/>
                  </a:lnTo>
                  <a:lnTo>
                    <a:pt x="0" y="58674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796015" y="3464052"/>
              <a:ext cx="161544" cy="108203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0794364" y="3462401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8"/>
                  </a:moveTo>
                  <a:lnTo>
                    <a:pt x="164719" y="111378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8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490459" y="3403079"/>
              <a:ext cx="813841" cy="751344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7517891" y="3430524"/>
              <a:ext cx="708660" cy="646430"/>
            </a:xfrm>
            <a:custGeom>
              <a:avLst/>
              <a:gdLst/>
              <a:ahLst/>
              <a:cxnLst/>
              <a:rect l="l" t="t" r="r" b="b"/>
              <a:pathLst>
                <a:path w="708659" h="646429">
                  <a:moveTo>
                    <a:pt x="708659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708659" y="646176"/>
                  </a:lnTo>
                  <a:lnTo>
                    <a:pt x="708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7517891" y="3430524"/>
              <a:ext cx="708660" cy="646430"/>
            </a:xfrm>
            <a:custGeom>
              <a:avLst/>
              <a:gdLst/>
              <a:ahLst/>
              <a:cxnLst/>
              <a:rect l="l" t="t" r="r" b="b"/>
              <a:pathLst>
                <a:path w="708659" h="646429">
                  <a:moveTo>
                    <a:pt x="0" y="646176"/>
                  </a:moveTo>
                  <a:lnTo>
                    <a:pt x="708659" y="646176"/>
                  </a:lnTo>
                  <a:lnTo>
                    <a:pt x="708659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84337" y="3902710"/>
              <a:ext cx="186435" cy="128523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81187" y="3560064"/>
              <a:ext cx="179831" cy="117348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79600" y="3558476"/>
              <a:ext cx="183006" cy="120523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52587" y="3317748"/>
              <a:ext cx="219455" cy="219455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78851" y="3715512"/>
              <a:ext cx="179831" cy="117348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7264" y="3713924"/>
              <a:ext cx="183006" cy="120523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10363199" y="3511296"/>
              <a:ext cx="365125" cy="624840"/>
            </a:xfrm>
            <a:custGeom>
              <a:avLst/>
              <a:gdLst/>
              <a:ahLst/>
              <a:cxnLst/>
              <a:rect l="l" t="t" r="r" b="b"/>
              <a:pathLst>
                <a:path w="365125" h="624839">
                  <a:moveTo>
                    <a:pt x="364617" y="0"/>
                  </a:moveTo>
                  <a:lnTo>
                    <a:pt x="0" y="624331"/>
                  </a:lnTo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587995" y="3909060"/>
              <a:ext cx="163068" cy="108204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7586344" y="3907409"/>
              <a:ext cx="166370" cy="111760"/>
            </a:xfrm>
            <a:custGeom>
              <a:avLst/>
              <a:gdLst/>
              <a:ahLst/>
              <a:cxnLst/>
              <a:rect l="l" t="t" r="r" b="b"/>
              <a:pathLst>
                <a:path w="166370" h="111760">
                  <a:moveTo>
                    <a:pt x="0" y="111379"/>
                  </a:moveTo>
                  <a:lnTo>
                    <a:pt x="166243" y="111379"/>
                  </a:lnTo>
                  <a:lnTo>
                    <a:pt x="166243" y="0"/>
                  </a:lnTo>
                  <a:lnTo>
                    <a:pt x="0" y="0"/>
                  </a:lnTo>
                  <a:lnTo>
                    <a:pt x="0" y="111379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1187" y="3712464"/>
              <a:ext cx="179831" cy="117348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79600" y="3710876"/>
              <a:ext cx="183006" cy="120523"/>
            </a:xfrm>
            <a:prstGeom prst="rect">
              <a:avLst/>
            </a:prstGeom>
          </p:spPr>
        </p:pic>
        <p:sp>
          <p:nvSpPr>
            <p:cNvPr id="134" name="object 134" descr=""/>
            <p:cNvSpPr/>
            <p:nvPr/>
          </p:nvSpPr>
          <p:spPr>
            <a:xfrm>
              <a:off x="8511285" y="3987927"/>
              <a:ext cx="40005" cy="20320"/>
            </a:xfrm>
            <a:custGeom>
              <a:avLst/>
              <a:gdLst/>
              <a:ahLst/>
              <a:cxnLst/>
              <a:rect l="l" t="t" r="r" b="b"/>
              <a:pathLst>
                <a:path w="40004" h="20320">
                  <a:moveTo>
                    <a:pt x="4953" y="13335"/>
                  </a:moveTo>
                  <a:lnTo>
                    <a:pt x="0" y="11937"/>
                  </a:lnTo>
                  <a:lnTo>
                    <a:pt x="7620" y="7620"/>
                  </a:lnTo>
                  <a:lnTo>
                    <a:pt x="9652" y="5334"/>
                  </a:lnTo>
                  <a:lnTo>
                    <a:pt x="11430" y="3302"/>
                  </a:lnTo>
                  <a:lnTo>
                    <a:pt x="13462" y="1143"/>
                  </a:lnTo>
                  <a:lnTo>
                    <a:pt x="16002" y="508"/>
                  </a:lnTo>
                  <a:lnTo>
                    <a:pt x="18034" y="0"/>
                  </a:lnTo>
                  <a:lnTo>
                    <a:pt x="20066" y="1650"/>
                  </a:lnTo>
                  <a:lnTo>
                    <a:pt x="22225" y="2031"/>
                  </a:lnTo>
                  <a:lnTo>
                    <a:pt x="25908" y="2793"/>
                  </a:lnTo>
                  <a:lnTo>
                    <a:pt x="29591" y="3175"/>
                  </a:lnTo>
                  <a:lnTo>
                    <a:pt x="33274" y="3683"/>
                  </a:lnTo>
                  <a:lnTo>
                    <a:pt x="33782" y="5842"/>
                  </a:lnTo>
                  <a:lnTo>
                    <a:pt x="33655" y="8255"/>
                  </a:lnTo>
                  <a:lnTo>
                    <a:pt x="34798" y="10160"/>
                  </a:lnTo>
                  <a:lnTo>
                    <a:pt x="35814" y="11684"/>
                  </a:lnTo>
                  <a:lnTo>
                    <a:pt x="38989" y="11430"/>
                  </a:lnTo>
                  <a:lnTo>
                    <a:pt x="39497" y="13335"/>
                  </a:lnTo>
                  <a:lnTo>
                    <a:pt x="36564" y="19746"/>
                  </a:lnTo>
                  <a:lnTo>
                    <a:pt x="25654" y="19383"/>
                  </a:lnTo>
                  <a:lnTo>
                    <a:pt x="13029" y="15996"/>
                  </a:lnTo>
                  <a:lnTo>
                    <a:pt x="4953" y="13335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96427" y="3909060"/>
              <a:ext cx="161544" cy="108204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7994776" y="3907409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9"/>
                  </a:moveTo>
                  <a:lnTo>
                    <a:pt x="164719" y="111379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9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8226551" y="3886200"/>
              <a:ext cx="283845" cy="64769"/>
            </a:xfrm>
            <a:custGeom>
              <a:avLst/>
              <a:gdLst/>
              <a:ahLst/>
              <a:cxnLst/>
              <a:rect l="l" t="t" r="r" b="b"/>
              <a:pathLst>
                <a:path w="283845" h="64770">
                  <a:moveTo>
                    <a:pt x="0" y="0"/>
                  </a:moveTo>
                  <a:lnTo>
                    <a:pt x="283591" y="64516"/>
                  </a:lnTo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8" name="object 138" descr=""/>
          <p:cNvGrpSpPr/>
          <p:nvPr/>
        </p:nvGrpSpPr>
        <p:grpSpPr>
          <a:xfrm>
            <a:off x="5838444" y="3832859"/>
            <a:ext cx="1143000" cy="896619"/>
            <a:chOff x="5838444" y="3832859"/>
            <a:chExt cx="1143000" cy="896619"/>
          </a:xfrm>
        </p:grpSpPr>
        <p:pic>
          <p:nvPicPr>
            <p:cNvPr id="139" name="object 13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38444" y="3918191"/>
              <a:ext cx="813841" cy="751344"/>
            </a:xfrm>
            <a:prstGeom prst="rect">
              <a:avLst/>
            </a:prstGeom>
          </p:spPr>
        </p:pic>
        <p:sp>
          <p:nvSpPr>
            <p:cNvPr id="140" name="object 140" descr=""/>
            <p:cNvSpPr/>
            <p:nvPr/>
          </p:nvSpPr>
          <p:spPr>
            <a:xfrm>
              <a:off x="5865876" y="3945635"/>
              <a:ext cx="708660" cy="646430"/>
            </a:xfrm>
            <a:custGeom>
              <a:avLst/>
              <a:gdLst/>
              <a:ahLst/>
              <a:cxnLst/>
              <a:rect l="l" t="t" r="r" b="b"/>
              <a:pathLst>
                <a:path w="708659" h="646429">
                  <a:moveTo>
                    <a:pt x="708659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708659" y="646176"/>
                  </a:lnTo>
                  <a:lnTo>
                    <a:pt x="708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5865876" y="3945635"/>
              <a:ext cx="708660" cy="646430"/>
            </a:xfrm>
            <a:custGeom>
              <a:avLst/>
              <a:gdLst/>
              <a:ahLst/>
              <a:cxnLst/>
              <a:rect l="l" t="t" r="r" b="b"/>
              <a:pathLst>
                <a:path w="708659" h="646429">
                  <a:moveTo>
                    <a:pt x="0" y="646176"/>
                  </a:moveTo>
                  <a:lnTo>
                    <a:pt x="708659" y="646176"/>
                  </a:lnTo>
                  <a:lnTo>
                    <a:pt x="708659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20130" y="4411725"/>
              <a:ext cx="186436" cy="128524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29172" y="4230623"/>
              <a:ext cx="179831" cy="115824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27584" y="4229036"/>
              <a:ext cx="183006" cy="118999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100572" y="3832859"/>
              <a:ext cx="219455" cy="219456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26836" y="4230623"/>
              <a:ext cx="179831" cy="115824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925248" y="4229036"/>
              <a:ext cx="183006" cy="118999"/>
            </a:xfrm>
            <a:prstGeom prst="rect">
              <a:avLst/>
            </a:prstGeom>
          </p:spPr>
        </p:pic>
        <p:sp>
          <p:nvSpPr>
            <p:cNvPr id="148" name="object 148" descr=""/>
            <p:cNvSpPr/>
            <p:nvPr/>
          </p:nvSpPr>
          <p:spPr>
            <a:xfrm>
              <a:off x="6574536" y="4268723"/>
              <a:ext cx="403860" cy="457834"/>
            </a:xfrm>
            <a:custGeom>
              <a:avLst/>
              <a:gdLst/>
              <a:ahLst/>
              <a:cxnLst/>
              <a:rect l="l" t="t" r="r" b="b"/>
              <a:pathLst>
                <a:path w="403859" h="457835">
                  <a:moveTo>
                    <a:pt x="0" y="0"/>
                  </a:moveTo>
                  <a:lnTo>
                    <a:pt x="403733" y="457326"/>
                  </a:lnTo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29172" y="4069079"/>
              <a:ext cx="179831" cy="117347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27584" y="4067492"/>
              <a:ext cx="183006" cy="120522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42888" y="4415027"/>
              <a:ext cx="161543" cy="108204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6341237" y="4413376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9"/>
                  </a:moveTo>
                  <a:lnTo>
                    <a:pt x="164718" y="111379"/>
                  </a:lnTo>
                  <a:lnTo>
                    <a:pt x="164718" y="0"/>
                  </a:lnTo>
                  <a:lnTo>
                    <a:pt x="0" y="0"/>
                  </a:lnTo>
                  <a:lnTo>
                    <a:pt x="0" y="111379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929884" y="4415027"/>
              <a:ext cx="161544" cy="108204"/>
            </a:xfrm>
            <a:prstGeom prst="rect">
              <a:avLst/>
            </a:prstGeom>
          </p:spPr>
        </p:pic>
        <p:sp>
          <p:nvSpPr>
            <p:cNvPr id="154" name="object 154" descr=""/>
            <p:cNvSpPr/>
            <p:nvPr/>
          </p:nvSpPr>
          <p:spPr>
            <a:xfrm>
              <a:off x="5928233" y="4413376"/>
              <a:ext cx="165100" cy="111760"/>
            </a:xfrm>
            <a:custGeom>
              <a:avLst/>
              <a:gdLst/>
              <a:ahLst/>
              <a:cxnLst/>
              <a:rect l="l" t="t" r="r" b="b"/>
              <a:pathLst>
                <a:path w="165100" h="111760">
                  <a:moveTo>
                    <a:pt x="0" y="111379"/>
                  </a:moveTo>
                  <a:lnTo>
                    <a:pt x="164719" y="111379"/>
                  </a:lnTo>
                  <a:lnTo>
                    <a:pt x="164719" y="0"/>
                  </a:lnTo>
                  <a:lnTo>
                    <a:pt x="0" y="0"/>
                  </a:lnTo>
                  <a:lnTo>
                    <a:pt x="0" y="111379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5" name="object 155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295900" y="1772411"/>
            <a:ext cx="167639" cy="167639"/>
          </a:xfrm>
          <a:prstGeom prst="rect">
            <a:avLst/>
          </a:prstGeom>
        </p:spPr>
      </p:pic>
      <p:pic>
        <p:nvPicPr>
          <p:cNvPr id="156" name="object 156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296708" y="2248709"/>
            <a:ext cx="163265" cy="164793"/>
          </a:xfrm>
          <a:prstGeom prst="rect">
            <a:avLst/>
          </a:prstGeom>
        </p:spPr>
      </p:pic>
      <p:sp>
        <p:nvSpPr>
          <p:cNvPr id="157" name="object 157" descr=""/>
          <p:cNvSpPr txBox="1"/>
          <p:nvPr/>
        </p:nvSpPr>
        <p:spPr>
          <a:xfrm>
            <a:off x="5510148" y="2237359"/>
            <a:ext cx="3130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Potencjalne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punkty zapalne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nowych</a:t>
            </a:r>
            <a:r>
              <a:rPr dirty="0" sz="900" spc="-4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konfliktów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międzynarodowych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58" name="object 158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296718" y="2014008"/>
            <a:ext cx="166358" cy="163278"/>
          </a:xfrm>
          <a:prstGeom prst="rect">
            <a:avLst/>
          </a:prstGeom>
        </p:spPr>
      </p:pic>
      <p:sp>
        <p:nvSpPr>
          <p:cNvPr id="159" name="object 159" descr=""/>
          <p:cNvSpPr txBox="1"/>
          <p:nvPr/>
        </p:nvSpPr>
        <p:spPr>
          <a:xfrm>
            <a:off x="5510148" y="1762505"/>
            <a:ext cx="2375535" cy="403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Toczące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się</a:t>
            </a:r>
            <a:r>
              <a:rPr dirty="0" sz="900" spc="-4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konflikty </a:t>
            </a:r>
            <a:r>
              <a:rPr dirty="0" sz="900" spc="-10">
                <a:latin typeface="Calibri"/>
                <a:cs typeface="Calibri"/>
              </a:rPr>
              <a:t>międzynarodowe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20"/>
              </a:spcBef>
            </a:pPr>
            <a:r>
              <a:rPr dirty="0" sz="900">
                <a:latin typeface="Calibri"/>
                <a:cs typeface="Calibri"/>
              </a:rPr>
              <a:t>Toczące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się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konflikty</a:t>
            </a:r>
            <a:r>
              <a:rPr dirty="0" sz="900" spc="2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wewnętrzne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(wojny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domowe)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60" name="object 160" descr=""/>
          <p:cNvGrpSpPr/>
          <p:nvPr/>
        </p:nvGrpSpPr>
        <p:grpSpPr>
          <a:xfrm>
            <a:off x="8777115" y="1808467"/>
            <a:ext cx="464820" cy="92075"/>
            <a:chOff x="8777115" y="1808467"/>
            <a:chExt cx="464820" cy="92075"/>
          </a:xfrm>
        </p:grpSpPr>
        <p:pic>
          <p:nvPicPr>
            <p:cNvPr id="161" name="object 161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779573" y="1810919"/>
              <a:ext cx="126424" cy="83537"/>
            </a:xfrm>
            <a:prstGeom prst="rect">
              <a:avLst/>
            </a:prstGeom>
          </p:spPr>
        </p:pic>
        <p:sp>
          <p:nvSpPr>
            <p:cNvPr id="162" name="object 162" descr=""/>
            <p:cNvSpPr/>
            <p:nvPr/>
          </p:nvSpPr>
          <p:spPr>
            <a:xfrm>
              <a:off x="8778342" y="1809694"/>
              <a:ext cx="128905" cy="86360"/>
            </a:xfrm>
            <a:custGeom>
              <a:avLst/>
              <a:gdLst/>
              <a:ahLst/>
              <a:cxnLst/>
              <a:rect l="l" t="t" r="r" b="b"/>
              <a:pathLst>
                <a:path w="128904" h="86360">
                  <a:moveTo>
                    <a:pt x="0" y="85988"/>
                  </a:moveTo>
                  <a:lnTo>
                    <a:pt x="128885" y="85988"/>
                  </a:lnTo>
                  <a:lnTo>
                    <a:pt x="128885" y="0"/>
                  </a:lnTo>
                  <a:lnTo>
                    <a:pt x="0" y="0"/>
                  </a:lnTo>
                  <a:lnTo>
                    <a:pt x="0" y="85988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944987" y="1810924"/>
              <a:ext cx="134694" cy="89416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113945" y="1810920"/>
              <a:ext cx="125242" cy="83537"/>
            </a:xfrm>
            <a:prstGeom prst="rect">
              <a:avLst/>
            </a:prstGeom>
          </p:spPr>
        </p:pic>
        <p:sp>
          <p:nvSpPr>
            <p:cNvPr id="165" name="object 165" descr=""/>
            <p:cNvSpPr/>
            <p:nvPr/>
          </p:nvSpPr>
          <p:spPr>
            <a:xfrm>
              <a:off x="9112715" y="1809694"/>
              <a:ext cx="128270" cy="86360"/>
            </a:xfrm>
            <a:custGeom>
              <a:avLst/>
              <a:gdLst/>
              <a:ahLst/>
              <a:cxnLst/>
              <a:rect l="l" t="t" r="r" b="b"/>
              <a:pathLst>
                <a:path w="128270" h="86360">
                  <a:moveTo>
                    <a:pt x="0" y="85988"/>
                  </a:moveTo>
                  <a:lnTo>
                    <a:pt x="127704" y="85988"/>
                  </a:lnTo>
                  <a:lnTo>
                    <a:pt x="127703" y="0"/>
                  </a:lnTo>
                  <a:lnTo>
                    <a:pt x="0" y="0"/>
                  </a:lnTo>
                  <a:lnTo>
                    <a:pt x="0" y="85988"/>
                  </a:lnTo>
                  <a:close/>
                </a:path>
              </a:pathLst>
            </a:custGeom>
            <a:ln w="317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6" name="object 166" descr=""/>
          <p:cNvGrpSpPr/>
          <p:nvPr/>
        </p:nvGrpSpPr>
        <p:grpSpPr>
          <a:xfrm>
            <a:off x="8915336" y="1973516"/>
            <a:ext cx="183515" cy="120650"/>
            <a:chOff x="8915336" y="1973516"/>
            <a:chExt cx="183515" cy="120650"/>
          </a:xfrm>
        </p:grpSpPr>
        <p:pic>
          <p:nvPicPr>
            <p:cNvPr id="167" name="object 16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16923" y="1975104"/>
              <a:ext cx="179831" cy="117348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15336" y="1973516"/>
              <a:ext cx="183006" cy="120523"/>
            </a:xfrm>
            <a:prstGeom prst="rect">
              <a:avLst/>
            </a:prstGeom>
          </p:spPr>
        </p:pic>
      </p:grpSp>
      <p:sp>
        <p:nvSpPr>
          <p:cNvPr id="169" name="object 169" descr=""/>
          <p:cNvSpPr txBox="1"/>
          <p:nvPr/>
        </p:nvSpPr>
        <p:spPr>
          <a:xfrm>
            <a:off x="9291701" y="1718944"/>
            <a:ext cx="2259965" cy="387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30480">
              <a:lnSpc>
                <a:spcPct val="1318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Strony </a:t>
            </a:r>
            <a:r>
              <a:rPr dirty="0" sz="900" spc="-10">
                <a:latin typeface="Calibri"/>
                <a:cs typeface="Calibri"/>
              </a:rPr>
              <a:t>konfliktów </a:t>
            </a:r>
            <a:r>
              <a:rPr dirty="0" sz="900">
                <a:latin typeface="Calibri"/>
                <a:cs typeface="Calibri"/>
              </a:rPr>
              <a:t>/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sporów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międzynarodowych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Mocarstwa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wspierające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jedną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ze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stron</a:t>
            </a:r>
            <a:r>
              <a:rPr dirty="0" baseline="27777" sz="900" spc="-15">
                <a:latin typeface="Calibri"/>
                <a:cs typeface="Calibri"/>
              </a:rPr>
              <a:t>1</a:t>
            </a:r>
            <a:endParaRPr baseline="27777" sz="900">
              <a:latin typeface="Calibri"/>
              <a:cs typeface="Calibri"/>
            </a:endParaRPr>
          </a:p>
        </p:txBody>
      </p:sp>
      <p:sp>
        <p:nvSpPr>
          <p:cNvPr id="170" name="object 170" descr=""/>
          <p:cNvSpPr txBox="1"/>
          <p:nvPr/>
        </p:nvSpPr>
        <p:spPr>
          <a:xfrm>
            <a:off x="11628501" y="6439611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1" name="object 171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1.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E7E7E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685" y="752094"/>
            <a:ext cx="519938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FF"/>
                </a:solidFill>
                <a:latin typeface="Tahoma"/>
                <a:cs typeface="Tahoma"/>
              </a:rPr>
              <a:t>Centrum</a:t>
            </a:r>
            <a:r>
              <a:rPr dirty="0" sz="200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ahoma"/>
                <a:cs typeface="Tahoma"/>
              </a:rPr>
              <a:t>Analiz</a:t>
            </a:r>
            <a:r>
              <a:rPr dirty="0" sz="20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0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ahoma"/>
                <a:cs typeface="Tahoma"/>
              </a:rPr>
              <a:t>Transformacji</a:t>
            </a:r>
            <a:r>
              <a:rPr dirty="0" sz="200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ahoma"/>
                <a:cs typeface="Tahoma"/>
              </a:rPr>
              <a:t>Cyfrowej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9740" y="4163326"/>
            <a:ext cx="2239010" cy="383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1490"/>
              </a:lnSpc>
              <a:spcBef>
                <a:spcPts val="115"/>
              </a:spcBef>
            </a:pPr>
            <a:r>
              <a:rPr dirty="0" sz="1250" spc="-30" b="1">
                <a:solidFill>
                  <a:srgbClr val="FFFFFF"/>
                </a:solidFill>
                <a:latin typeface="Tahoma"/>
                <a:cs typeface="Tahoma"/>
              </a:rPr>
              <a:t>Aleksandra </a:t>
            </a:r>
            <a:r>
              <a:rPr dirty="0" sz="1250" spc="-20" b="1">
                <a:solidFill>
                  <a:srgbClr val="FFFFFF"/>
                </a:solidFill>
                <a:latin typeface="Tahoma"/>
                <a:cs typeface="Tahoma"/>
              </a:rPr>
              <a:t>Beśka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2"/>
              </a:rPr>
              <a:t>aleksandra.beska@pekao.com.pl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59740" y="4727206"/>
            <a:ext cx="2194560" cy="383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1490"/>
              </a:lnSpc>
              <a:spcBef>
                <a:spcPts val="115"/>
              </a:spcBef>
            </a:pPr>
            <a:r>
              <a:rPr dirty="0" sz="1250" spc="-25" b="1">
                <a:solidFill>
                  <a:srgbClr val="FFFFFF"/>
                </a:solidFill>
                <a:latin typeface="Tahoma"/>
                <a:cs typeface="Tahoma"/>
              </a:rPr>
              <a:t>Kamil</a:t>
            </a:r>
            <a:r>
              <a:rPr dirty="0" sz="12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10" b="1">
                <a:solidFill>
                  <a:srgbClr val="FFFFFF"/>
                </a:solidFill>
                <a:latin typeface="Tahoma"/>
                <a:cs typeface="Tahoma"/>
              </a:rPr>
              <a:t>Łuczkowski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kamil.luczkowski@pekao.com.pl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9740" y="5290765"/>
            <a:ext cx="2211705" cy="384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490"/>
              </a:lnSpc>
              <a:spcBef>
                <a:spcPts val="114"/>
              </a:spcBef>
            </a:pPr>
            <a:r>
              <a:rPr dirty="0" sz="1250" b="1">
                <a:solidFill>
                  <a:srgbClr val="FFFFFF"/>
                </a:solidFill>
                <a:latin typeface="Tahoma"/>
                <a:cs typeface="Tahoma"/>
              </a:rPr>
              <a:t>Dr</a:t>
            </a:r>
            <a:r>
              <a:rPr dirty="0" sz="125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20" b="1">
                <a:solidFill>
                  <a:srgbClr val="FFFFFF"/>
                </a:solidFill>
                <a:latin typeface="Tahoma"/>
                <a:cs typeface="Tahoma"/>
              </a:rPr>
              <a:t>Karol</a:t>
            </a:r>
            <a:r>
              <a:rPr dirty="0" sz="125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10" b="1">
                <a:solidFill>
                  <a:srgbClr val="FFFFFF"/>
                </a:solidFill>
                <a:latin typeface="Tahoma"/>
                <a:cs typeface="Tahoma"/>
              </a:rPr>
              <a:t>Pogorzelski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karol.pogorzelski@pekao.com.pl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9740" y="5855297"/>
            <a:ext cx="2011680" cy="38481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1495"/>
              </a:lnSpc>
              <a:spcBef>
                <a:spcPts val="115"/>
              </a:spcBef>
            </a:pPr>
            <a:r>
              <a:rPr dirty="0" sz="1250" spc="-30" b="1">
                <a:solidFill>
                  <a:srgbClr val="FFFFFF"/>
                </a:solidFill>
                <a:latin typeface="Tahoma"/>
                <a:cs typeface="Tahoma"/>
              </a:rPr>
              <a:t>Sebastian</a:t>
            </a:r>
            <a:r>
              <a:rPr dirty="0" sz="12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25" b="1">
                <a:solidFill>
                  <a:srgbClr val="FFFFFF"/>
                </a:solidFill>
                <a:latin typeface="Tahoma"/>
                <a:cs typeface="Tahoma"/>
              </a:rPr>
              <a:t>Roy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5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sebastian.roy@pekao.com.pl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1685" y="1206889"/>
            <a:ext cx="4646930" cy="459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725"/>
              </a:lnSpc>
              <a:spcBef>
                <a:spcPts val="130"/>
              </a:spcBef>
            </a:pPr>
            <a:r>
              <a:rPr dirty="0" sz="1450" b="1">
                <a:solidFill>
                  <a:srgbClr val="FFFFFF"/>
                </a:solidFill>
                <a:latin typeface="Tahoma"/>
                <a:cs typeface="Tahoma"/>
              </a:rPr>
              <a:t>Dr</a:t>
            </a:r>
            <a:r>
              <a:rPr dirty="0" sz="145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50" spc="-20" b="1">
                <a:solidFill>
                  <a:srgbClr val="FFFFFF"/>
                </a:solidFill>
                <a:latin typeface="Tahoma"/>
                <a:cs typeface="Tahoma"/>
              </a:rPr>
              <a:t>Ernest</a:t>
            </a:r>
            <a:r>
              <a:rPr dirty="0" sz="14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50" spc="-25" b="1">
                <a:solidFill>
                  <a:srgbClr val="FFFFFF"/>
                </a:solidFill>
                <a:latin typeface="Tahoma"/>
                <a:cs typeface="Tahoma"/>
              </a:rPr>
              <a:t>Pytlarczyk,</a:t>
            </a:r>
            <a:r>
              <a:rPr dirty="0" sz="14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50" spc="-10" b="1">
                <a:solidFill>
                  <a:srgbClr val="FFFFFF"/>
                </a:solidFill>
                <a:latin typeface="Tahoma"/>
                <a:cs typeface="Tahoma"/>
              </a:rPr>
              <a:t>CFA,</a:t>
            </a:r>
            <a:r>
              <a:rPr dirty="0" sz="14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50" spc="-25" b="1">
                <a:solidFill>
                  <a:srgbClr val="FFFFFF"/>
                </a:solidFill>
                <a:latin typeface="Tahoma"/>
                <a:cs typeface="Tahoma"/>
              </a:rPr>
              <a:t>Główny</a:t>
            </a:r>
            <a:r>
              <a:rPr dirty="0" sz="145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50" spc="-10" b="1">
                <a:solidFill>
                  <a:srgbClr val="FFFFFF"/>
                </a:solidFill>
                <a:latin typeface="Tahoma"/>
                <a:cs typeface="Tahoma"/>
              </a:rPr>
              <a:t>Ekonomista</a:t>
            </a:r>
            <a:endParaRPr sz="1450">
              <a:latin typeface="Tahoma"/>
              <a:cs typeface="Tahoma"/>
            </a:endParaRPr>
          </a:p>
          <a:p>
            <a:pPr marL="12700">
              <a:lnSpc>
                <a:spcPts val="1664"/>
              </a:lnSpc>
              <a:tabLst>
                <a:tab pos="1842770" algn="l"/>
              </a:tabLst>
            </a:pPr>
            <a:r>
              <a:rPr dirty="0" sz="1400">
                <a:solidFill>
                  <a:srgbClr val="FFFFFF"/>
                </a:solidFill>
                <a:latin typeface="Wingdings"/>
                <a:cs typeface="Wingdings"/>
              </a:rPr>
              <a:t>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+48</a:t>
            </a:r>
            <a:r>
              <a:rPr dirty="0" sz="14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724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417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216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4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4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ernest.pytlarczyk@pekao.com.pl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836532" y="393179"/>
            <a:ext cx="3032760" cy="1187450"/>
            <a:chOff x="8836532" y="393179"/>
            <a:chExt cx="3032760" cy="11874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6532" y="393179"/>
              <a:ext cx="2853054" cy="446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3203" y="781811"/>
              <a:ext cx="2235707" cy="79857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459740" y="3218433"/>
            <a:ext cx="3201670" cy="764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Zespół</a:t>
            </a:r>
            <a:r>
              <a:rPr dirty="0" sz="14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Analiz</a:t>
            </a:r>
            <a:r>
              <a:rPr dirty="0" sz="14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40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Prognoz</a:t>
            </a:r>
            <a:r>
              <a:rPr dirty="0" sz="14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Rynkowych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490"/>
              </a:lnSpc>
              <a:spcBef>
                <a:spcPts val="1325"/>
              </a:spcBef>
            </a:pPr>
            <a:r>
              <a:rPr dirty="0" sz="1250" b="1">
                <a:solidFill>
                  <a:srgbClr val="FFFFFF"/>
                </a:solidFill>
                <a:latin typeface="Tahoma"/>
                <a:cs typeface="Tahoma"/>
              </a:rPr>
              <a:t>Dr</a:t>
            </a:r>
            <a:r>
              <a:rPr dirty="0" sz="1250" spc="-25" b="1">
                <a:solidFill>
                  <a:srgbClr val="FFFFFF"/>
                </a:solidFill>
                <a:latin typeface="Tahoma"/>
                <a:cs typeface="Tahoma"/>
              </a:rPr>
              <a:t> Piotr</a:t>
            </a:r>
            <a:r>
              <a:rPr dirty="0" sz="1250" spc="-35" b="1">
                <a:solidFill>
                  <a:srgbClr val="FFFFFF"/>
                </a:solidFill>
                <a:latin typeface="Tahoma"/>
                <a:cs typeface="Tahoma"/>
              </a:rPr>
              <a:t> Bartkiewicz, </a:t>
            </a:r>
            <a:r>
              <a:rPr dirty="0" sz="1250" spc="-25" b="1">
                <a:solidFill>
                  <a:srgbClr val="FFFFFF"/>
                </a:solidFill>
                <a:latin typeface="Tahoma"/>
                <a:cs typeface="Tahoma"/>
              </a:rPr>
              <a:t>CFA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piotr.bartkiewicz@pekao.com.pl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621784" y="4163326"/>
            <a:ext cx="2174240" cy="383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1490"/>
              </a:lnSpc>
              <a:spcBef>
                <a:spcPts val="115"/>
              </a:spcBef>
            </a:pPr>
            <a:r>
              <a:rPr dirty="0" sz="1250" spc="-30" b="1">
                <a:solidFill>
                  <a:srgbClr val="FFFFFF"/>
                </a:solidFill>
                <a:latin typeface="Tahoma"/>
                <a:cs typeface="Tahoma"/>
              </a:rPr>
              <a:t>Paweł</a:t>
            </a:r>
            <a:r>
              <a:rPr dirty="0" sz="12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10" b="1">
                <a:solidFill>
                  <a:srgbClr val="FFFFFF"/>
                </a:solidFill>
                <a:latin typeface="Tahoma"/>
                <a:cs typeface="Tahoma"/>
              </a:rPr>
              <a:t>Kowalski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10"/>
              </a:rPr>
              <a:t>pawel.kowalski1@pekao.com.pl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21784" y="4727206"/>
            <a:ext cx="2345690" cy="383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1490"/>
              </a:lnSpc>
              <a:spcBef>
                <a:spcPts val="115"/>
              </a:spcBef>
            </a:pPr>
            <a:r>
              <a:rPr dirty="0" sz="1250" spc="-40" b="1">
                <a:solidFill>
                  <a:srgbClr val="FFFFFF"/>
                </a:solidFill>
                <a:latin typeface="Tahoma"/>
                <a:cs typeface="Tahoma"/>
              </a:rPr>
              <a:t>Magdalena</a:t>
            </a:r>
            <a:r>
              <a:rPr dirty="0" sz="125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10" b="1">
                <a:solidFill>
                  <a:srgbClr val="FFFFFF"/>
                </a:solidFill>
                <a:latin typeface="Tahoma"/>
                <a:cs typeface="Tahoma"/>
              </a:rPr>
              <a:t>Płaczek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magdalena.placzek@pekao.com.pl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621784" y="5290765"/>
            <a:ext cx="2491740" cy="384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490"/>
              </a:lnSpc>
              <a:spcBef>
                <a:spcPts val="114"/>
              </a:spcBef>
            </a:pPr>
            <a:r>
              <a:rPr dirty="0" sz="1250" spc="-35" b="1">
                <a:solidFill>
                  <a:srgbClr val="FFFFFF"/>
                </a:solidFill>
                <a:latin typeface="Tahoma"/>
                <a:cs typeface="Tahoma"/>
              </a:rPr>
              <a:t>Grzegorz</a:t>
            </a:r>
            <a:r>
              <a:rPr dirty="0" sz="125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10" b="1">
                <a:solidFill>
                  <a:srgbClr val="FFFFFF"/>
                </a:solidFill>
                <a:latin typeface="Tahoma"/>
                <a:cs typeface="Tahoma"/>
              </a:rPr>
              <a:t>Rykaczewski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Tahoma"/>
                <a:cs typeface="Tahoma"/>
                <a:hlinkClick r:id="rId12"/>
              </a:rPr>
              <a:t>g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12"/>
              </a:rPr>
              <a:t>rzegorz.rykaczewski@pekao.com.pl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21784" y="3218433"/>
            <a:ext cx="3285490" cy="764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Zespół</a:t>
            </a:r>
            <a:r>
              <a:rPr dirty="0" sz="140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Analiz</a:t>
            </a:r>
            <a:r>
              <a:rPr dirty="0" sz="14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Sektorowych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490"/>
              </a:lnSpc>
              <a:spcBef>
                <a:spcPts val="1325"/>
              </a:spcBef>
            </a:pPr>
            <a:r>
              <a:rPr dirty="0" sz="1250" spc="-35" b="1">
                <a:solidFill>
                  <a:srgbClr val="FFFFFF"/>
                </a:solidFill>
                <a:latin typeface="Tahoma"/>
                <a:cs typeface="Tahoma"/>
              </a:rPr>
              <a:t>Krzysztof</a:t>
            </a:r>
            <a:r>
              <a:rPr dirty="0" sz="12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35" b="1">
                <a:solidFill>
                  <a:srgbClr val="FFFFFF"/>
                </a:solidFill>
                <a:latin typeface="Tahoma"/>
                <a:cs typeface="Tahoma"/>
              </a:rPr>
              <a:t>Mrówczyński,</a:t>
            </a:r>
            <a:r>
              <a:rPr dirty="0" sz="1250" spc="-30" b="1">
                <a:solidFill>
                  <a:srgbClr val="FFFFFF"/>
                </a:solidFill>
                <a:latin typeface="Tahoma"/>
                <a:cs typeface="Tahoma"/>
              </a:rPr>
              <a:t> Kierownik</a:t>
            </a:r>
            <a:r>
              <a:rPr dirty="0" sz="1250" spc="-10" b="1">
                <a:solidFill>
                  <a:srgbClr val="FFFFFF"/>
                </a:solidFill>
                <a:latin typeface="Tahoma"/>
                <a:cs typeface="Tahoma"/>
              </a:rPr>
              <a:t> Zespołu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13"/>
              </a:rPr>
              <a:t>krzysztof.mrowczynski@pekao.com.pl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72541" y="2643377"/>
            <a:ext cx="43275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Departament</a:t>
            </a:r>
            <a:r>
              <a:rPr dirty="0" sz="16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Analiz</a:t>
            </a:r>
            <a:r>
              <a:rPr dirty="0" sz="16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Makroekonomicznych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70916" y="3029711"/>
            <a:ext cx="7487284" cy="0"/>
          </a:xfrm>
          <a:custGeom>
            <a:avLst/>
            <a:gdLst/>
            <a:ahLst/>
            <a:cxnLst/>
            <a:rect l="l" t="t" r="r" b="b"/>
            <a:pathLst>
              <a:path w="7487284" h="0">
                <a:moveTo>
                  <a:pt x="0" y="0"/>
                </a:moveTo>
                <a:lnTo>
                  <a:pt x="748703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8572881" y="2399537"/>
            <a:ext cx="30511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Biuro</a:t>
            </a:r>
            <a:r>
              <a:rPr dirty="0" sz="160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Projektów</a:t>
            </a:r>
            <a:r>
              <a:rPr dirty="0" sz="16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Programów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FFFFFF"/>
                </a:solidFill>
                <a:latin typeface="Tahoma"/>
                <a:cs typeface="Tahoma"/>
              </a:rPr>
              <a:t>Transformacyjnych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8569452" y="3029711"/>
            <a:ext cx="3155950" cy="0"/>
          </a:xfrm>
          <a:custGeom>
            <a:avLst/>
            <a:gdLst/>
            <a:ahLst/>
            <a:cxnLst/>
            <a:rect l="l" t="t" r="r" b="b"/>
            <a:pathLst>
              <a:path w="3155950" h="0">
                <a:moveTo>
                  <a:pt x="0" y="0"/>
                </a:moveTo>
                <a:lnTo>
                  <a:pt x="315595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8572881" y="3210826"/>
            <a:ext cx="2292985" cy="383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1490"/>
              </a:lnSpc>
              <a:spcBef>
                <a:spcPts val="115"/>
              </a:spcBef>
            </a:pPr>
            <a:r>
              <a:rPr dirty="0" sz="1250" spc="-30" b="1">
                <a:solidFill>
                  <a:srgbClr val="FFFFFF"/>
                </a:solidFill>
                <a:latin typeface="Tahoma"/>
                <a:cs typeface="Tahoma"/>
              </a:rPr>
              <a:t>Bartłomiej</a:t>
            </a:r>
            <a:r>
              <a:rPr dirty="0" sz="12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30" b="1">
                <a:solidFill>
                  <a:srgbClr val="FFFFFF"/>
                </a:solidFill>
                <a:latin typeface="Tahoma"/>
                <a:cs typeface="Tahoma"/>
              </a:rPr>
              <a:t>Wegner,</a:t>
            </a:r>
            <a:r>
              <a:rPr dirty="0" sz="125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10" b="1">
                <a:solidFill>
                  <a:srgbClr val="FFFFFF"/>
                </a:solidFill>
                <a:latin typeface="Tahoma"/>
                <a:cs typeface="Tahoma"/>
              </a:rPr>
              <a:t>Dyrektor</a:t>
            </a:r>
            <a:endParaRPr sz="1250">
              <a:latin typeface="Tahoma"/>
              <a:cs typeface="Tahoma"/>
            </a:endParaRPr>
          </a:p>
          <a:p>
            <a:pPr marL="12700">
              <a:lnSpc>
                <a:spcPts val="1310"/>
              </a:lnSpc>
            </a:pPr>
            <a:r>
              <a:rPr dirty="0" sz="1100">
                <a:solidFill>
                  <a:srgbClr val="FFFFFF"/>
                </a:solidFill>
                <a:latin typeface="Wingdings"/>
                <a:cs typeface="Wingdings"/>
              </a:rPr>
              <a:t></a:t>
            </a:r>
            <a:r>
              <a:rPr dirty="0" sz="11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  <a:hlinkClick r:id="rId14"/>
              </a:rPr>
              <a:t>bartlomiej.wegner@pekao.com.pl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073396" y="1175003"/>
            <a:ext cx="6638925" cy="5096510"/>
          </a:xfrm>
          <a:custGeom>
            <a:avLst/>
            <a:gdLst/>
            <a:ahLst/>
            <a:cxnLst/>
            <a:rect l="l" t="t" r="r" b="b"/>
            <a:pathLst>
              <a:path w="6638925" h="5096510">
                <a:moveTo>
                  <a:pt x="0" y="5096256"/>
                </a:moveTo>
                <a:lnTo>
                  <a:pt x="6638544" y="5096256"/>
                </a:lnTo>
                <a:lnTo>
                  <a:pt x="6638544" y="0"/>
                </a:lnTo>
                <a:lnTo>
                  <a:pt x="0" y="0"/>
                </a:lnTo>
                <a:lnTo>
                  <a:pt x="0" y="5096256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252118" y="382650"/>
            <a:ext cx="4187190" cy="483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C00000"/>
                </a:solidFill>
                <a:latin typeface="Tahoma"/>
                <a:cs typeface="Tahoma"/>
              </a:rPr>
              <a:t>Rywalizacja</a:t>
            </a:r>
            <a:r>
              <a:rPr dirty="0" sz="16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Tahoma"/>
                <a:cs typeface="Tahoma"/>
              </a:rPr>
              <a:t>mocarstw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50">
                <a:latin typeface="Tahoma"/>
                <a:cs typeface="Tahoma"/>
              </a:rPr>
              <a:t>Globalna</a:t>
            </a:r>
            <a:r>
              <a:rPr dirty="0" sz="1400" spc="-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supremacja</a:t>
            </a:r>
            <a:r>
              <a:rPr dirty="0" sz="1400" spc="-35">
                <a:latin typeface="Tahoma"/>
                <a:cs typeface="Tahoma"/>
              </a:rPr>
              <a:t> </a:t>
            </a:r>
            <a:r>
              <a:rPr dirty="0" sz="1400" spc="70">
                <a:latin typeface="Tahoma"/>
                <a:cs typeface="Tahoma"/>
              </a:rPr>
              <a:t>USA</a:t>
            </a:r>
            <a:r>
              <a:rPr dirty="0" sz="1400" spc="-40">
                <a:latin typeface="Tahoma"/>
                <a:cs typeface="Tahoma"/>
              </a:rPr>
              <a:t> </a:t>
            </a:r>
            <a:r>
              <a:rPr dirty="0" sz="1400" spc="95">
                <a:latin typeface="Tahoma"/>
                <a:cs typeface="Tahoma"/>
              </a:rPr>
              <a:t>pod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coraz</a:t>
            </a:r>
            <a:r>
              <a:rPr dirty="0" sz="1400" spc="-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większą</a:t>
            </a:r>
            <a:r>
              <a:rPr dirty="0" sz="1400" spc="-1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presją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80059" y="1175003"/>
            <a:ext cx="4401820" cy="509651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algn="just" marL="625475" marR="246379" indent="-179070">
              <a:lnSpc>
                <a:spcPct val="100000"/>
              </a:lnSpc>
              <a:spcBef>
                <a:spcPts val="525"/>
              </a:spcBef>
              <a:buClr>
                <a:srgbClr val="C00000"/>
              </a:buClr>
              <a:buFont typeface="Courier New"/>
              <a:buChar char="o"/>
              <a:tabLst>
                <a:tab pos="626745" algn="l"/>
              </a:tabLst>
            </a:pP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odgrywania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ważniejszej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roli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politycznej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gospodarczej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aspirują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Indie.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aktywność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jednej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strony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koncentruje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	rywalizacji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azjatyckim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potentatem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Chinami,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drugiej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zaś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niero-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związany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pozostaje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innym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atomowym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mocarstwem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–</a:t>
            </a:r>
            <a:r>
              <a:rPr dirty="0" sz="1000">
                <a:latin typeface="Calibri"/>
                <a:cs typeface="Calibri"/>
              </a:rPr>
              <a:t> 	Pakistanem,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dotyczący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Kaszmiru.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Indie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wykazały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ponadto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bardzo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wstrzemięźliwą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postawę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(pomimo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dyplomatycznych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starań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USA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 spc="50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Wielkiej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Brytanii)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wobec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agresji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Rosji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(będącej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długoletnim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partnerem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Rosji),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wojnę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Ukrainie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wykorzystały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wręcz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popra-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wy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swojej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sytuacji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ekonomicznej</a:t>
            </a:r>
            <a:r>
              <a:rPr dirty="0" sz="1000" spc="1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(korzystniejsze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cenowo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dostawy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surowców).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Podobnie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neutralne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stanowisko</a:t>
            </a:r>
            <a:r>
              <a:rPr dirty="0" sz="1000" spc="4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wykazała</a:t>
            </a:r>
            <a:r>
              <a:rPr dirty="0" sz="1000" spc="4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Brazylia,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mocniej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opierająca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wpływom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Ameryce</a:t>
            </a:r>
            <a:r>
              <a:rPr dirty="0" sz="1000" spc="-10">
                <a:latin typeface="Calibri"/>
                <a:cs typeface="Calibri"/>
              </a:rPr>
              <a:t> Łacińskiej.</a:t>
            </a:r>
            <a:endParaRPr sz="1000">
              <a:latin typeface="Calibri"/>
              <a:cs typeface="Calibri"/>
            </a:endParaRPr>
          </a:p>
          <a:p>
            <a:pPr algn="just" marL="625475" marR="246379" indent="-179070">
              <a:lnSpc>
                <a:spcPct val="100000"/>
              </a:lnSpc>
              <a:spcBef>
                <a:spcPts val="509"/>
              </a:spcBef>
              <a:buClr>
                <a:srgbClr val="C00000"/>
              </a:buClr>
              <a:buFont typeface="Courier New"/>
              <a:buChar char="o"/>
              <a:tabLst>
                <a:tab pos="626745" algn="l"/>
              </a:tabLst>
            </a:pPr>
            <a:r>
              <a:rPr dirty="0" sz="1000">
                <a:latin typeface="Calibri"/>
                <a:cs typeface="Calibri"/>
              </a:rPr>
              <a:t>sporym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wyzwaniem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krajów</a:t>
            </a:r>
            <a:r>
              <a:rPr dirty="0" sz="1000" spc="3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zachodnich</a:t>
            </a:r>
            <a:r>
              <a:rPr dirty="0" sz="1000" spc="3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3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wrogie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działania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Iranu,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wspiera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militarnie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agresję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Rosji</a:t>
            </a:r>
            <a:r>
              <a:rPr dirty="0" sz="1000" spc="1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Ukrainę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(okryte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złą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sławą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drony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Shahed),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48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Hamas</a:t>
            </a:r>
            <a:r>
              <a:rPr dirty="0" sz="1000" spc="4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wojnie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Izraelem.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Rząd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irański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aspiruje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roli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głównego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rozgrywającego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regionie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Bliskiego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Wschodu,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którym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coraz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bardziej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niezależną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względem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Stanów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(i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pewnego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stopnia</a:t>
            </a:r>
            <a:r>
              <a:rPr dirty="0" sz="1000" spc="3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prorosyjską)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politykę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zagraniczną</a:t>
            </a:r>
            <a:r>
              <a:rPr dirty="0" sz="1000" spc="135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prowadzą</a:t>
            </a:r>
            <a:r>
              <a:rPr dirty="0" sz="1000" spc="140">
                <a:latin typeface="Calibri"/>
                <a:cs typeface="Calibri"/>
              </a:rPr>
              <a:t>  </a:t>
            </a:r>
            <a:r>
              <a:rPr dirty="0" sz="1000">
                <a:latin typeface="Calibri"/>
                <a:cs typeface="Calibri"/>
              </a:rPr>
              <a:t>także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główni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lokalni</a:t>
            </a:r>
            <a:r>
              <a:rPr dirty="0" sz="1000" spc="4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konkurenci</a:t>
            </a:r>
            <a:r>
              <a:rPr dirty="0" sz="1000" spc="49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Iranu, </a:t>
            </a:r>
            <a:r>
              <a:rPr dirty="0" sz="1000" spc="-10">
                <a:latin typeface="Calibri"/>
                <a:cs typeface="Calibri"/>
              </a:rPr>
              <a:t>	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zarazem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dotychczasowi</a:t>
            </a:r>
            <a:r>
              <a:rPr dirty="0" sz="1000">
                <a:latin typeface="Calibri"/>
                <a:cs typeface="Calibri"/>
              </a:rPr>
              <a:t> sojusznicy USA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(Arabia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Saudyjska,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Turcja).</a:t>
            </a:r>
            <a:endParaRPr sz="1000">
              <a:latin typeface="Calibri"/>
              <a:cs typeface="Calibri"/>
            </a:endParaRPr>
          </a:p>
          <a:p>
            <a:pPr algn="just" marL="266065" marR="249554">
              <a:lnSpc>
                <a:spcPct val="100000"/>
              </a:lnSpc>
              <a:spcBef>
                <a:spcPts val="495"/>
              </a:spcBef>
            </a:pP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Przejawem</a:t>
            </a:r>
            <a:r>
              <a:rPr dirty="0" sz="1000" spc="11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silnych</a:t>
            </a:r>
            <a:r>
              <a:rPr dirty="0" sz="1000" spc="11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napięć</a:t>
            </a:r>
            <a:r>
              <a:rPr dirty="0" sz="1000" spc="11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geopolitycznych</a:t>
            </a:r>
            <a:r>
              <a:rPr dirty="0" sz="1000" spc="1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jest</a:t>
            </a:r>
            <a:r>
              <a:rPr dirty="0" sz="1000" spc="1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rosnąca</a:t>
            </a:r>
            <a:r>
              <a:rPr dirty="0" sz="1000" spc="1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liczba</a:t>
            </a:r>
            <a:r>
              <a:rPr dirty="0" sz="1000" spc="1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C00000"/>
                </a:solidFill>
                <a:latin typeface="Calibri"/>
                <a:cs typeface="Calibri"/>
              </a:rPr>
              <a:t>toczących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się</a:t>
            </a:r>
            <a:r>
              <a:rPr dirty="0" sz="10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konfliktów</a:t>
            </a:r>
            <a:r>
              <a:rPr dirty="0" sz="10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zbrojnych</a:t>
            </a:r>
            <a:r>
              <a:rPr dirty="0" sz="10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całym</a:t>
            </a:r>
            <a:r>
              <a:rPr dirty="0" sz="10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świecie</a:t>
            </a:r>
            <a:r>
              <a:rPr dirty="0" sz="10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dirty="0" sz="10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najwyższa</a:t>
            </a:r>
            <a:r>
              <a:rPr dirty="0" sz="10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od</a:t>
            </a:r>
            <a:r>
              <a:rPr dirty="0" sz="10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C00000"/>
                </a:solidFill>
                <a:latin typeface="Calibri"/>
                <a:cs typeface="Calibri"/>
              </a:rPr>
              <a:t>wielu</a:t>
            </a:r>
            <a:r>
              <a:rPr dirty="0" sz="1000" spc="-10" b="1">
                <a:solidFill>
                  <a:srgbClr val="C00000"/>
                </a:solidFill>
                <a:latin typeface="Calibri"/>
                <a:cs typeface="Calibri"/>
              </a:rPr>
              <a:t> dekad</a:t>
            </a:r>
            <a:endParaRPr sz="1000">
              <a:latin typeface="Calibri"/>
              <a:cs typeface="Calibri"/>
            </a:endParaRPr>
          </a:p>
          <a:p>
            <a:pPr algn="just" marL="438150" marR="246379" indent="-172720">
              <a:lnSpc>
                <a:spcPct val="100000"/>
              </a:lnSpc>
              <a:spcBef>
                <a:spcPts val="505"/>
              </a:spcBef>
              <a:buClr>
                <a:srgbClr val="C00000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>
                <a:latin typeface="Calibri"/>
                <a:cs typeface="Calibri"/>
              </a:rPr>
              <a:t>Według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UCDP</a:t>
            </a:r>
            <a:r>
              <a:rPr dirty="0" baseline="25641" sz="975">
                <a:latin typeface="Calibri"/>
                <a:cs typeface="Calibri"/>
              </a:rPr>
              <a:t>1</a:t>
            </a:r>
            <a:r>
              <a:rPr dirty="0" baseline="25641" sz="975" spc="247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toczyły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aż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184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konflikty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charakterze </a:t>
            </a:r>
            <a:r>
              <a:rPr dirty="0" sz="1000">
                <a:latin typeface="Calibri"/>
                <a:cs typeface="Calibri"/>
              </a:rPr>
              <a:t>zbrojnym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(najwyższy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odczyt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wojnie).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Przygniatająca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większość </a:t>
            </a:r>
            <a:r>
              <a:rPr dirty="0" sz="1000">
                <a:latin typeface="Calibri"/>
                <a:cs typeface="Calibri"/>
              </a:rPr>
              <a:t>miała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charakter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wewnętrzny,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czego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45%</a:t>
            </a:r>
            <a:r>
              <a:rPr dirty="0" sz="1000" spc="3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niepań- </a:t>
            </a:r>
            <a:r>
              <a:rPr dirty="0" sz="1000">
                <a:latin typeface="Calibri"/>
                <a:cs typeface="Calibri"/>
              </a:rPr>
              <a:t>stwowy</a:t>
            </a:r>
            <a:r>
              <a:rPr dirty="0" baseline="25641" sz="975">
                <a:latin typeface="Calibri"/>
                <a:cs typeface="Calibri"/>
              </a:rPr>
              <a:t>2</a:t>
            </a:r>
            <a:r>
              <a:rPr dirty="0" sz="1000">
                <a:latin typeface="Calibri"/>
                <a:cs typeface="Calibri"/>
              </a:rPr>
              <a:t>.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Dane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2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świadczą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jednak</a:t>
            </a:r>
            <a:r>
              <a:rPr dirty="0" sz="1000" spc="2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rosnących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napięciach</a:t>
            </a:r>
            <a:r>
              <a:rPr dirty="0" sz="1000" spc="3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geopo- </a:t>
            </a:r>
            <a:r>
              <a:rPr dirty="0" sz="1000">
                <a:latin typeface="Calibri"/>
                <a:cs typeface="Calibri"/>
              </a:rPr>
              <a:t>litycznych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bardziej,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że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„domowych”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konfliktów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ingerują </a:t>
            </a:r>
            <a:r>
              <a:rPr dirty="0" sz="1000">
                <a:latin typeface="Calibri"/>
                <a:cs typeface="Calibri"/>
              </a:rPr>
              <a:t>niektóre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mocarstwa,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wykorzystując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umacniania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swoich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wpływów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różnych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regionach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(np.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Afryce).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wszystkich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konfliktach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zginęło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240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tys.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osób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(najwięcej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masakry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Rwandzie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1994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roku),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biorąc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uwagę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brutalność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wojen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Ukrainie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Strefie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Gazy,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należy </a:t>
            </a:r>
            <a:r>
              <a:rPr dirty="0" sz="1000">
                <a:latin typeface="Calibri"/>
                <a:cs typeface="Calibri"/>
              </a:rPr>
              <a:t>zakładać,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iż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statystyki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uległy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ub.r.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dalszemu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pogorszeniu.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295646" y="1299210"/>
            <a:ext cx="51619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Łączna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liczba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toczących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się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konfliktów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zbrojnych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(państwowych i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niepaństwowych,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wewnętrznych</a:t>
            </a:r>
            <a:r>
              <a:rPr dirty="0" sz="1000" spc="50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międzypaństwowych)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 na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świecie w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latach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1989-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2022</a:t>
            </a:r>
            <a:r>
              <a:rPr dirty="0" sz="1000" spc="4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podziale na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główne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regiony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01996" y="1705355"/>
            <a:ext cx="6214110" cy="0"/>
          </a:xfrm>
          <a:custGeom>
            <a:avLst/>
            <a:gdLst/>
            <a:ahLst/>
            <a:cxnLst/>
            <a:rect l="l" t="t" r="r" b="b"/>
            <a:pathLst>
              <a:path w="6214109" h="0">
                <a:moveTo>
                  <a:pt x="0" y="0"/>
                </a:moveTo>
                <a:lnTo>
                  <a:pt x="6213856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1628501" y="6439611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9973" y="6480149"/>
            <a:ext cx="3992879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Uppsala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Conflict Data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Program</a:t>
            </a:r>
            <a:r>
              <a:rPr dirty="0" sz="750" spc="229">
                <a:latin typeface="Calibri"/>
                <a:cs typeface="Calibri"/>
              </a:rPr>
              <a:t>  </a:t>
            </a: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np.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 udziałem bojówek,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rebeliantów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czy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karteli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narkotykowych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UCDP,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5605271" y="1886711"/>
            <a:ext cx="5038725" cy="3677920"/>
            <a:chOff x="5605271" y="1886711"/>
            <a:chExt cx="5038725" cy="3677920"/>
          </a:xfrm>
        </p:grpSpPr>
        <p:sp>
          <p:nvSpPr>
            <p:cNvPr id="15" name="object 15" descr=""/>
            <p:cNvSpPr/>
            <p:nvPr/>
          </p:nvSpPr>
          <p:spPr>
            <a:xfrm>
              <a:off x="5605271" y="2017775"/>
              <a:ext cx="5038725" cy="3187065"/>
            </a:xfrm>
            <a:custGeom>
              <a:avLst/>
              <a:gdLst/>
              <a:ahLst/>
              <a:cxnLst/>
              <a:rect l="l" t="t" r="r" b="b"/>
              <a:pathLst>
                <a:path w="5038725" h="3187065">
                  <a:moveTo>
                    <a:pt x="414527" y="3186684"/>
                  </a:moveTo>
                  <a:lnTo>
                    <a:pt x="475488" y="3186684"/>
                  </a:lnTo>
                </a:path>
                <a:path w="5038725" h="3187065">
                  <a:moveTo>
                    <a:pt x="2488692" y="3186684"/>
                  </a:moveTo>
                  <a:lnTo>
                    <a:pt x="2549652" y="3186684"/>
                  </a:lnTo>
                </a:path>
                <a:path w="5038725" h="3187065">
                  <a:moveTo>
                    <a:pt x="3674363" y="3186684"/>
                  </a:moveTo>
                  <a:lnTo>
                    <a:pt x="3735324" y="3186684"/>
                  </a:lnTo>
                </a:path>
                <a:path w="5038725" h="3187065">
                  <a:moveTo>
                    <a:pt x="2933700" y="3186684"/>
                  </a:moveTo>
                  <a:lnTo>
                    <a:pt x="2994659" y="3186684"/>
                  </a:lnTo>
                </a:path>
                <a:path w="5038725" h="3187065">
                  <a:moveTo>
                    <a:pt x="3970020" y="3186684"/>
                  </a:moveTo>
                  <a:lnTo>
                    <a:pt x="4030979" y="3186684"/>
                  </a:lnTo>
                </a:path>
                <a:path w="5038725" h="3187065">
                  <a:moveTo>
                    <a:pt x="3822192" y="3186684"/>
                  </a:moveTo>
                  <a:lnTo>
                    <a:pt x="3883152" y="3186684"/>
                  </a:lnTo>
                </a:path>
                <a:path w="5038725" h="3187065">
                  <a:moveTo>
                    <a:pt x="117348" y="3186684"/>
                  </a:moveTo>
                  <a:lnTo>
                    <a:pt x="178307" y="3186684"/>
                  </a:lnTo>
                </a:path>
                <a:path w="5038725" h="3187065">
                  <a:moveTo>
                    <a:pt x="562355" y="3186684"/>
                  </a:moveTo>
                  <a:lnTo>
                    <a:pt x="623315" y="3186684"/>
                  </a:lnTo>
                </a:path>
                <a:path w="5038725" h="3187065">
                  <a:moveTo>
                    <a:pt x="0" y="3186684"/>
                  </a:moveTo>
                  <a:lnTo>
                    <a:pt x="30479" y="3186684"/>
                  </a:lnTo>
                </a:path>
                <a:path w="5038725" h="3187065">
                  <a:moveTo>
                    <a:pt x="2784348" y="3186684"/>
                  </a:moveTo>
                  <a:lnTo>
                    <a:pt x="2846831" y="3186684"/>
                  </a:lnTo>
                </a:path>
                <a:path w="5038725" h="3187065">
                  <a:moveTo>
                    <a:pt x="1600200" y="3186684"/>
                  </a:moveTo>
                  <a:lnTo>
                    <a:pt x="1661159" y="3186684"/>
                  </a:lnTo>
                </a:path>
                <a:path w="5038725" h="3187065">
                  <a:moveTo>
                    <a:pt x="858012" y="3186684"/>
                  </a:moveTo>
                  <a:lnTo>
                    <a:pt x="918972" y="3186684"/>
                  </a:lnTo>
                </a:path>
                <a:path w="5038725" h="3187065">
                  <a:moveTo>
                    <a:pt x="710183" y="3186684"/>
                  </a:moveTo>
                  <a:lnTo>
                    <a:pt x="771143" y="3186684"/>
                  </a:lnTo>
                </a:path>
                <a:path w="5038725" h="3187065">
                  <a:moveTo>
                    <a:pt x="1007363" y="3186684"/>
                  </a:moveTo>
                  <a:lnTo>
                    <a:pt x="1068324" y="3186684"/>
                  </a:lnTo>
                </a:path>
                <a:path w="5038725" h="3187065">
                  <a:moveTo>
                    <a:pt x="2636520" y="3186684"/>
                  </a:moveTo>
                  <a:lnTo>
                    <a:pt x="2697479" y="3186684"/>
                  </a:lnTo>
                </a:path>
                <a:path w="5038725" h="3187065">
                  <a:moveTo>
                    <a:pt x="4860035" y="3186684"/>
                  </a:moveTo>
                  <a:lnTo>
                    <a:pt x="4920996" y="3186684"/>
                  </a:lnTo>
                </a:path>
                <a:path w="5038725" h="3187065">
                  <a:moveTo>
                    <a:pt x="1303020" y="3186684"/>
                  </a:moveTo>
                  <a:lnTo>
                    <a:pt x="1363979" y="3186684"/>
                  </a:lnTo>
                </a:path>
                <a:path w="5038725" h="3187065">
                  <a:moveTo>
                    <a:pt x="4562856" y="3186684"/>
                  </a:moveTo>
                  <a:lnTo>
                    <a:pt x="4623816" y="3186684"/>
                  </a:lnTo>
                </a:path>
                <a:path w="5038725" h="3187065">
                  <a:moveTo>
                    <a:pt x="4415028" y="3186684"/>
                  </a:moveTo>
                  <a:lnTo>
                    <a:pt x="4475987" y="3186684"/>
                  </a:lnTo>
                </a:path>
                <a:path w="5038725" h="3187065">
                  <a:moveTo>
                    <a:pt x="2191511" y="3186684"/>
                  </a:moveTo>
                  <a:lnTo>
                    <a:pt x="2253996" y="3186684"/>
                  </a:lnTo>
                </a:path>
                <a:path w="5038725" h="3187065">
                  <a:moveTo>
                    <a:pt x="4712208" y="3186684"/>
                  </a:moveTo>
                  <a:lnTo>
                    <a:pt x="4773168" y="3186684"/>
                  </a:lnTo>
                </a:path>
                <a:path w="5038725" h="3187065">
                  <a:moveTo>
                    <a:pt x="4119372" y="3186684"/>
                  </a:moveTo>
                  <a:lnTo>
                    <a:pt x="4180331" y="3186684"/>
                  </a:lnTo>
                </a:path>
                <a:path w="5038725" h="3187065">
                  <a:moveTo>
                    <a:pt x="3081528" y="3186684"/>
                  </a:moveTo>
                  <a:lnTo>
                    <a:pt x="3142487" y="3186684"/>
                  </a:lnTo>
                </a:path>
                <a:path w="5038725" h="3187065">
                  <a:moveTo>
                    <a:pt x="2043683" y="3186684"/>
                  </a:moveTo>
                  <a:lnTo>
                    <a:pt x="2104644" y="3186684"/>
                  </a:lnTo>
                </a:path>
                <a:path w="5038725" h="3187065">
                  <a:moveTo>
                    <a:pt x="1895855" y="3186684"/>
                  </a:moveTo>
                  <a:lnTo>
                    <a:pt x="1956816" y="3186684"/>
                  </a:lnTo>
                </a:path>
                <a:path w="5038725" h="3187065">
                  <a:moveTo>
                    <a:pt x="1450848" y="3186684"/>
                  </a:moveTo>
                  <a:lnTo>
                    <a:pt x="1511807" y="3186684"/>
                  </a:lnTo>
                </a:path>
                <a:path w="5038725" h="3187065">
                  <a:moveTo>
                    <a:pt x="3377183" y="3186684"/>
                  </a:moveTo>
                  <a:lnTo>
                    <a:pt x="3438144" y="3186684"/>
                  </a:lnTo>
                </a:path>
                <a:path w="5038725" h="3187065">
                  <a:moveTo>
                    <a:pt x="3526535" y="3186684"/>
                  </a:moveTo>
                  <a:lnTo>
                    <a:pt x="3587496" y="3186684"/>
                  </a:lnTo>
                </a:path>
                <a:path w="5038725" h="3187065">
                  <a:moveTo>
                    <a:pt x="1155192" y="3186684"/>
                  </a:moveTo>
                  <a:lnTo>
                    <a:pt x="1216152" y="3186684"/>
                  </a:lnTo>
                </a:path>
                <a:path w="5038725" h="3187065">
                  <a:moveTo>
                    <a:pt x="4267200" y="3186684"/>
                  </a:moveTo>
                  <a:lnTo>
                    <a:pt x="4328159" y="3186684"/>
                  </a:lnTo>
                </a:path>
                <a:path w="5038725" h="3187065">
                  <a:moveTo>
                    <a:pt x="5007863" y="3186684"/>
                  </a:moveTo>
                  <a:lnTo>
                    <a:pt x="5038344" y="3186684"/>
                  </a:lnTo>
                </a:path>
                <a:path w="5038725" h="3187065">
                  <a:moveTo>
                    <a:pt x="1748027" y="3186684"/>
                  </a:moveTo>
                  <a:lnTo>
                    <a:pt x="1808987" y="3186684"/>
                  </a:lnTo>
                </a:path>
                <a:path w="5038725" h="3187065">
                  <a:moveTo>
                    <a:pt x="2340863" y="3186684"/>
                  </a:moveTo>
                  <a:lnTo>
                    <a:pt x="2401824" y="3186684"/>
                  </a:lnTo>
                </a:path>
                <a:path w="5038725" h="3187065">
                  <a:moveTo>
                    <a:pt x="3229355" y="3186684"/>
                  </a:moveTo>
                  <a:lnTo>
                    <a:pt x="3290316" y="3186684"/>
                  </a:lnTo>
                </a:path>
                <a:path w="5038725" h="3187065">
                  <a:moveTo>
                    <a:pt x="265175" y="3186684"/>
                  </a:moveTo>
                  <a:lnTo>
                    <a:pt x="326136" y="3186684"/>
                  </a:lnTo>
                </a:path>
                <a:path w="5038725" h="3187065">
                  <a:moveTo>
                    <a:pt x="2488692" y="2833116"/>
                  </a:moveTo>
                  <a:lnTo>
                    <a:pt x="2549652" y="2833116"/>
                  </a:lnTo>
                </a:path>
                <a:path w="5038725" h="3187065">
                  <a:moveTo>
                    <a:pt x="562355" y="2833116"/>
                  </a:moveTo>
                  <a:lnTo>
                    <a:pt x="623315" y="2833116"/>
                  </a:lnTo>
                </a:path>
                <a:path w="5038725" h="3187065">
                  <a:moveTo>
                    <a:pt x="2636520" y="2833116"/>
                  </a:moveTo>
                  <a:lnTo>
                    <a:pt x="2697479" y="2833116"/>
                  </a:lnTo>
                </a:path>
                <a:path w="5038725" h="3187065">
                  <a:moveTo>
                    <a:pt x="1450848" y="2833116"/>
                  </a:moveTo>
                  <a:lnTo>
                    <a:pt x="1511807" y="2833116"/>
                  </a:lnTo>
                </a:path>
                <a:path w="5038725" h="3187065">
                  <a:moveTo>
                    <a:pt x="1007363" y="2833116"/>
                  </a:moveTo>
                  <a:lnTo>
                    <a:pt x="1068324" y="2833116"/>
                  </a:lnTo>
                </a:path>
                <a:path w="5038725" h="3187065">
                  <a:moveTo>
                    <a:pt x="4267200" y="2833116"/>
                  </a:moveTo>
                  <a:lnTo>
                    <a:pt x="4328159" y="2833116"/>
                  </a:lnTo>
                </a:path>
                <a:path w="5038725" h="3187065">
                  <a:moveTo>
                    <a:pt x="2933700" y="2833116"/>
                  </a:moveTo>
                  <a:lnTo>
                    <a:pt x="2994659" y="2833116"/>
                  </a:lnTo>
                </a:path>
                <a:path w="5038725" h="3187065">
                  <a:moveTo>
                    <a:pt x="1748027" y="2833116"/>
                  </a:moveTo>
                  <a:lnTo>
                    <a:pt x="1808987" y="2833116"/>
                  </a:lnTo>
                </a:path>
                <a:path w="5038725" h="3187065">
                  <a:moveTo>
                    <a:pt x="0" y="2833116"/>
                  </a:moveTo>
                  <a:lnTo>
                    <a:pt x="30479" y="2833116"/>
                  </a:lnTo>
                </a:path>
                <a:path w="5038725" h="3187065">
                  <a:moveTo>
                    <a:pt x="3822192" y="2833116"/>
                  </a:moveTo>
                  <a:lnTo>
                    <a:pt x="3883152" y="2833116"/>
                  </a:lnTo>
                </a:path>
                <a:path w="5038725" h="3187065">
                  <a:moveTo>
                    <a:pt x="4119372" y="2833116"/>
                  </a:moveTo>
                  <a:lnTo>
                    <a:pt x="4180331" y="2833116"/>
                  </a:lnTo>
                </a:path>
                <a:path w="5038725" h="3187065">
                  <a:moveTo>
                    <a:pt x="3674363" y="2833116"/>
                  </a:moveTo>
                  <a:lnTo>
                    <a:pt x="3735324" y="2833116"/>
                  </a:lnTo>
                </a:path>
                <a:path w="5038725" h="3187065">
                  <a:moveTo>
                    <a:pt x="3081528" y="2833116"/>
                  </a:moveTo>
                  <a:lnTo>
                    <a:pt x="3142487" y="2833116"/>
                  </a:lnTo>
                </a:path>
                <a:path w="5038725" h="3187065">
                  <a:moveTo>
                    <a:pt x="3526535" y="2833116"/>
                  </a:moveTo>
                  <a:lnTo>
                    <a:pt x="3587496" y="2833116"/>
                  </a:lnTo>
                </a:path>
                <a:path w="5038725" h="3187065">
                  <a:moveTo>
                    <a:pt x="1600200" y="2833116"/>
                  </a:moveTo>
                  <a:lnTo>
                    <a:pt x="1661159" y="2833116"/>
                  </a:lnTo>
                </a:path>
                <a:path w="5038725" h="3187065">
                  <a:moveTo>
                    <a:pt x="1303020" y="2833116"/>
                  </a:moveTo>
                  <a:lnTo>
                    <a:pt x="1363979" y="2833116"/>
                  </a:lnTo>
                </a:path>
                <a:path w="5038725" h="3187065">
                  <a:moveTo>
                    <a:pt x="2191511" y="2833116"/>
                  </a:moveTo>
                  <a:lnTo>
                    <a:pt x="2253996" y="2833116"/>
                  </a:lnTo>
                </a:path>
                <a:path w="5038725" h="3187065">
                  <a:moveTo>
                    <a:pt x="2340863" y="2833116"/>
                  </a:moveTo>
                  <a:lnTo>
                    <a:pt x="2401824" y="2833116"/>
                  </a:lnTo>
                </a:path>
                <a:path w="5038725" h="3187065">
                  <a:moveTo>
                    <a:pt x="4415028" y="2833116"/>
                  </a:moveTo>
                  <a:lnTo>
                    <a:pt x="4475987" y="2833116"/>
                  </a:lnTo>
                </a:path>
                <a:path w="5038725" h="3187065">
                  <a:moveTo>
                    <a:pt x="1155192" y="2833116"/>
                  </a:moveTo>
                  <a:lnTo>
                    <a:pt x="1216152" y="2833116"/>
                  </a:lnTo>
                </a:path>
                <a:path w="5038725" h="3187065">
                  <a:moveTo>
                    <a:pt x="117348" y="2833116"/>
                  </a:moveTo>
                  <a:lnTo>
                    <a:pt x="178307" y="2833116"/>
                  </a:lnTo>
                </a:path>
                <a:path w="5038725" h="3187065">
                  <a:moveTo>
                    <a:pt x="1895855" y="2833116"/>
                  </a:moveTo>
                  <a:lnTo>
                    <a:pt x="1956816" y="2833116"/>
                  </a:lnTo>
                </a:path>
                <a:path w="5038725" h="3187065">
                  <a:moveTo>
                    <a:pt x="3970020" y="2833116"/>
                  </a:moveTo>
                  <a:lnTo>
                    <a:pt x="4030979" y="2833116"/>
                  </a:lnTo>
                </a:path>
                <a:path w="5038725" h="3187065">
                  <a:moveTo>
                    <a:pt x="5007863" y="2833116"/>
                  </a:moveTo>
                  <a:lnTo>
                    <a:pt x="5038344" y="2833116"/>
                  </a:lnTo>
                </a:path>
                <a:path w="5038725" h="3187065">
                  <a:moveTo>
                    <a:pt x="4562856" y="2833116"/>
                  </a:moveTo>
                  <a:lnTo>
                    <a:pt x="4623816" y="2833116"/>
                  </a:lnTo>
                </a:path>
                <a:path w="5038725" h="3187065">
                  <a:moveTo>
                    <a:pt x="710183" y="2833116"/>
                  </a:moveTo>
                  <a:lnTo>
                    <a:pt x="771143" y="2833116"/>
                  </a:lnTo>
                </a:path>
                <a:path w="5038725" h="3187065">
                  <a:moveTo>
                    <a:pt x="2784348" y="2833116"/>
                  </a:moveTo>
                  <a:lnTo>
                    <a:pt x="2846831" y="2833116"/>
                  </a:lnTo>
                </a:path>
                <a:path w="5038725" h="3187065">
                  <a:moveTo>
                    <a:pt x="265175" y="2833116"/>
                  </a:moveTo>
                  <a:lnTo>
                    <a:pt x="326136" y="2833116"/>
                  </a:lnTo>
                </a:path>
                <a:path w="5038725" h="3187065">
                  <a:moveTo>
                    <a:pt x="4712208" y="2833116"/>
                  </a:moveTo>
                  <a:lnTo>
                    <a:pt x="4773168" y="2833116"/>
                  </a:lnTo>
                </a:path>
                <a:path w="5038725" h="3187065">
                  <a:moveTo>
                    <a:pt x="3229355" y="2833116"/>
                  </a:moveTo>
                  <a:lnTo>
                    <a:pt x="3290316" y="2833116"/>
                  </a:lnTo>
                </a:path>
                <a:path w="5038725" h="3187065">
                  <a:moveTo>
                    <a:pt x="858012" y="2833116"/>
                  </a:moveTo>
                  <a:lnTo>
                    <a:pt x="918972" y="2833116"/>
                  </a:lnTo>
                </a:path>
                <a:path w="5038725" h="3187065">
                  <a:moveTo>
                    <a:pt x="414527" y="2833116"/>
                  </a:moveTo>
                  <a:lnTo>
                    <a:pt x="475488" y="2833116"/>
                  </a:lnTo>
                </a:path>
                <a:path w="5038725" h="3187065">
                  <a:moveTo>
                    <a:pt x="3377183" y="2833116"/>
                  </a:moveTo>
                  <a:lnTo>
                    <a:pt x="3438144" y="2833116"/>
                  </a:lnTo>
                </a:path>
                <a:path w="5038725" h="3187065">
                  <a:moveTo>
                    <a:pt x="2043683" y="2833116"/>
                  </a:moveTo>
                  <a:lnTo>
                    <a:pt x="2104644" y="2833116"/>
                  </a:lnTo>
                </a:path>
                <a:path w="5038725" h="3187065">
                  <a:moveTo>
                    <a:pt x="4860035" y="2833116"/>
                  </a:moveTo>
                  <a:lnTo>
                    <a:pt x="4920996" y="2833116"/>
                  </a:lnTo>
                </a:path>
                <a:path w="5038725" h="3187065">
                  <a:moveTo>
                    <a:pt x="2043683" y="2479548"/>
                  </a:moveTo>
                  <a:lnTo>
                    <a:pt x="2104644" y="2479548"/>
                  </a:lnTo>
                </a:path>
                <a:path w="5038725" h="3187065">
                  <a:moveTo>
                    <a:pt x="414527" y="2479548"/>
                  </a:moveTo>
                  <a:lnTo>
                    <a:pt x="475488" y="2479548"/>
                  </a:lnTo>
                </a:path>
                <a:path w="5038725" h="3187065">
                  <a:moveTo>
                    <a:pt x="265175" y="2479548"/>
                  </a:moveTo>
                  <a:lnTo>
                    <a:pt x="326136" y="2479548"/>
                  </a:lnTo>
                </a:path>
                <a:path w="5038725" h="3187065">
                  <a:moveTo>
                    <a:pt x="0" y="2479548"/>
                  </a:moveTo>
                  <a:lnTo>
                    <a:pt x="30479" y="2479548"/>
                  </a:lnTo>
                </a:path>
                <a:path w="5038725" h="3187065">
                  <a:moveTo>
                    <a:pt x="3081528" y="2479548"/>
                  </a:moveTo>
                  <a:lnTo>
                    <a:pt x="3142487" y="2479548"/>
                  </a:lnTo>
                </a:path>
                <a:path w="5038725" h="3187065">
                  <a:moveTo>
                    <a:pt x="4860035" y="2479548"/>
                  </a:moveTo>
                  <a:lnTo>
                    <a:pt x="4920996" y="2479548"/>
                  </a:lnTo>
                </a:path>
                <a:path w="5038725" h="3187065">
                  <a:moveTo>
                    <a:pt x="117348" y="2479548"/>
                  </a:moveTo>
                  <a:lnTo>
                    <a:pt x="178307" y="2479548"/>
                  </a:lnTo>
                </a:path>
                <a:path w="5038725" h="3187065">
                  <a:moveTo>
                    <a:pt x="3822192" y="2479548"/>
                  </a:moveTo>
                  <a:lnTo>
                    <a:pt x="3883152" y="2479548"/>
                  </a:lnTo>
                </a:path>
                <a:path w="5038725" h="3187065">
                  <a:moveTo>
                    <a:pt x="2488692" y="2479548"/>
                  </a:moveTo>
                  <a:lnTo>
                    <a:pt x="2549652" y="2479548"/>
                  </a:lnTo>
                </a:path>
                <a:path w="5038725" h="3187065">
                  <a:moveTo>
                    <a:pt x="4712208" y="2479548"/>
                  </a:moveTo>
                  <a:lnTo>
                    <a:pt x="4773168" y="2479548"/>
                  </a:lnTo>
                </a:path>
                <a:path w="5038725" h="3187065">
                  <a:moveTo>
                    <a:pt x="4119372" y="2479548"/>
                  </a:moveTo>
                  <a:lnTo>
                    <a:pt x="4180331" y="2479548"/>
                  </a:lnTo>
                </a:path>
                <a:path w="5038725" h="3187065">
                  <a:moveTo>
                    <a:pt x="4267200" y="2479548"/>
                  </a:moveTo>
                  <a:lnTo>
                    <a:pt x="4328159" y="2479548"/>
                  </a:lnTo>
                </a:path>
                <a:path w="5038725" h="3187065">
                  <a:moveTo>
                    <a:pt x="1600200" y="2479548"/>
                  </a:moveTo>
                  <a:lnTo>
                    <a:pt x="1661159" y="2479548"/>
                  </a:lnTo>
                </a:path>
                <a:path w="5038725" h="3187065">
                  <a:moveTo>
                    <a:pt x="1303020" y="2479548"/>
                  </a:moveTo>
                  <a:lnTo>
                    <a:pt x="1363979" y="2479548"/>
                  </a:lnTo>
                </a:path>
                <a:path w="5038725" h="3187065">
                  <a:moveTo>
                    <a:pt x="2340863" y="2479548"/>
                  </a:moveTo>
                  <a:lnTo>
                    <a:pt x="2401824" y="2479548"/>
                  </a:lnTo>
                </a:path>
                <a:path w="5038725" h="3187065">
                  <a:moveTo>
                    <a:pt x="3970020" y="2479548"/>
                  </a:moveTo>
                  <a:lnTo>
                    <a:pt x="4030979" y="2479548"/>
                  </a:lnTo>
                </a:path>
                <a:path w="5038725" h="3187065">
                  <a:moveTo>
                    <a:pt x="2636520" y="2479548"/>
                  </a:moveTo>
                  <a:lnTo>
                    <a:pt x="2697479" y="2479548"/>
                  </a:lnTo>
                </a:path>
                <a:path w="5038725" h="3187065">
                  <a:moveTo>
                    <a:pt x="1748027" y="2479548"/>
                  </a:moveTo>
                  <a:lnTo>
                    <a:pt x="1808987" y="2479548"/>
                  </a:lnTo>
                </a:path>
                <a:path w="5038725" h="3187065">
                  <a:moveTo>
                    <a:pt x="3674363" y="2479548"/>
                  </a:moveTo>
                  <a:lnTo>
                    <a:pt x="3735324" y="2479548"/>
                  </a:lnTo>
                </a:path>
                <a:path w="5038725" h="3187065">
                  <a:moveTo>
                    <a:pt x="3229355" y="2479548"/>
                  </a:moveTo>
                  <a:lnTo>
                    <a:pt x="3290316" y="2479548"/>
                  </a:lnTo>
                </a:path>
                <a:path w="5038725" h="3187065">
                  <a:moveTo>
                    <a:pt x="4562856" y="2479548"/>
                  </a:moveTo>
                  <a:lnTo>
                    <a:pt x="4623816" y="2479548"/>
                  </a:lnTo>
                </a:path>
                <a:path w="5038725" h="3187065">
                  <a:moveTo>
                    <a:pt x="3526535" y="2479548"/>
                  </a:moveTo>
                  <a:lnTo>
                    <a:pt x="3587496" y="2479548"/>
                  </a:lnTo>
                </a:path>
                <a:path w="5038725" h="3187065">
                  <a:moveTo>
                    <a:pt x="4415028" y="2479548"/>
                  </a:moveTo>
                  <a:lnTo>
                    <a:pt x="4475987" y="2479548"/>
                  </a:lnTo>
                </a:path>
                <a:path w="5038725" h="3187065">
                  <a:moveTo>
                    <a:pt x="5007863" y="2479548"/>
                  </a:moveTo>
                  <a:lnTo>
                    <a:pt x="5038344" y="2479548"/>
                  </a:lnTo>
                </a:path>
                <a:path w="5038725" h="3187065">
                  <a:moveTo>
                    <a:pt x="1007363" y="2479548"/>
                  </a:moveTo>
                  <a:lnTo>
                    <a:pt x="1068324" y="2479548"/>
                  </a:lnTo>
                </a:path>
                <a:path w="5038725" h="3187065">
                  <a:moveTo>
                    <a:pt x="1450848" y="2479548"/>
                  </a:moveTo>
                  <a:lnTo>
                    <a:pt x="1511807" y="2479548"/>
                  </a:lnTo>
                </a:path>
                <a:path w="5038725" h="3187065">
                  <a:moveTo>
                    <a:pt x="1895855" y="2479548"/>
                  </a:moveTo>
                  <a:lnTo>
                    <a:pt x="1956816" y="2479548"/>
                  </a:lnTo>
                </a:path>
                <a:path w="5038725" h="3187065">
                  <a:moveTo>
                    <a:pt x="2784348" y="2479548"/>
                  </a:moveTo>
                  <a:lnTo>
                    <a:pt x="2846831" y="2479548"/>
                  </a:lnTo>
                </a:path>
                <a:path w="5038725" h="3187065">
                  <a:moveTo>
                    <a:pt x="2933700" y="2479548"/>
                  </a:moveTo>
                  <a:lnTo>
                    <a:pt x="2994659" y="2479548"/>
                  </a:lnTo>
                </a:path>
                <a:path w="5038725" h="3187065">
                  <a:moveTo>
                    <a:pt x="562355" y="2479548"/>
                  </a:moveTo>
                  <a:lnTo>
                    <a:pt x="771143" y="2479548"/>
                  </a:lnTo>
                </a:path>
                <a:path w="5038725" h="3187065">
                  <a:moveTo>
                    <a:pt x="858012" y="2479548"/>
                  </a:moveTo>
                  <a:lnTo>
                    <a:pt x="918972" y="2479548"/>
                  </a:lnTo>
                </a:path>
                <a:path w="5038725" h="3187065">
                  <a:moveTo>
                    <a:pt x="1155192" y="2479548"/>
                  </a:moveTo>
                  <a:lnTo>
                    <a:pt x="1216152" y="2479548"/>
                  </a:lnTo>
                </a:path>
                <a:path w="5038725" h="3187065">
                  <a:moveTo>
                    <a:pt x="2191511" y="2479548"/>
                  </a:moveTo>
                  <a:lnTo>
                    <a:pt x="2253996" y="2479548"/>
                  </a:lnTo>
                </a:path>
                <a:path w="5038725" h="3187065">
                  <a:moveTo>
                    <a:pt x="3377183" y="2479548"/>
                  </a:moveTo>
                  <a:lnTo>
                    <a:pt x="3438144" y="2479548"/>
                  </a:lnTo>
                </a:path>
                <a:path w="5038725" h="3187065">
                  <a:moveTo>
                    <a:pt x="1007363" y="2124456"/>
                  </a:moveTo>
                  <a:lnTo>
                    <a:pt x="1068324" y="2124456"/>
                  </a:lnTo>
                </a:path>
                <a:path w="5038725" h="3187065">
                  <a:moveTo>
                    <a:pt x="1303020" y="2124456"/>
                  </a:moveTo>
                  <a:lnTo>
                    <a:pt x="1363979" y="2124456"/>
                  </a:lnTo>
                </a:path>
                <a:path w="5038725" h="3187065">
                  <a:moveTo>
                    <a:pt x="1155192" y="2124456"/>
                  </a:moveTo>
                  <a:lnTo>
                    <a:pt x="1216152" y="2124456"/>
                  </a:lnTo>
                </a:path>
                <a:path w="5038725" h="3187065">
                  <a:moveTo>
                    <a:pt x="2043683" y="2124456"/>
                  </a:moveTo>
                  <a:lnTo>
                    <a:pt x="2104644" y="2124456"/>
                  </a:lnTo>
                </a:path>
                <a:path w="5038725" h="3187065">
                  <a:moveTo>
                    <a:pt x="4860035" y="2124456"/>
                  </a:moveTo>
                  <a:lnTo>
                    <a:pt x="4920996" y="2124456"/>
                  </a:lnTo>
                </a:path>
                <a:path w="5038725" h="3187065">
                  <a:moveTo>
                    <a:pt x="562355" y="2124456"/>
                  </a:moveTo>
                  <a:lnTo>
                    <a:pt x="623315" y="2124456"/>
                  </a:lnTo>
                </a:path>
                <a:path w="5038725" h="3187065">
                  <a:moveTo>
                    <a:pt x="2488692" y="2124456"/>
                  </a:moveTo>
                  <a:lnTo>
                    <a:pt x="2549652" y="2124456"/>
                  </a:lnTo>
                </a:path>
                <a:path w="5038725" h="3187065">
                  <a:moveTo>
                    <a:pt x="3526535" y="2124456"/>
                  </a:moveTo>
                  <a:lnTo>
                    <a:pt x="3587496" y="2124456"/>
                  </a:lnTo>
                </a:path>
                <a:path w="5038725" h="3187065">
                  <a:moveTo>
                    <a:pt x="3229355" y="2124456"/>
                  </a:moveTo>
                  <a:lnTo>
                    <a:pt x="3290316" y="2124456"/>
                  </a:lnTo>
                </a:path>
                <a:path w="5038725" h="3187065">
                  <a:moveTo>
                    <a:pt x="2784348" y="2124456"/>
                  </a:moveTo>
                  <a:lnTo>
                    <a:pt x="2846831" y="2124456"/>
                  </a:lnTo>
                </a:path>
                <a:path w="5038725" h="3187065">
                  <a:moveTo>
                    <a:pt x="117348" y="2124456"/>
                  </a:moveTo>
                  <a:lnTo>
                    <a:pt x="178307" y="2124456"/>
                  </a:lnTo>
                </a:path>
                <a:path w="5038725" h="3187065">
                  <a:moveTo>
                    <a:pt x="4562856" y="2124456"/>
                  </a:moveTo>
                  <a:lnTo>
                    <a:pt x="4623816" y="2124456"/>
                  </a:lnTo>
                </a:path>
                <a:path w="5038725" h="3187065">
                  <a:moveTo>
                    <a:pt x="0" y="2124456"/>
                  </a:moveTo>
                  <a:lnTo>
                    <a:pt x="30479" y="2124456"/>
                  </a:lnTo>
                </a:path>
                <a:path w="5038725" h="3187065">
                  <a:moveTo>
                    <a:pt x="414527" y="2124456"/>
                  </a:moveTo>
                  <a:lnTo>
                    <a:pt x="475488" y="2124456"/>
                  </a:lnTo>
                </a:path>
                <a:path w="5038725" h="3187065">
                  <a:moveTo>
                    <a:pt x="3822192" y="2124456"/>
                  </a:moveTo>
                  <a:lnTo>
                    <a:pt x="3883152" y="2124456"/>
                  </a:lnTo>
                </a:path>
                <a:path w="5038725" h="3187065">
                  <a:moveTo>
                    <a:pt x="1600200" y="2124456"/>
                  </a:moveTo>
                  <a:lnTo>
                    <a:pt x="1808987" y="2124456"/>
                  </a:lnTo>
                </a:path>
                <a:path w="5038725" h="3187065">
                  <a:moveTo>
                    <a:pt x="265175" y="2124456"/>
                  </a:moveTo>
                  <a:lnTo>
                    <a:pt x="326136" y="2124456"/>
                  </a:lnTo>
                </a:path>
                <a:path w="5038725" h="3187065">
                  <a:moveTo>
                    <a:pt x="3674363" y="2124456"/>
                  </a:moveTo>
                  <a:lnTo>
                    <a:pt x="3735324" y="2124456"/>
                  </a:lnTo>
                </a:path>
                <a:path w="5038725" h="3187065">
                  <a:moveTo>
                    <a:pt x="3970020" y="2124456"/>
                  </a:moveTo>
                  <a:lnTo>
                    <a:pt x="4030979" y="2124456"/>
                  </a:lnTo>
                </a:path>
                <a:path w="5038725" h="3187065">
                  <a:moveTo>
                    <a:pt x="4267200" y="2124456"/>
                  </a:moveTo>
                  <a:lnTo>
                    <a:pt x="4328159" y="2124456"/>
                  </a:lnTo>
                </a:path>
                <a:path w="5038725" h="3187065">
                  <a:moveTo>
                    <a:pt x="2933700" y="2124456"/>
                  </a:moveTo>
                  <a:lnTo>
                    <a:pt x="2994659" y="2124456"/>
                  </a:lnTo>
                </a:path>
                <a:path w="5038725" h="3187065">
                  <a:moveTo>
                    <a:pt x="2636520" y="2124456"/>
                  </a:moveTo>
                  <a:lnTo>
                    <a:pt x="2697479" y="2124456"/>
                  </a:lnTo>
                </a:path>
                <a:path w="5038725" h="3187065">
                  <a:moveTo>
                    <a:pt x="1895855" y="2124456"/>
                  </a:moveTo>
                  <a:lnTo>
                    <a:pt x="1956816" y="2124456"/>
                  </a:lnTo>
                </a:path>
                <a:path w="5038725" h="3187065">
                  <a:moveTo>
                    <a:pt x="2340863" y="2124456"/>
                  </a:moveTo>
                  <a:lnTo>
                    <a:pt x="2401824" y="2124456"/>
                  </a:lnTo>
                </a:path>
                <a:path w="5038725" h="3187065">
                  <a:moveTo>
                    <a:pt x="4712208" y="2124456"/>
                  </a:moveTo>
                  <a:lnTo>
                    <a:pt x="4773168" y="2124456"/>
                  </a:lnTo>
                </a:path>
                <a:path w="5038725" h="3187065">
                  <a:moveTo>
                    <a:pt x="1450848" y="2124456"/>
                  </a:moveTo>
                  <a:lnTo>
                    <a:pt x="1511807" y="2124456"/>
                  </a:lnTo>
                </a:path>
                <a:path w="5038725" h="3187065">
                  <a:moveTo>
                    <a:pt x="2191511" y="2124456"/>
                  </a:moveTo>
                  <a:lnTo>
                    <a:pt x="2253996" y="2124456"/>
                  </a:lnTo>
                </a:path>
                <a:path w="5038725" h="3187065">
                  <a:moveTo>
                    <a:pt x="4415028" y="2124456"/>
                  </a:moveTo>
                  <a:lnTo>
                    <a:pt x="4475987" y="2124456"/>
                  </a:lnTo>
                </a:path>
                <a:path w="5038725" h="3187065">
                  <a:moveTo>
                    <a:pt x="3081528" y="2124456"/>
                  </a:moveTo>
                  <a:lnTo>
                    <a:pt x="3142487" y="2124456"/>
                  </a:lnTo>
                </a:path>
                <a:path w="5038725" h="3187065">
                  <a:moveTo>
                    <a:pt x="4119372" y="2124456"/>
                  </a:moveTo>
                  <a:lnTo>
                    <a:pt x="4180331" y="2124456"/>
                  </a:lnTo>
                </a:path>
                <a:path w="5038725" h="3187065">
                  <a:moveTo>
                    <a:pt x="858012" y="2124456"/>
                  </a:moveTo>
                  <a:lnTo>
                    <a:pt x="918972" y="2124456"/>
                  </a:lnTo>
                </a:path>
                <a:path w="5038725" h="3187065">
                  <a:moveTo>
                    <a:pt x="5007863" y="2124456"/>
                  </a:moveTo>
                  <a:lnTo>
                    <a:pt x="5038344" y="2124456"/>
                  </a:lnTo>
                </a:path>
                <a:path w="5038725" h="3187065">
                  <a:moveTo>
                    <a:pt x="3377183" y="2124456"/>
                  </a:moveTo>
                  <a:lnTo>
                    <a:pt x="3438144" y="2124456"/>
                  </a:lnTo>
                </a:path>
                <a:path w="5038725" h="3187065">
                  <a:moveTo>
                    <a:pt x="710183" y="2124456"/>
                  </a:moveTo>
                  <a:lnTo>
                    <a:pt x="771143" y="2124456"/>
                  </a:lnTo>
                </a:path>
                <a:path w="5038725" h="3187065">
                  <a:moveTo>
                    <a:pt x="1450848" y="1770888"/>
                  </a:moveTo>
                  <a:lnTo>
                    <a:pt x="1511807" y="1770888"/>
                  </a:lnTo>
                </a:path>
                <a:path w="5038725" h="3187065">
                  <a:moveTo>
                    <a:pt x="1600200" y="1770888"/>
                  </a:moveTo>
                  <a:lnTo>
                    <a:pt x="1661159" y="1770888"/>
                  </a:lnTo>
                </a:path>
                <a:path w="5038725" h="3187065">
                  <a:moveTo>
                    <a:pt x="4860035" y="1770888"/>
                  </a:moveTo>
                  <a:lnTo>
                    <a:pt x="4920996" y="1770888"/>
                  </a:lnTo>
                </a:path>
                <a:path w="5038725" h="3187065">
                  <a:moveTo>
                    <a:pt x="2340863" y="1770888"/>
                  </a:moveTo>
                  <a:lnTo>
                    <a:pt x="2401824" y="1770888"/>
                  </a:lnTo>
                </a:path>
                <a:path w="5038725" h="3187065">
                  <a:moveTo>
                    <a:pt x="2191511" y="1770888"/>
                  </a:moveTo>
                  <a:lnTo>
                    <a:pt x="2253996" y="1770888"/>
                  </a:lnTo>
                </a:path>
                <a:path w="5038725" h="3187065">
                  <a:moveTo>
                    <a:pt x="414527" y="1770888"/>
                  </a:moveTo>
                  <a:lnTo>
                    <a:pt x="475488" y="1770888"/>
                  </a:lnTo>
                </a:path>
                <a:path w="5038725" h="3187065">
                  <a:moveTo>
                    <a:pt x="1748027" y="1770888"/>
                  </a:moveTo>
                  <a:lnTo>
                    <a:pt x="1808987" y="1770888"/>
                  </a:lnTo>
                </a:path>
                <a:path w="5038725" h="3187065">
                  <a:moveTo>
                    <a:pt x="5007863" y="1770888"/>
                  </a:moveTo>
                  <a:lnTo>
                    <a:pt x="5038344" y="1770888"/>
                  </a:lnTo>
                </a:path>
                <a:path w="5038725" h="3187065">
                  <a:moveTo>
                    <a:pt x="1007363" y="1770888"/>
                  </a:moveTo>
                  <a:lnTo>
                    <a:pt x="1363979" y="1770888"/>
                  </a:lnTo>
                </a:path>
                <a:path w="5038725" h="3187065">
                  <a:moveTo>
                    <a:pt x="3526535" y="1770888"/>
                  </a:moveTo>
                  <a:lnTo>
                    <a:pt x="3587496" y="1770888"/>
                  </a:lnTo>
                </a:path>
                <a:path w="5038725" h="3187065">
                  <a:moveTo>
                    <a:pt x="562355" y="1770888"/>
                  </a:moveTo>
                  <a:lnTo>
                    <a:pt x="623315" y="1770888"/>
                  </a:lnTo>
                </a:path>
                <a:path w="5038725" h="3187065">
                  <a:moveTo>
                    <a:pt x="3822192" y="1770888"/>
                  </a:moveTo>
                  <a:lnTo>
                    <a:pt x="3883152" y="1770888"/>
                  </a:lnTo>
                </a:path>
                <a:path w="5038725" h="3187065">
                  <a:moveTo>
                    <a:pt x="1895855" y="1770888"/>
                  </a:moveTo>
                  <a:lnTo>
                    <a:pt x="1956816" y="1770888"/>
                  </a:lnTo>
                </a:path>
                <a:path w="5038725" h="3187065">
                  <a:moveTo>
                    <a:pt x="4562856" y="1770888"/>
                  </a:moveTo>
                  <a:lnTo>
                    <a:pt x="4623816" y="1770888"/>
                  </a:lnTo>
                </a:path>
                <a:path w="5038725" h="3187065">
                  <a:moveTo>
                    <a:pt x="0" y="1770888"/>
                  </a:moveTo>
                  <a:lnTo>
                    <a:pt x="178307" y="1770888"/>
                  </a:lnTo>
                </a:path>
                <a:path w="5038725" h="3187065">
                  <a:moveTo>
                    <a:pt x="2043683" y="1770888"/>
                  </a:moveTo>
                  <a:lnTo>
                    <a:pt x="2104644" y="1770888"/>
                  </a:lnTo>
                </a:path>
                <a:path w="5038725" h="3187065">
                  <a:moveTo>
                    <a:pt x="265175" y="1770888"/>
                  </a:moveTo>
                  <a:lnTo>
                    <a:pt x="326136" y="1770888"/>
                  </a:lnTo>
                </a:path>
                <a:path w="5038725" h="3187065">
                  <a:moveTo>
                    <a:pt x="710183" y="1770888"/>
                  </a:moveTo>
                  <a:lnTo>
                    <a:pt x="771143" y="1770888"/>
                  </a:lnTo>
                </a:path>
                <a:path w="5038725" h="3187065">
                  <a:moveTo>
                    <a:pt x="3970020" y="1770888"/>
                  </a:moveTo>
                  <a:lnTo>
                    <a:pt x="4030979" y="1770888"/>
                  </a:lnTo>
                </a:path>
                <a:path w="5038725" h="3187065">
                  <a:moveTo>
                    <a:pt x="4415028" y="1770888"/>
                  </a:moveTo>
                  <a:lnTo>
                    <a:pt x="4475987" y="1770888"/>
                  </a:lnTo>
                </a:path>
                <a:path w="5038725" h="3187065">
                  <a:moveTo>
                    <a:pt x="3377183" y="1770888"/>
                  </a:moveTo>
                  <a:lnTo>
                    <a:pt x="3438144" y="1770888"/>
                  </a:lnTo>
                </a:path>
                <a:path w="5038725" h="3187065">
                  <a:moveTo>
                    <a:pt x="858012" y="1770888"/>
                  </a:moveTo>
                  <a:lnTo>
                    <a:pt x="918972" y="1770888"/>
                  </a:lnTo>
                </a:path>
                <a:path w="5038725" h="3187065">
                  <a:moveTo>
                    <a:pt x="3674363" y="1770888"/>
                  </a:moveTo>
                  <a:lnTo>
                    <a:pt x="3735324" y="1770888"/>
                  </a:lnTo>
                </a:path>
                <a:path w="5038725" h="3187065">
                  <a:moveTo>
                    <a:pt x="4267200" y="1770888"/>
                  </a:moveTo>
                  <a:lnTo>
                    <a:pt x="4328159" y="1770888"/>
                  </a:lnTo>
                </a:path>
                <a:path w="5038725" h="3187065">
                  <a:moveTo>
                    <a:pt x="2488692" y="1770888"/>
                  </a:moveTo>
                  <a:lnTo>
                    <a:pt x="3290316" y="1770888"/>
                  </a:lnTo>
                </a:path>
                <a:path w="5038725" h="3187065">
                  <a:moveTo>
                    <a:pt x="4712208" y="1770888"/>
                  </a:moveTo>
                  <a:lnTo>
                    <a:pt x="4773168" y="1770888"/>
                  </a:lnTo>
                </a:path>
                <a:path w="5038725" h="3187065">
                  <a:moveTo>
                    <a:pt x="4119372" y="1770888"/>
                  </a:moveTo>
                  <a:lnTo>
                    <a:pt x="4180331" y="1770888"/>
                  </a:lnTo>
                </a:path>
                <a:path w="5038725" h="3187065">
                  <a:moveTo>
                    <a:pt x="5007863" y="1417320"/>
                  </a:moveTo>
                  <a:lnTo>
                    <a:pt x="5038344" y="1417320"/>
                  </a:lnTo>
                </a:path>
                <a:path w="5038725" h="3187065">
                  <a:moveTo>
                    <a:pt x="4562856" y="1417320"/>
                  </a:moveTo>
                  <a:lnTo>
                    <a:pt x="4623816" y="1417320"/>
                  </a:lnTo>
                </a:path>
                <a:path w="5038725" h="3187065">
                  <a:moveTo>
                    <a:pt x="2043683" y="1417320"/>
                  </a:moveTo>
                  <a:lnTo>
                    <a:pt x="3587496" y="1417320"/>
                  </a:lnTo>
                </a:path>
                <a:path w="5038725" h="3187065">
                  <a:moveTo>
                    <a:pt x="4119372" y="1417320"/>
                  </a:moveTo>
                  <a:lnTo>
                    <a:pt x="4180331" y="1417320"/>
                  </a:lnTo>
                </a:path>
                <a:path w="5038725" h="3187065">
                  <a:moveTo>
                    <a:pt x="1748027" y="1417320"/>
                  </a:moveTo>
                  <a:lnTo>
                    <a:pt x="1956816" y="1417320"/>
                  </a:lnTo>
                </a:path>
                <a:path w="5038725" h="3187065">
                  <a:moveTo>
                    <a:pt x="3674363" y="1417320"/>
                  </a:moveTo>
                  <a:lnTo>
                    <a:pt x="3735324" y="1417320"/>
                  </a:lnTo>
                </a:path>
                <a:path w="5038725" h="3187065">
                  <a:moveTo>
                    <a:pt x="0" y="1417320"/>
                  </a:moveTo>
                  <a:lnTo>
                    <a:pt x="623315" y="1417320"/>
                  </a:lnTo>
                </a:path>
                <a:path w="5038725" h="3187065">
                  <a:moveTo>
                    <a:pt x="4860035" y="1417320"/>
                  </a:moveTo>
                  <a:lnTo>
                    <a:pt x="4920996" y="1417320"/>
                  </a:lnTo>
                </a:path>
                <a:path w="5038725" h="3187065">
                  <a:moveTo>
                    <a:pt x="3970020" y="1417320"/>
                  </a:moveTo>
                  <a:lnTo>
                    <a:pt x="4030979" y="1417320"/>
                  </a:lnTo>
                </a:path>
                <a:path w="5038725" h="3187065">
                  <a:moveTo>
                    <a:pt x="3822192" y="1417320"/>
                  </a:moveTo>
                  <a:lnTo>
                    <a:pt x="3883152" y="1417320"/>
                  </a:lnTo>
                </a:path>
                <a:path w="5038725" h="3187065">
                  <a:moveTo>
                    <a:pt x="4267200" y="1417320"/>
                  </a:moveTo>
                  <a:lnTo>
                    <a:pt x="4328159" y="1417320"/>
                  </a:lnTo>
                </a:path>
                <a:path w="5038725" h="3187065">
                  <a:moveTo>
                    <a:pt x="4712208" y="1417320"/>
                  </a:moveTo>
                  <a:lnTo>
                    <a:pt x="4773168" y="1417320"/>
                  </a:lnTo>
                </a:path>
                <a:path w="5038725" h="3187065">
                  <a:moveTo>
                    <a:pt x="710183" y="1417320"/>
                  </a:moveTo>
                  <a:lnTo>
                    <a:pt x="1661159" y="1417320"/>
                  </a:lnTo>
                </a:path>
                <a:path w="5038725" h="3187065">
                  <a:moveTo>
                    <a:pt x="4415028" y="1417320"/>
                  </a:moveTo>
                  <a:lnTo>
                    <a:pt x="4475987" y="1417320"/>
                  </a:lnTo>
                </a:path>
                <a:path w="5038725" h="3187065">
                  <a:moveTo>
                    <a:pt x="5007863" y="1062227"/>
                  </a:moveTo>
                  <a:lnTo>
                    <a:pt x="5038344" y="1062227"/>
                  </a:lnTo>
                </a:path>
                <a:path w="5038725" h="3187065">
                  <a:moveTo>
                    <a:pt x="4119372" y="1062227"/>
                  </a:moveTo>
                  <a:lnTo>
                    <a:pt x="4475987" y="1062227"/>
                  </a:lnTo>
                </a:path>
                <a:path w="5038725" h="3187065">
                  <a:moveTo>
                    <a:pt x="4860035" y="1062227"/>
                  </a:moveTo>
                  <a:lnTo>
                    <a:pt x="4920996" y="1062227"/>
                  </a:lnTo>
                </a:path>
                <a:path w="5038725" h="3187065">
                  <a:moveTo>
                    <a:pt x="4562856" y="1062227"/>
                  </a:moveTo>
                  <a:lnTo>
                    <a:pt x="4623816" y="1062227"/>
                  </a:lnTo>
                </a:path>
                <a:path w="5038725" h="3187065">
                  <a:moveTo>
                    <a:pt x="3822192" y="1062227"/>
                  </a:moveTo>
                  <a:lnTo>
                    <a:pt x="3883152" y="1062227"/>
                  </a:lnTo>
                </a:path>
                <a:path w="5038725" h="3187065">
                  <a:moveTo>
                    <a:pt x="3970020" y="1062227"/>
                  </a:moveTo>
                  <a:lnTo>
                    <a:pt x="4030979" y="1062227"/>
                  </a:lnTo>
                </a:path>
                <a:path w="5038725" h="3187065">
                  <a:moveTo>
                    <a:pt x="0" y="1062227"/>
                  </a:moveTo>
                  <a:lnTo>
                    <a:pt x="3735324" y="1062227"/>
                  </a:lnTo>
                </a:path>
                <a:path w="5038725" h="3187065">
                  <a:moveTo>
                    <a:pt x="4712208" y="1062227"/>
                  </a:moveTo>
                  <a:lnTo>
                    <a:pt x="4773168" y="1062227"/>
                  </a:lnTo>
                </a:path>
                <a:path w="5038725" h="3187065">
                  <a:moveTo>
                    <a:pt x="3970020" y="708660"/>
                  </a:moveTo>
                  <a:lnTo>
                    <a:pt x="4180331" y="708660"/>
                  </a:lnTo>
                </a:path>
                <a:path w="5038725" h="3187065">
                  <a:moveTo>
                    <a:pt x="4415028" y="708660"/>
                  </a:moveTo>
                  <a:lnTo>
                    <a:pt x="4475987" y="708660"/>
                  </a:lnTo>
                </a:path>
                <a:path w="5038725" h="3187065">
                  <a:moveTo>
                    <a:pt x="5007863" y="708660"/>
                  </a:moveTo>
                  <a:lnTo>
                    <a:pt x="5038344" y="708660"/>
                  </a:lnTo>
                </a:path>
                <a:path w="5038725" h="3187065">
                  <a:moveTo>
                    <a:pt x="4267200" y="708660"/>
                  </a:moveTo>
                  <a:lnTo>
                    <a:pt x="4328159" y="708660"/>
                  </a:lnTo>
                </a:path>
                <a:path w="5038725" h="3187065">
                  <a:moveTo>
                    <a:pt x="4712208" y="708660"/>
                  </a:moveTo>
                  <a:lnTo>
                    <a:pt x="4773168" y="708660"/>
                  </a:lnTo>
                </a:path>
                <a:path w="5038725" h="3187065">
                  <a:moveTo>
                    <a:pt x="4860035" y="708660"/>
                  </a:moveTo>
                  <a:lnTo>
                    <a:pt x="4920996" y="708660"/>
                  </a:lnTo>
                </a:path>
                <a:path w="5038725" h="3187065">
                  <a:moveTo>
                    <a:pt x="0" y="708660"/>
                  </a:moveTo>
                  <a:lnTo>
                    <a:pt x="3883152" y="708660"/>
                  </a:lnTo>
                </a:path>
                <a:path w="5038725" h="3187065">
                  <a:moveTo>
                    <a:pt x="4562856" y="708660"/>
                  </a:moveTo>
                  <a:lnTo>
                    <a:pt x="4623816" y="708660"/>
                  </a:lnTo>
                </a:path>
                <a:path w="5038725" h="3187065">
                  <a:moveTo>
                    <a:pt x="0" y="355091"/>
                  </a:moveTo>
                  <a:lnTo>
                    <a:pt x="4180331" y="355091"/>
                  </a:lnTo>
                </a:path>
                <a:path w="5038725" h="3187065">
                  <a:moveTo>
                    <a:pt x="4267200" y="355091"/>
                  </a:moveTo>
                  <a:lnTo>
                    <a:pt x="5038344" y="355091"/>
                  </a:lnTo>
                </a:path>
                <a:path w="5038725" h="3187065">
                  <a:moveTo>
                    <a:pt x="0" y="0"/>
                  </a:moveTo>
                  <a:lnTo>
                    <a:pt x="5038344" y="0"/>
                  </a:lnTo>
                </a:path>
              </a:pathLst>
            </a:custGeom>
            <a:ln w="3175">
              <a:solidFill>
                <a:srgbClr val="D9D9D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635752" y="3576827"/>
              <a:ext cx="4977765" cy="1983105"/>
            </a:xfrm>
            <a:custGeom>
              <a:avLst/>
              <a:gdLst/>
              <a:ahLst/>
              <a:cxnLst/>
              <a:rect l="l" t="t" r="r" b="b"/>
              <a:pathLst>
                <a:path w="4977765" h="1983104">
                  <a:moveTo>
                    <a:pt x="86868" y="1469136"/>
                  </a:moveTo>
                  <a:lnTo>
                    <a:pt x="0" y="1469136"/>
                  </a:lnTo>
                  <a:lnTo>
                    <a:pt x="0" y="1982724"/>
                  </a:lnTo>
                  <a:lnTo>
                    <a:pt x="86868" y="1982724"/>
                  </a:lnTo>
                  <a:lnTo>
                    <a:pt x="86868" y="1469136"/>
                  </a:lnTo>
                  <a:close/>
                </a:path>
                <a:path w="4977765" h="1983104">
                  <a:moveTo>
                    <a:pt x="234696" y="1309116"/>
                  </a:moveTo>
                  <a:lnTo>
                    <a:pt x="147828" y="1309116"/>
                  </a:lnTo>
                  <a:lnTo>
                    <a:pt x="147828" y="1982724"/>
                  </a:lnTo>
                  <a:lnTo>
                    <a:pt x="234696" y="1982724"/>
                  </a:lnTo>
                  <a:lnTo>
                    <a:pt x="234696" y="1309116"/>
                  </a:lnTo>
                  <a:close/>
                </a:path>
                <a:path w="4977765" h="1983104">
                  <a:moveTo>
                    <a:pt x="384048" y="1097280"/>
                  </a:moveTo>
                  <a:lnTo>
                    <a:pt x="295656" y="1097280"/>
                  </a:lnTo>
                  <a:lnTo>
                    <a:pt x="295656" y="1982724"/>
                  </a:lnTo>
                  <a:lnTo>
                    <a:pt x="384048" y="1982724"/>
                  </a:lnTo>
                  <a:lnTo>
                    <a:pt x="384048" y="1097280"/>
                  </a:lnTo>
                  <a:close/>
                </a:path>
                <a:path w="4977765" h="1983104">
                  <a:moveTo>
                    <a:pt x="531876" y="1078992"/>
                  </a:moveTo>
                  <a:lnTo>
                    <a:pt x="445008" y="1078992"/>
                  </a:lnTo>
                  <a:lnTo>
                    <a:pt x="445008" y="1982724"/>
                  </a:lnTo>
                  <a:lnTo>
                    <a:pt x="531876" y="1982724"/>
                  </a:lnTo>
                  <a:lnTo>
                    <a:pt x="531876" y="1078992"/>
                  </a:lnTo>
                  <a:close/>
                </a:path>
                <a:path w="4977765" h="1983104">
                  <a:moveTo>
                    <a:pt x="679704" y="920496"/>
                  </a:moveTo>
                  <a:lnTo>
                    <a:pt x="592836" y="920496"/>
                  </a:lnTo>
                  <a:lnTo>
                    <a:pt x="592836" y="1982724"/>
                  </a:lnTo>
                  <a:lnTo>
                    <a:pt x="679704" y="1982724"/>
                  </a:lnTo>
                  <a:lnTo>
                    <a:pt x="679704" y="920496"/>
                  </a:lnTo>
                  <a:close/>
                </a:path>
                <a:path w="4977765" h="1983104">
                  <a:moveTo>
                    <a:pt x="827532" y="1114044"/>
                  </a:moveTo>
                  <a:lnTo>
                    <a:pt x="740664" y="1114044"/>
                  </a:lnTo>
                  <a:lnTo>
                    <a:pt x="740664" y="1982724"/>
                  </a:lnTo>
                  <a:lnTo>
                    <a:pt x="827532" y="1982724"/>
                  </a:lnTo>
                  <a:lnTo>
                    <a:pt x="827532" y="1114044"/>
                  </a:lnTo>
                  <a:close/>
                </a:path>
                <a:path w="4977765" h="1983104">
                  <a:moveTo>
                    <a:pt x="976871" y="1220724"/>
                  </a:moveTo>
                  <a:lnTo>
                    <a:pt x="888492" y="1220724"/>
                  </a:lnTo>
                  <a:lnTo>
                    <a:pt x="888492" y="1982724"/>
                  </a:lnTo>
                  <a:lnTo>
                    <a:pt x="976871" y="1982724"/>
                  </a:lnTo>
                  <a:lnTo>
                    <a:pt x="976871" y="1220724"/>
                  </a:lnTo>
                  <a:close/>
                </a:path>
                <a:path w="4977765" h="1983104">
                  <a:moveTo>
                    <a:pt x="1124712" y="1185672"/>
                  </a:moveTo>
                  <a:lnTo>
                    <a:pt x="1037844" y="1185672"/>
                  </a:lnTo>
                  <a:lnTo>
                    <a:pt x="1037844" y="1982724"/>
                  </a:lnTo>
                  <a:lnTo>
                    <a:pt x="1124712" y="1982724"/>
                  </a:lnTo>
                  <a:lnTo>
                    <a:pt x="1124712" y="1185672"/>
                  </a:lnTo>
                  <a:close/>
                </a:path>
                <a:path w="4977765" h="1983104">
                  <a:moveTo>
                    <a:pt x="1272540" y="1078992"/>
                  </a:moveTo>
                  <a:lnTo>
                    <a:pt x="1185672" y="1078992"/>
                  </a:lnTo>
                  <a:lnTo>
                    <a:pt x="1185672" y="1982724"/>
                  </a:lnTo>
                  <a:lnTo>
                    <a:pt x="1272540" y="1982724"/>
                  </a:lnTo>
                  <a:lnTo>
                    <a:pt x="1272540" y="1078992"/>
                  </a:lnTo>
                  <a:close/>
                </a:path>
                <a:path w="4977765" h="1983104">
                  <a:moveTo>
                    <a:pt x="1420368" y="813816"/>
                  </a:moveTo>
                  <a:lnTo>
                    <a:pt x="1333500" y="813816"/>
                  </a:lnTo>
                  <a:lnTo>
                    <a:pt x="1333500" y="1982724"/>
                  </a:lnTo>
                  <a:lnTo>
                    <a:pt x="1420368" y="1982724"/>
                  </a:lnTo>
                  <a:lnTo>
                    <a:pt x="1420368" y="813816"/>
                  </a:lnTo>
                  <a:close/>
                </a:path>
                <a:path w="4977765" h="1983104">
                  <a:moveTo>
                    <a:pt x="1569720" y="848868"/>
                  </a:moveTo>
                  <a:lnTo>
                    <a:pt x="1481328" y="848868"/>
                  </a:lnTo>
                  <a:lnTo>
                    <a:pt x="1481328" y="1982724"/>
                  </a:lnTo>
                  <a:lnTo>
                    <a:pt x="1569720" y="1982724"/>
                  </a:lnTo>
                  <a:lnTo>
                    <a:pt x="1569720" y="848868"/>
                  </a:lnTo>
                  <a:close/>
                </a:path>
                <a:path w="4977765" h="1983104">
                  <a:moveTo>
                    <a:pt x="1717548" y="778764"/>
                  </a:moveTo>
                  <a:lnTo>
                    <a:pt x="1630680" y="778764"/>
                  </a:lnTo>
                  <a:lnTo>
                    <a:pt x="1630680" y="1982724"/>
                  </a:lnTo>
                  <a:lnTo>
                    <a:pt x="1717548" y="1982724"/>
                  </a:lnTo>
                  <a:lnTo>
                    <a:pt x="1717548" y="778764"/>
                  </a:lnTo>
                  <a:close/>
                </a:path>
                <a:path w="4977765" h="1983104">
                  <a:moveTo>
                    <a:pt x="1865376" y="973836"/>
                  </a:moveTo>
                  <a:lnTo>
                    <a:pt x="1778508" y="973836"/>
                  </a:lnTo>
                  <a:lnTo>
                    <a:pt x="1778508" y="1982724"/>
                  </a:lnTo>
                  <a:lnTo>
                    <a:pt x="1865376" y="1982724"/>
                  </a:lnTo>
                  <a:lnTo>
                    <a:pt x="1865376" y="973836"/>
                  </a:lnTo>
                  <a:close/>
                </a:path>
                <a:path w="4977765" h="1983104">
                  <a:moveTo>
                    <a:pt x="2013204" y="637032"/>
                  </a:moveTo>
                  <a:lnTo>
                    <a:pt x="1926336" y="637032"/>
                  </a:lnTo>
                  <a:lnTo>
                    <a:pt x="1926336" y="1982724"/>
                  </a:lnTo>
                  <a:lnTo>
                    <a:pt x="2013204" y="1982724"/>
                  </a:lnTo>
                  <a:lnTo>
                    <a:pt x="2013204" y="637032"/>
                  </a:lnTo>
                  <a:close/>
                </a:path>
                <a:path w="4977765" h="1983104">
                  <a:moveTo>
                    <a:pt x="2161032" y="760476"/>
                  </a:moveTo>
                  <a:lnTo>
                    <a:pt x="2074164" y="760476"/>
                  </a:lnTo>
                  <a:lnTo>
                    <a:pt x="2074164" y="1982724"/>
                  </a:lnTo>
                  <a:lnTo>
                    <a:pt x="2161032" y="1982724"/>
                  </a:lnTo>
                  <a:lnTo>
                    <a:pt x="2161032" y="760476"/>
                  </a:lnTo>
                  <a:close/>
                </a:path>
                <a:path w="4977765" h="1983104">
                  <a:moveTo>
                    <a:pt x="2310384" y="1097280"/>
                  </a:moveTo>
                  <a:lnTo>
                    <a:pt x="2223516" y="1097280"/>
                  </a:lnTo>
                  <a:lnTo>
                    <a:pt x="2223516" y="1982724"/>
                  </a:lnTo>
                  <a:lnTo>
                    <a:pt x="2310384" y="1982724"/>
                  </a:lnTo>
                  <a:lnTo>
                    <a:pt x="2310384" y="1097280"/>
                  </a:lnTo>
                  <a:close/>
                </a:path>
                <a:path w="4977765" h="1983104">
                  <a:moveTo>
                    <a:pt x="2458212" y="1203960"/>
                  </a:moveTo>
                  <a:lnTo>
                    <a:pt x="2371344" y="1203960"/>
                  </a:lnTo>
                  <a:lnTo>
                    <a:pt x="2371344" y="1982724"/>
                  </a:lnTo>
                  <a:lnTo>
                    <a:pt x="2458212" y="1982724"/>
                  </a:lnTo>
                  <a:lnTo>
                    <a:pt x="2458212" y="1203960"/>
                  </a:lnTo>
                  <a:close/>
                </a:path>
                <a:path w="4977765" h="1983104">
                  <a:moveTo>
                    <a:pt x="2606040" y="1239012"/>
                  </a:moveTo>
                  <a:lnTo>
                    <a:pt x="2519172" y="1239012"/>
                  </a:lnTo>
                  <a:lnTo>
                    <a:pt x="2519172" y="1982724"/>
                  </a:lnTo>
                  <a:lnTo>
                    <a:pt x="2606040" y="1982724"/>
                  </a:lnTo>
                  <a:lnTo>
                    <a:pt x="2606040" y="1239012"/>
                  </a:lnTo>
                  <a:close/>
                </a:path>
                <a:path w="4977765" h="1983104">
                  <a:moveTo>
                    <a:pt x="2753868" y="1255776"/>
                  </a:moveTo>
                  <a:lnTo>
                    <a:pt x="2667000" y="1255776"/>
                  </a:lnTo>
                  <a:lnTo>
                    <a:pt x="2667000" y="1982724"/>
                  </a:lnTo>
                  <a:lnTo>
                    <a:pt x="2753868" y="1982724"/>
                  </a:lnTo>
                  <a:lnTo>
                    <a:pt x="2753868" y="1255776"/>
                  </a:lnTo>
                  <a:close/>
                </a:path>
                <a:path w="4977765" h="1983104">
                  <a:moveTo>
                    <a:pt x="2903220" y="1078992"/>
                  </a:moveTo>
                  <a:lnTo>
                    <a:pt x="2816352" y="1078992"/>
                  </a:lnTo>
                  <a:lnTo>
                    <a:pt x="2816352" y="1982724"/>
                  </a:lnTo>
                  <a:lnTo>
                    <a:pt x="2903220" y="1982724"/>
                  </a:lnTo>
                  <a:lnTo>
                    <a:pt x="2903220" y="1078992"/>
                  </a:lnTo>
                  <a:close/>
                </a:path>
                <a:path w="4977765" h="1983104">
                  <a:moveTo>
                    <a:pt x="3051048" y="1255776"/>
                  </a:moveTo>
                  <a:lnTo>
                    <a:pt x="2964180" y="1255776"/>
                  </a:lnTo>
                  <a:lnTo>
                    <a:pt x="2964180" y="1982724"/>
                  </a:lnTo>
                  <a:lnTo>
                    <a:pt x="3051048" y="1982724"/>
                  </a:lnTo>
                  <a:lnTo>
                    <a:pt x="3051048" y="1255776"/>
                  </a:lnTo>
                  <a:close/>
                </a:path>
                <a:path w="4977765" h="1983104">
                  <a:moveTo>
                    <a:pt x="3198876" y="1397508"/>
                  </a:moveTo>
                  <a:lnTo>
                    <a:pt x="3112008" y="1397508"/>
                  </a:lnTo>
                  <a:lnTo>
                    <a:pt x="3112008" y="1982724"/>
                  </a:lnTo>
                  <a:lnTo>
                    <a:pt x="3198876" y="1982724"/>
                  </a:lnTo>
                  <a:lnTo>
                    <a:pt x="3198876" y="1397508"/>
                  </a:lnTo>
                  <a:close/>
                </a:path>
                <a:path w="4977765" h="1983104">
                  <a:moveTo>
                    <a:pt x="3346704" y="1062228"/>
                  </a:moveTo>
                  <a:lnTo>
                    <a:pt x="3259836" y="1062228"/>
                  </a:lnTo>
                  <a:lnTo>
                    <a:pt x="3259836" y="1982724"/>
                  </a:lnTo>
                  <a:lnTo>
                    <a:pt x="3346704" y="1982724"/>
                  </a:lnTo>
                  <a:lnTo>
                    <a:pt x="3346704" y="1062228"/>
                  </a:lnTo>
                  <a:close/>
                </a:path>
                <a:path w="4977765" h="1983104">
                  <a:moveTo>
                    <a:pt x="3496056" y="955548"/>
                  </a:moveTo>
                  <a:lnTo>
                    <a:pt x="3407664" y="955548"/>
                  </a:lnTo>
                  <a:lnTo>
                    <a:pt x="3407664" y="1982724"/>
                  </a:lnTo>
                  <a:lnTo>
                    <a:pt x="3496056" y="1982724"/>
                  </a:lnTo>
                  <a:lnTo>
                    <a:pt x="3496056" y="955548"/>
                  </a:lnTo>
                  <a:close/>
                </a:path>
                <a:path w="4977765" h="1983104">
                  <a:moveTo>
                    <a:pt x="3643884" y="848868"/>
                  </a:moveTo>
                  <a:lnTo>
                    <a:pt x="3557016" y="848868"/>
                  </a:lnTo>
                  <a:lnTo>
                    <a:pt x="3557016" y="1982724"/>
                  </a:lnTo>
                  <a:lnTo>
                    <a:pt x="3643884" y="1982724"/>
                  </a:lnTo>
                  <a:lnTo>
                    <a:pt x="3643884" y="848868"/>
                  </a:lnTo>
                  <a:close/>
                </a:path>
                <a:path w="4977765" h="1983104">
                  <a:moveTo>
                    <a:pt x="3791712" y="883920"/>
                  </a:moveTo>
                  <a:lnTo>
                    <a:pt x="3704844" y="883920"/>
                  </a:lnTo>
                  <a:lnTo>
                    <a:pt x="3704844" y="1982724"/>
                  </a:lnTo>
                  <a:lnTo>
                    <a:pt x="3791712" y="1982724"/>
                  </a:lnTo>
                  <a:lnTo>
                    <a:pt x="3791712" y="883920"/>
                  </a:lnTo>
                  <a:close/>
                </a:path>
                <a:path w="4977765" h="1983104">
                  <a:moveTo>
                    <a:pt x="3939540" y="653796"/>
                  </a:moveTo>
                  <a:lnTo>
                    <a:pt x="3852672" y="653796"/>
                  </a:lnTo>
                  <a:lnTo>
                    <a:pt x="3852672" y="1982724"/>
                  </a:lnTo>
                  <a:lnTo>
                    <a:pt x="3939540" y="1982724"/>
                  </a:lnTo>
                  <a:lnTo>
                    <a:pt x="3939540" y="653796"/>
                  </a:lnTo>
                  <a:close/>
                </a:path>
                <a:path w="4977765" h="1983104">
                  <a:moveTo>
                    <a:pt x="4088892" y="513588"/>
                  </a:moveTo>
                  <a:lnTo>
                    <a:pt x="4000500" y="513588"/>
                  </a:lnTo>
                  <a:lnTo>
                    <a:pt x="4000500" y="1982724"/>
                  </a:lnTo>
                  <a:lnTo>
                    <a:pt x="4088892" y="1982724"/>
                  </a:lnTo>
                  <a:lnTo>
                    <a:pt x="4088892" y="513588"/>
                  </a:lnTo>
                  <a:close/>
                </a:path>
                <a:path w="4977765" h="1983104">
                  <a:moveTo>
                    <a:pt x="4236720" y="265176"/>
                  </a:moveTo>
                  <a:lnTo>
                    <a:pt x="4149852" y="265176"/>
                  </a:lnTo>
                  <a:lnTo>
                    <a:pt x="4149852" y="1982724"/>
                  </a:lnTo>
                  <a:lnTo>
                    <a:pt x="4236720" y="1982736"/>
                  </a:lnTo>
                  <a:lnTo>
                    <a:pt x="4236720" y="265176"/>
                  </a:lnTo>
                  <a:close/>
                </a:path>
                <a:path w="4977765" h="1983104">
                  <a:moveTo>
                    <a:pt x="4384548" y="265176"/>
                  </a:moveTo>
                  <a:lnTo>
                    <a:pt x="4297680" y="265176"/>
                  </a:lnTo>
                  <a:lnTo>
                    <a:pt x="4297680" y="1982724"/>
                  </a:lnTo>
                  <a:lnTo>
                    <a:pt x="4384548" y="1982736"/>
                  </a:lnTo>
                  <a:lnTo>
                    <a:pt x="4384548" y="265176"/>
                  </a:lnTo>
                  <a:close/>
                </a:path>
                <a:path w="4977765" h="1983104">
                  <a:moveTo>
                    <a:pt x="4532376" y="318516"/>
                  </a:moveTo>
                  <a:lnTo>
                    <a:pt x="4445508" y="318516"/>
                  </a:lnTo>
                  <a:lnTo>
                    <a:pt x="4445508" y="1982724"/>
                  </a:lnTo>
                  <a:lnTo>
                    <a:pt x="4532376" y="1982736"/>
                  </a:lnTo>
                  <a:lnTo>
                    <a:pt x="4532376" y="318516"/>
                  </a:lnTo>
                  <a:close/>
                </a:path>
                <a:path w="4977765" h="1983104">
                  <a:moveTo>
                    <a:pt x="4681728" y="0"/>
                  </a:moveTo>
                  <a:lnTo>
                    <a:pt x="4593336" y="0"/>
                  </a:lnTo>
                  <a:lnTo>
                    <a:pt x="4593336" y="1982724"/>
                  </a:lnTo>
                  <a:lnTo>
                    <a:pt x="4681728" y="1982724"/>
                  </a:lnTo>
                  <a:lnTo>
                    <a:pt x="4681728" y="0"/>
                  </a:lnTo>
                  <a:close/>
                </a:path>
                <a:path w="4977765" h="1983104">
                  <a:moveTo>
                    <a:pt x="4829556" y="300228"/>
                  </a:moveTo>
                  <a:lnTo>
                    <a:pt x="4742688" y="300228"/>
                  </a:lnTo>
                  <a:lnTo>
                    <a:pt x="4742688" y="1982724"/>
                  </a:lnTo>
                  <a:lnTo>
                    <a:pt x="4829556" y="1982736"/>
                  </a:lnTo>
                  <a:lnTo>
                    <a:pt x="4829556" y="300228"/>
                  </a:lnTo>
                  <a:close/>
                </a:path>
                <a:path w="4977765" h="1983104">
                  <a:moveTo>
                    <a:pt x="4977384" y="246888"/>
                  </a:moveTo>
                  <a:lnTo>
                    <a:pt x="4890516" y="246888"/>
                  </a:lnTo>
                  <a:lnTo>
                    <a:pt x="4890516" y="1982724"/>
                  </a:lnTo>
                  <a:lnTo>
                    <a:pt x="4977384" y="1982736"/>
                  </a:lnTo>
                  <a:lnTo>
                    <a:pt x="4977384" y="246888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635752" y="3044951"/>
              <a:ext cx="4977765" cy="2001520"/>
            </a:xfrm>
            <a:custGeom>
              <a:avLst/>
              <a:gdLst/>
              <a:ahLst/>
              <a:cxnLst/>
              <a:rect l="l" t="t" r="r" b="b"/>
              <a:pathLst>
                <a:path w="4977765" h="2001520">
                  <a:moveTo>
                    <a:pt x="86868" y="1752600"/>
                  </a:moveTo>
                  <a:lnTo>
                    <a:pt x="0" y="1752600"/>
                  </a:lnTo>
                  <a:lnTo>
                    <a:pt x="0" y="2001012"/>
                  </a:lnTo>
                  <a:lnTo>
                    <a:pt x="86868" y="2001012"/>
                  </a:lnTo>
                  <a:lnTo>
                    <a:pt x="86868" y="1752600"/>
                  </a:lnTo>
                  <a:close/>
                </a:path>
                <a:path w="4977765" h="2001520">
                  <a:moveTo>
                    <a:pt x="234696" y="1629156"/>
                  </a:moveTo>
                  <a:lnTo>
                    <a:pt x="147828" y="1629156"/>
                  </a:lnTo>
                  <a:lnTo>
                    <a:pt x="147828" y="1840992"/>
                  </a:lnTo>
                  <a:lnTo>
                    <a:pt x="234696" y="1840992"/>
                  </a:lnTo>
                  <a:lnTo>
                    <a:pt x="234696" y="1629156"/>
                  </a:lnTo>
                  <a:close/>
                </a:path>
                <a:path w="4977765" h="2001520">
                  <a:moveTo>
                    <a:pt x="384048" y="1399032"/>
                  </a:moveTo>
                  <a:lnTo>
                    <a:pt x="295656" y="1399032"/>
                  </a:lnTo>
                  <a:lnTo>
                    <a:pt x="295656" y="1629156"/>
                  </a:lnTo>
                  <a:lnTo>
                    <a:pt x="384048" y="1629156"/>
                  </a:lnTo>
                  <a:lnTo>
                    <a:pt x="384048" y="1399032"/>
                  </a:lnTo>
                  <a:close/>
                </a:path>
                <a:path w="4977765" h="2001520">
                  <a:moveTo>
                    <a:pt x="531876" y="1469136"/>
                  </a:moveTo>
                  <a:lnTo>
                    <a:pt x="445008" y="1469136"/>
                  </a:lnTo>
                  <a:lnTo>
                    <a:pt x="445008" y="1610868"/>
                  </a:lnTo>
                  <a:lnTo>
                    <a:pt x="531876" y="1610868"/>
                  </a:lnTo>
                  <a:lnTo>
                    <a:pt x="531876" y="1469136"/>
                  </a:lnTo>
                  <a:close/>
                </a:path>
                <a:path w="4977765" h="2001520">
                  <a:moveTo>
                    <a:pt x="679704" y="1257300"/>
                  </a:moveTo>
                  <a:lnTo>
                    <a:pt x="592836" y="1257300"/>
                  </a:lnTo>
                  <a:lnTo>
                    <a:pt x="592836" y="1452372"/>
                  </a:lnTo>
                  <a:lnTo>
                    <a:pt x="679704" y="1452372"/>
                  </a:lnTo>
                  <a:lnTo>
                    <a:pt x="679704" y="1257300"/>
                  </a:lnTo>
                  <a:close/>
                </a:path>
                <a:path w="4977765" h="2001520">
                  <a:moveTo>
                    <a:pt x="827532" y="1434084"/>
                  </a:moveTo>
                  <a:lnTo>
                    <a:pt x="740664" y="1434084"/>
                  </a:lnTo>
                  <a:lnTo>
                    <a:pt x="740664" y="1645920"/>
                  </a:lnTo>
                  <a:lnTo>
                    <a:pt x="827532" y="1645920"/>
                  </a:lnTo>
                  <a:lnTo>
                    <a:pt x="827532" y="1434084"/>
                  </a:lnTo>
                  <a:close/>
                </a:path>
                <a:path w="4977765" h="2001520">
                  <a:moveTo>
                    <a:pt x="976871" y="1575816"/>
                  </a:moveTo>
                  <a:lnTo>
                    <a:pt x="888492" y="1575816"/>
                  </a:lnTo>
                  <a:lnTo>
                    <a:pt x="888492" y="1752600"/>
                  </a:lnTo>
                  <a:lnTo>
                    <a:pt x="976871" y="1752600"/>
                  </a:lnTo>
                  <a:lnTo>
                    <a:pt x="976871" y="1575816"/>
                  </a:lnTo>
                  <a:close/>
                </a:path>
                <a:path w="4977765" h="2001520">
                  <a:moveTo>
                    <a:pt x="1124712" y="1610868"/>
                  </a:moveTo>
                  <a:lnTo>
                    <a:pt x="1037844" y="1610868"/>
                  </a:lnTo>
                  <a:lnTo>
                    <a:pt x="1037844" y="1717548"/>
                  </a:lnTo>
                  <a:lnTo>
                    <a:pt x="1124712" y="1717548"/>
                  </a:lnTo>
                  <a:lnTo>
                    <a:pt x="1124712" y="1610868"/>
                  </a:lnTo>
                  <a:close/>
                </a:path>
                <a:path w="4977765" h="2001520">
                  <a:moveTo>
                    <a:pt x="1272540" y="1469136"/>
                  </a:moveTo>
                  <a:lnTo>
                    <a:pt x="1185672" y="1469136"/>
                  </a:lnTo>
                  <a:lnTo>
                    <a:pt x="1185672" y="1610868"/>
                  </a:lnTo>
                  <a:lnTo>
                    <a:pt x="1272540" y="1610868"/>
                  </a:lnTo>
                  <a:lnTo>
                    <a:pt x="1272540" y="1469136"/>
                  </a:lnTo>
                  <a:close/>
                </a:path>
                <a:path w="4977765" h="2001520">
                  <a:moveTo>
                    <a:pt x="1420368" y="1203960"/>
                  </a:moveTo>
                  <a:lnTo>
                    <a:pt x="1333500" y="1203960"/>
                  </a:lnTo>
                  <a:lnTo>
                    <a:pt x="1333500" y="1345692"/>
                  </a:lnTo>
                  <a:lnTo>
                    <a:pt x="1420368" y="1345692"/>
                  </a:lnTo>
                  <a:lnTo>
                    <a:pt x="1420368" y="1203960"/>
                  </a:lnTo>
                  <a:close/>
                </a:path>
                <a:path w="4977765" h="2001520">
                  <a:moveTo>
                    <a:pt x="1569720" y="1257300"/>
                  </a:moveTo>
                  <a:lnTo>
                    <a:pt x="1481328" y="1257300"/>
                  </a:lnTo>
                  <a:lnTo>
                    <a:pt x="1481328" y="1380744"/>
                  </a:lnTo>
                  <a:lnTo>
                    <a:pt x="1569720" y="1380744"/>
                  </a:lnTo>
                  <a:lnTo>
                    <a:pt x="1569720" y="1257300"/>
                  </a:lnTo>
                  <a:close/>
                </a:path>
                <a:path w="4977765" h="2001520">
                  <a:moveTo>
                    <a:pt x="1717548" y="1097280"/>
                  </a:moveTo>
                  <a:lnTo>
                    <a:pt x="1630680" y="1097280"/>
                  </a:lnTo>
                  <a:lnTo>
                    <a:pt x="1630680" y="1310640"/>
                  </a:lnTo>
                  <a:lnTo>
                    <a:pt x="1717548" y="1310640"/>
                  </a:lnTo>
                  <a:lnTo>
                    <a:pt x="1717548" y="1097280"/>
                  </a:lnTo>
                  <a:close/>
                </a:path>
                <a:path w="4977765" h="2001520">
                  <a:moveTo>
                    <a:pt x="1865376" y="1275588"/>
                  </a:moveTo>
                  <a:lnTo>
                    <a:pt x="1778508" y="1275588"/>
                  </a:lnTo>
                  <a:lnTo>
                    <a:pt x="1778508" y="1505712"/>
                  </a:lnTo>
                  <a:lnTo>
                    <a:pt x="1865376" y="1505712"/>
                  </a:lnTo>
                  <a:lnTo>
                    <a:pt x="1865376" y="1275588"/>
                  </a:lnTo>
                  <a:close/>
                </a:path>
                <a:path w="4977765" h="2001520">
                  <a:moveTo>
                    <a:pt x="2013204" y="992124"/>
                  </a:moveTo>
                  <a:lnTo>
                    <a:pt x="1926336" y="992124"/>
                  </a:lnTo>
                  <a:lnTo>
                    <a:pt x="1926336" y="1168908"/>
                  </a:lnTo>
                  <a:lnTo>
                    <a:pt x="2013204" y="1168908"/>
                  </a:lnTo>
                  <a:lnTo>
                    <a:pt x="2013204" y="992124"/>
                  </a:lnTo>
                  <a:close/>
                </a:path>
                <a:path w="4977765" h="2001520">
                  <a:moveTo>
                    <a:pt x="2161032" y="1115568"/>
                  </a:moveTo>
                  <a:lnTo>
                    <a:pt x="2074164" y="1115568"/>
                  </a:lnTo>
                  <a:lnTo>
                    <a:pt x="2074164" y="1292352"/>
                  </a:lnTo>
                  <a:lnTo>
                    <a:pt x="2161032" y="1292352"/>
                  </a:lnTo>
                  <a:lnTo>
                    <a:pt x="2161032" y="1115568"/>
                  </a:lnTo>
                  <a:close/>
                </a:path>
                <a:path w="4977765" h="2001520">
                  <a:moveTo>
                    <a:pt x="2310384" y="1399032"/>
                  </a:moveTo>
                  <a:lnTo>
                    <a:pt x="2223516" y="1399032"/>
                  </a:lnTo>
                  <a:lnTo>
                    <a:pt x="2223516" y="1629156"/>
                  </a:lnTo>
                  <a:lnTo>
                    <a:pt x="2310384" y="1629156"/>
                  </a:lnTo>
                  <a:lnTo>
                    <a:pt x="2310384" y="1399032"/>
                  </a:lnTo>
                  <a:close/>
                </a:path>
                <a:path w="4977765" h="2001520">
                  <a:moveTo>
                    <a:pt x="2458212" y="1575816"/>
                  </a:moveTo>
                  <a:lnTo>
                    <a:pt x="2371344" y="1575816"/>
                  </a:lnTo>
                  <a:lnTo>
                    <a:pt x="2371344" y="1735836"/>
                  </a:lnTo>
                  <a:lnTo>
                    <a:pt x="2458212" y="1735836"/>
                  </a:lnTo>
                  <a:lnTo>
                    <a:pt x="2458212" y="1575816"/>
                  </a:lnTo>
                  <a:close/>
                </a:path>
                <a:path w="4977765" h="2001520">
                  <a:moveTo>
                    <a:pt x="2606040" y="1699260"/>
                  </a:moveTo>
                  <a:lnTo>
                    <a:pt x="2519172" y="1699260"/>
                  </a:lnTo>
                  <a:lnTo>
                    <a:pt x="2519172" y="1770888"/>
                  </a:lnTo>
                  <a:lnTo>
                    <a:pt x="2606040" y="1770888"/>
                  </a:lnTo>
                  <a:lnTo>
                    <a:pt x="2606040" y="1699260"/>
                  </a:lnTo>
                  <a:close/>
                </a:path>
                <a:path w="4977765" h="2001520">
                  <a:moveTo>
                    <a:pt x="2753868" y="1699260"/>
                  </a:moveTo>
                  <a:lnTo>
                    <a:pt x="2667000" y="1699260"/>
                  </a:lnTo>
                  <a:lnTo>
                    <a:pt x="2667000" y="1787652"/>
                  </a:lnTo>
                  <a:lnTo>
                    <a:pt x="2753868" y="1787652"/>
                  </a:lnTo>
                  <a:lnTo>
                    <a:pt x="2753868" y="1699260"/>
                  </a:lnTo>
                  <a:close/>
                </a:path>
                <a:path w="4977765" h="2001520">
                  <a:moveTo>
                    <a:pt x="2903220" y="1434084"/>
                  </a:moveTo>
                  <a:lnTo>
                    <a:pt x="2816352" y="1434084"/>
                  </a:lnTo>
                  <a:lnTo>
                    <a:pt x="2816352" y="1610868"/>
                  </a:lnTo>
                  <a:lnTo>
                    <a:pt x="2903220" y="1610868"/>
                  </a:lnTo>
                  <a:lnTo>
                    <a:pt x="2903220" y="1434084"/>
                  </a:lnTo>
                  <a:close/>
                </a:path>
                <a:path w="4977765" h="2001520">
                  <a:moveTo>
                    <a:pt x="3051048" y="1645920"/>
                  </a:moveTo>
                  <a:lnTo>
                    <a:pt x="2964180" y="1645920"/>
                  </a:lnTo>
                  <a:lnTo>
                    <a:pt x="2964180" y="1787652"/>
                  </a:lnTo>
                  <a:lnTo>
                    <a:pt x="3051048" y="1787652"/>
                  </a:lnTo>
                  <a:lnTo>
                    <a:pt x="3051048" y="1645920"/>
                  </a:lnTo>
                  <a:close/>
                </a:path>
                <a:path w="4977765" h="2001520">
                  <a:moveTo>
                    <a:pt x="3198876" y="1717548"/>
                  </a:moveTo>
                  <a:lnTo>
                    <a:pt x="3112008" y="1717548"/>
                  </a:lnTo>
                  <a:lnTo>
                    <a:pt x="3112008" y="1929384"/>
                  </a:lnTo>
                  <a:lnTo>
                    <a:pt x="3198876" y="1929384"/>
                  </a:lnTo>
                  <a:lnTo>
                    <a:pt x="3198876" y="1717548"/>
                  </a:lnTo>
                  <a:close/>
                </a:path>
                <a:path w="4977765" h="2001520">
                  <a:moveTo>
                    <a:pt x="3346704" y="1399032"/>
                  </a:moveTo>
                  <a:lnTo>
                    <a:pt x="3259836" y="1399032"/>
                  </a:lnTo>
                  <a:lnTo>
                    <a:pt x="3259836" y="1594104"/>
                  </a:lnTo>
                  <a:lnTo>
                    <a:pt x="3346704" y="1594104"/>
                  </a:lnTo>
                  <a:lnTo>
                    <a:pt x="3346704" y="1399032"/>
                  </a:lnTo>
                  <a:close/>
                </a:path>
                <a:path w="4977765" h="2001520">
                  <a:moveTo>
                    <a:pt x="3496056" y="1310640"/>
                  </a:moveTo>
                  <a:lnTo>
                    <a:pt x="3407664" y="1310640"/>
                  </a:lnTo>
                  <a:lnTo>
                    <a:pt x="3407664" y="1487424"/>
                  </a:lnTo>
                  <a:lnTo>
                    <a:pt x="3496056" y="1487424"/>
                  </a:lnTo>
                  <a:lnTo>
                    <a:pt x="3496056" y="1310640"/>
                  </a:lnTo>
                  <a:close/>
                </a:path>
                <a:path w="4977765" h="2001520">
                  <a:moveTo>
                    <a:pt x="3643884" y="1239012"/>
                  </a:moveTo>
                  <a:lnTo>
                    <a:pt x="3557016" y="1239012"/>
                  </a:lnTo>
                  <a:lnTo>
                    <a:pt x="3557016" y="1380744"/>
                  </a:lnTo>
                  <a:lnTo>
                    <a:pt x="3643884" y="1380744"/>
                  </a:lnTo>
                  <a:lnTo>
                    <a:pt x="3643884" y="1239012"/>
                  </a:lnTo>
                  <a:close/>
                </a:path>
                <a:path w="4977765" h="2001520">
                  <a:moveTo>
                    <a:pt x="3791712" y="1203960"/>
                  </a:moveTo>
                  <a:lnTo>
                    <a:pt x="3704844" y="1203960"/>
                  </a:lnTo>
                  <a:lnTo>
                    <a:pt x="3704844" y="1415796"/>
                  </a:lnTo>
                  <a:lnTo>
                    <a:pt x="3791712" y="1415796"/>
                  </a:lnTo>
                  <a:lnTo>
                    <a:pt x="3791712" y="1203960"/>
                  </a:lnTo>
                  <a:close/>
                </a:path>
                <a:path w="4977765" h="2001520">
                  <a:moveTo>
                    <a:pt x="3939540" y="885444"/>
                  </a:moveTo>
                  <a:lnTo>
                    <a:pt x="3852672" y="885444"/>
                  </a:lnTo>
                  <a:lnTo>
                    <a:pt x="3852672" y="1185672"/>
                  </a:lnTo>
                  <a:lnTo>
                    <a:pt x="3939540" y="1185672"/>
                  </a:lnTo>
                  <a:lnTo>
                    <a:pt x="3939540" y="885444"/>
                  </a:lnTo>
                  <a:close/>
                </a:path>
                <a:path w="4977765" h="2001520">
                  <a:moveTo>
                    <a:pt x="4088892" y="850392"/>
                  </a:moveTo>
                  <a:lnTo>
                    <a:pt x="4000500" y="850392"/>
                  </a:lnTo>
                  <a:lnTo>
                    <a:pt x="4000500" y="1045464"/>
                  </a:lnTo>
                  <a:lnTo>
                    <a:pt x="4088892" y="1045464"/>
                  </a:lnTo>
                  <a:lnTo>
                    <a:pt x="4088892" y="850392"/>
                  </a:lnTo>
                  <a:close/>
                </a:path>
                <a:path w="4977765" h="2001520">
                  <a:moveTo>
                    <a:pt x="4236720" y="548640"/>
                  </a:moveTo>
                  <a:lnTo>
                    <a:pt x="4149852" y="548640"/>
                  </a:lnTo>
                  <a:lnTo>
                    <a:pt x="4149852" y="797052"/>
                  </a:lnTo>
                  <a:lnTo>
                    <a:pt x="4236720" y="797052"/>
                  </a:lnTo>
                  <a:lnTo>
                    <a:pt x="4236720" y="548640"/>
                  </a:lnTo>
                  <a:close/>
                </a:path>
                <a:path w="4977765" h="2001520">
                  <a:moveTo>
                    <a:pt x="4384548" y="478536"/>
                  </a:moveTo>
                  <a:lnTo>
                    <a:pt x="4297680" y="478536"/>
                  </a:lnTo>
                  <a:lnTo>
                    <a:pt x="4297680" y="797052"/>
                  </a:lnTo>
                  <a:lnTo>
                    <a:pt x="4384548" y="797052"/>
                  </a:lnTo>
                  <a:lnTo>
                    <a:pt x="4384548" y="478536"/>
                  </a:lnTo>
                  <a:close/>
                </a:path>
                <a:path w="4977765" h="2001520">
                  <a:moveTo>
                    <a:pt x="4532376" y="460248"/>
                  </a:moveTo>
                  <a:lnTo>
                    <a:pt x="4445508" y="460248"/>
                  </a:lnTo>
                  <a:lnTo>
                    <a:pt x="4445508" y="850392"/>
                  </a:lnTo>
                  <a:lnTo>
                    <a:pt x="4532376" y="850392"/>
                  </a:lnTo>
                  <a:lnTo>
                    <a:pt x="4532376" y="460248"/>
                  </a:lnTo>
                  <a:close/>
                </a:path>
                <a:path w="4977765" h="2001520">
                  <a:moveTo>
                    <a:pt x="4681728" y="106680"/>
                  </a:moveTo>
                  <a:lnTo>
                    <a:pt x="4593336" y="106680"/>
                  </a:lnTo>
                  <a:lnTo>
                    <a:pt x="4593336" y="531876"/>
                  </a:lnTo>
                  <a:lnTo>
                    <a:pt x="4681728" y="531876"/>
                  </a:lnTo>
                  <a:lnTo>
                    <a:pt x="4681728" y="106680"/>
                  </a:lnTo>
                  <a:close/>
                </a:path>
                <a:path w="4977765" h="2001520">
                  <a:moveTo>
                    <a:pt x="4829556" y="195072"/>
                  </a:moveTo>
                  <a:lnTo>
                    <a:pt x="4742688" y="195072"/>
                  </a:lnTo>
                  <a:lnTo>
                    <a:pt x="4742688" y="832104"/>
                  </a:lnTo>
                  <a:lnTo>
                    <a:pt x="4829556" y="832104"/>
                  </a:lnTo>
                  <a:lnTo>
                    <a:pt x="4829556" y="195072"/>
                  </a:lnTo>
                  <a:close/>
                </a:path>
                <a:path w="4977765" h="2001520">
                  <a:moveTo>
                    <a:pt x="4977384" y="0"/>
                  </a:moveTo>
                  <a:lnTo>
                    <a:pt x="4890516" y="0"/>
                  </a:lnTo>
                  <a:lnTo>
                    <a:pt x="4890516" y="778764"/>
                  </a:lnTo>
                  <a:lnTo>
                    <a:pt x="4977384" y="778764"/>
                  </a:lnTo>
                  <a:lnTo>
                    <a:pt x="4977384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35752" y="2619755"/>
              <a:ext cx="4977765" cy="2178050"/>
            </a:xfrm>
            <a:custGeom>
              <a:avLst/>
              <a:gdLst/>
              <a:ahLst/>
              <a:cxnLst/>
              <a:rect l="l" t="t" r="r" b="b"/>
              <a:pathLst>
                <a:path w="4977765" h="2178050">
                  <a:moveTo>
                    <a:pt x="86868" y="1664208"/>
                  </a:moveTo>
                  <a:lnTo>
                    <a:pt x="0" y="1664208"/>
                  </a:lnTo>
                  <a:lnTo>
                    <a:pt x="0" y="2177796"/>
                  </a:lnTo>
                  <a:lnTo>
                    <a:pt x="86868" y="2177796"/>
                  </a:lnTo>
                  <a:lnTo>
                    <a:pt x="86868" y="1664208"/>
                  </a:lnTo>
                  <a:close/>
                </a:path>
                <a:path w="4977765" h="2178050">
                  <a:moveTo>
                    <a:pt x="234696" y="1363980"/>
                  </a:moveTo>
                  <a:lnTo>
                    <a:pt x="147828" y="1363980"/>
                  </a:lnTo>
                  <a:lnTo>
                    <a:pt x="147828" y="2054352"/>
                  </a:lnTo>
                  <a:lnTo>
                    <a:pt x="234696" y="2054352"/>
                  </a:lnTo>
                  <a:lnTo>
                    <a:pt x="234696" y="1363980"/>
                  </a:lnTo>
                  <a:close/>
                </a:path>
                <a:path w="4977765" h="2178050">
                  <a:moveTo>
                    <a:pt x="384048" y="1328928"/>
                  </a:moveTo>
                  <a:lnTo>
                    <a:pt x="295656" y="1328928"/>
                  </a:lnTo>
                  <a:lnTo>
                    <a:pt x="295656" y="1824228"/>
                  </a:lnTo>
                  <a:lnTo>
                    <a:pt x="384048" y="1824228"/>
                  </a:lnTo>
                  <a:lnTo>
                    <a:pt x="384048" y="1328928"/>
                  </a:lnTo>
                  <a:close/>
                </a:path>
                <a:path w="4977765" h="2178050">
                  <a:moveTo>
                    <a:pt x="531876" y="1310640"/>
                  </a:moveTo>
                  <a:lnTo>
                    <a:pt x="445008" y="1310640"/>
                  </a:lnTo>
                  <a:lnTo>
                    <a:pt x="445008" y="1894332"/>
                  </a:lnTo>
                  <a:lnTo>
                    <a:pt x="531876" y="1894332"/>
                  </a:lnTo>
                  <a:lnTo>
                    <a:pt x="531876" y="1310640"/>
                  </a:lnTo>
                  <a:close/>
                </a:path>
                <a:path w="4977765" h="2178050">
                  <a:moveTo>
                    <a:pt x="679704" y="1187196"/>
                  </a:moveTo>
                  <a:lnTo>
                    <a:pt x="592836" y="1187196"/>
                  </a:lnTo>
                  <a:lnTo>
                    <a:pt x="592836" y="1682496"/>
                  </a:lnTo>
                  <a:lnTo>
                    <a:pt x="679704" y="1682496"/>
                  </a:lnTo>
                  <a:lnTo>
                    <a:pt x="679704" y="1187196"/>
                  </a:lnTo>
                  <a:close/>
                </a:path>
                <a:path w="4977765" h="2178050">
                  <a:moveTo>
                    <a:pt x="827532" y="1328928"/>
                  </a:moveTo>
                  <a:lnTo>
                    <a:pt x="740664" y="1328928"/>
                  </a:lnTo>
                  <a:lnTo>
                    <a:pt x="740664" y="1859280"/>
                  </a:lnTo>
                  <a:lnTo>
                    <a:pt x="827532" y="1859280"/>
                  </a:lnTo>
                  <a:lnTo>
                    <a:pt x="827532" y="1328928"/>
                  </a:lnTo>
                  <a:close/>
                </a:path>
                <a:path w="4977765" h="2178050">
                  <a:moveTo>
                    <a:pt x="976871" y="1470660"/>
                  </a:moveTo>
                  <a:lnTo>
                    <a:pt x="888492" y="1470660"/>
                  </a:lnTo>
                  <a:lnTo>
                    <a:pt x="888492" y="2001012"/>
                  </a:lnTo>
                  <a:lnTo>
                    <a:pt x="976871" y="2001012"/>
                  </a:lnTo>
                  <a:lnTo>
                    <a:pt x="976871" y="1470660"/>
                  </a:lnTo>
                  <a:close/>
                </a:path>
                <a:path w="4977765" h="2178050">
                  <a:moveTo>
                    <a:pt x="1124712" y="1399032"/>
                  </a:moveTo>
                  <a:lnTo>
                    <a:pt x="1037844" y="1399032"/>
                  </a:lnTo>
                  <a:lnTo>
                    <a:pt x="1037844" y="2036064"/>
                  </a:lnTo>
                  <a:lnTo>
                    <a:pt x="1124712" y="2036064"/>
                  </a:lnTo>
                  <a:lnTo>
                    <a:pt x="1124712" y="1399032"/>
                  </a:lnTo>
                  <a:close/>
                </a:path>
                <a:path w="4977765" h="2178050">
                  <a:moveTo>
                    <a:pt x="1272540" y="1380744"/>
                  </a:moveTo>
                  <a:lnTo>
                    <a:pt x="1185672" y="1380744"/>
                  </a:lnTo>
                  <a:lnTo>
                    <a:pt x="1185672" y="1894332"/>
                  </a:lnTo>
                  <a:lnTo>
                    <a:pt x="1272540" y="1894332"/>
                  </a:lnTo>
                  <a:lnTo>
                    <a:pt x="1272540" y="1380744"/>
                  </a:lnTo>
                  <a:close/>
                </a:path>
                <a:path w="4977765" h="2178050">
                  <a:moveTo>
                    <a:pt x="1420368" y="1027176"/>
                  </a:moveTo>
                  <a:lnTo>
                    <a:pt x="1333500" y="1027176"/>
                  </a:lnTo>
                  <a:lnTo>
                    <a:pt x="1333500" y="1629156"/>
                  </a:lnTo>
                  <a:lnTo>
                    <a:pt x="1420368" y="1629156"/>
                  </a:lnTo>
                  <a:lnTo>
                    <a:pt x="1420368" y="1027176"/>
                  </a:lnTo>
                  <a:close/>
                </a:path>
                <a:path w="4977765" h="2178050">
                  <a:moveTo>
                    <a:pt x="1569720" y="1150620"/>
                  </a:moveTo>
                  <a:lnTo>
                    <a:pt x="1481328" y="1150620"/>
                  </a:lnTo>
                  <a:lnTo>
                    <a:pt x="1481328" y="1682496"/>
                  </a:lnTo>
                  <a:lnTo>
                    <a:pt x="1569720" y="1682496"/>
                  </a:lnTo>
                  <a:lnTo>
                    <a:pt x="1569720" y="1150620"/>
                  </a:lnTo>
                  <a:close/>
                </a:path>
                <a:path w="4977765" h="2178050">
                  <a:moveTo>
                    <a:pt x="1717548" y="850392"/>
                  </a:moveTo>
                  <a:lnTo>
                    <a:pt x="1630680" y="850392"/>
                  </a:lnTo>
                  <a:lnTo>
                    <a:pt x="1630680" y="1522476"/>
                  </a:lnTo>
                  <a:lnTo>
                    <a:pt x="1717548" y="1522476"/>
                  </a:lnTo>
                  <a:lnTo>
                    <a:pt x="1717548" y="850392"/>
                  </a:lnTo>
                  <a:close/>
                </a:path>
                <a:path w="4977765" h="2178050">
                  <a:moveTo>
                    <a:pt x="1865376" y="1080516"/>
                  </a:moveTo>
                  <a:lnTo>
                    <a:pt x="1778508" y="1080516"/>
                  </a:lnTo>
                  <a:lnTo>
                    <a:pt x="1778508" y="1700784"/>
                  </a:lnTo>
                  <a:lnTo>
                    <a:pt x="1865376" y="1700784"/>
                  </a:lnTo>
                  <a:lnTo>
                    <a:pt x="1865376" y="1080516"/>
                  </a:lnTo>
                  <a:close/>
                </a:path>
                <a:path w="4977765" h="2178050">
                  <a:moveTo>
                    <a:pt x="2013204" y="903732"/>
                  </a:moveTo>
                  <a:lnTo>
                    <a:pt x="1926336" y="903732"/>
                  </a:lnTo>
                  <a:lnTo>
                    <a:pt x="1926336" y="1417320"/>
                  </a:lnTo>
                  <a:lnTo>
                    <a:pt x="2013204" y="1417320"/>
                  </a:lnTo>
                  <a:lnTo>
                    <a:pt x="2013204" y="903732"/>
                  </a:lnTo>
                  <a:close/>
                </a:path>
                <a:path w="4977765" h="2178050">
                  <a:moveTo>
                    <a:pt x="2161032" y="973836"/>
                  </a:moveTo>
                  <a:lnTo>
                    <a:pt x="2074164" y="973836"/>
                  </a:lnTo>
                  <a:lnTo>
                    <a:pt x="2074164" y="1540764"/>
                  </a:lnTo>
                  <a:lnTo>
                    <a:pt x="2161032" y="1540764"/>
                  </a:lnTo>
                  <a:lnTo>
                    <a:pt x="2161032" y="973836"/>
                  </a:lnTo>
                  <a:close/>
                </a:path>
                <a:path w="4977765" h="2178050">
                  <a:moveTo>
                    <a:pt x="2310384" y="1257300"/>
                  </a:moveTo>
                  <a:lnTo>
                    <a:pt x="2223516" y="1257300"/>
                  </a:lnTo>
                  <a:lnTo>
                    <a:pt x="2223516" y="1824228"/>
                  </a:lnTo>
                  <a:lnTo>
                    <a:pt x="2310384" y="1824228"/>
                  </a:lnTo>
                  <a:lnTo>
                    <a:pt x="2310384" y="1257300"/>
                  </a:lnTo>
                  <a:close/>
                </a:path>
                <a:path w="4977765" h="2178050">
                  <a:moveTo>
                    <a:pt x="2458212" y="1470660"/>
                  </a:moveTo>
                  <a:lnTo>
                    <a:pt x="2371344" y="1470660"/>
                  </a:lnTo>
                  <a:lnTo>
                    <a:pt x="2371344" y="2001012"/>
                  </a:lnTo>
                  <a:lnTo>
                    <a:pt x="2458212" y="2001012"/>
                  </a:lnTo>
                  <a:lnTo>
                    <a:pt x="2458212" y="1470660"/>
                  </a:lnTo>
                  <a:close/>
                </a:path>
                <a:path w="4977765" h="2178050">
                  <a:moveTo>
                    <a:pt x="2606040" y="1559052"/>
                  </a:moveTo>
                  <a:lnTo>
                    <a:pt x="2519172" y="1559052"/>
                  </a:lnTo>
                  <a:lnTo>
                    <a:pt x="2519172" y="2124456"/>
                  </a:lnTo>
                  <a:lnTo>
                    <a:pt x="2606040" y="2124456"/>
                  </a:lnTo>
                  <a:lnTo>
                    <a:pt x="2606040" y="1559052"/>
                  </a:lnTo>
                  <a:close/>
                </a:path>
                <a:path w="4977765" h="2178050">
                  <a:moveTo>
                    <a:pt x="2753868" y="1575816"/>
                  </a:moveTo>
                  <a:lnTo>
                    <a:pt x="2667000" y="1575816"/>
                  </a:lnTo>
                  <a:lnTo>
                    <a:pt x="2667000" y="2124456"/>
                  </a:lnTo>
                  <a:lnTo>
                    <a:pt x="2753868" y="2124456"/>
                  </a:lnTo>
                  <a:lnTo>
                    <a:pt x="2753868" y="1575816"/>
                  </a:lnTo>
                  <a:close/>
                </a:path>
                <a:path w="4977765" h="2178050">
                  <a:moveTo>
                    <a:pt x="2903220" y="1168908"/>
                  </a:moveTo>
                  <a:lnTo>
                    <a:pt x="2816352" y="1168908"/>
                  </a:lnTo>
                  <a:lnTo>
                    <a:pt x="2816352" y="1859280"/>
                  </a:lnTo>
                  <a:lnTo>
                    <a:pt x="2903220" y="1859280"/>
                  </a:lnTo>
                  <a:lnTo>
                    <a:pt x="2903220" y="1168908"/>
                  </a:lnTo>
                  <a:close/>
                </a:path>
                <a:path w="4977765" h="2178050">
                  <a:moveTo>
                    <a:pt x="3051048" y="1487424"/>
                  </a:moveTo>
                  <a:lnTo>
                    <a:pt x="2964180" y="1487424"/>
                  </a:lnTo>
                  <a:lnTo>
                    <a:pt x="2964180" y="2071116"/>
                  </a:lnTo>
                  <a:lnTo>
                    <a:pt x="3051048" y="2071116"/>
                  </a:lnTo>
                  <a:lnTo>
                    <a:pt x="3051048" y="1487424"/>
                  </a:lnTo>
                  <a:close/>
                </a:path>
                <a:path w="4977765" h="2178050">
                  <a:moveTo>
                    <a:pt x="3198876" y="1610868"/>
                  </a:moveTo>
                  <a:lnTo>
                    <a:pt x="3112008" y="1610868"/>
                  </a:lnTo>
                  <a:lnTo>
                    <a:pt x="3112008" y="2142744"/>
                  </a:lnTo>
                  <a:lnTo>
                    <a:pt x="3198876" y="2142744"/>
                  </a:lnTo>
                  <a:lnTo>
                    <a:pt x="3198876" y="1610868"/>
                  </a:lnTo>
                  <a:close/>
                </a:path>
                <a:path w="4977765" h="2178050">
                  <a:moveTo>
                    <a:pt x="3346704" y="1328928"/>
                  </a:moveTo>
                  <a:lnTo>
                    <a:pt x="3259836" y="1328928"/>
                  </a:lnTo>
                  <a:lnTo>
                    <a:pt x="3259836" y="1824228"/>
                  </a:lnTo>
                  <a:lnTo>
                    <a:pt x="3346704" y="1824228"/>
                  </a:lnTo>
                  <a:lnTo>
                    <a:pt x="3346704" y="1328928"/>
                  </a:lnTo>
                  <a:close/>
                </a:path>
                <a:path w="4977765" h="2178050">
                  <a:moveTo>
                    <a:pt x="3496056" y="1257300"/>
                  </a:moveTo>
                  <a:lnTo>
                    <a:pt x="3407664" y="1257300"/>
                  </a:lnTo>
                  <a:lnTo>
                    <a:pt x="3407664" y="1735836"/>
                  </a:lnTo>
                  <a:lnTo>
                    <a:pt x="3496056" y="1735836"/>
                  </a:lnTo>
                  <a:lnTo>
                    <a:pt x="3496056" y="1257300"/>
                  </a:lnTo>
                  <a:close/>
                </a:path>
                <a:path w="4977765" h="2178050">
                  <a:moveTo>
                    <a:pt x="3643884" y="1203960"/>
                  </a:moveTo>
                  <a:lnTo>
                    <a:pt x="3557016" y="1203960"/>
                  </a:lnTo>
                  <a:lnTo>
                    <a:pt x="3557016" y="1664208"/>
                  </a:lnTo>
                  <a:lnTo>
                    <a:pt x="3643884" y="1664208"/>
                  </a:lnTo>
                  <a:lnTo>
                    <a:pt x="3643884" y="1203960"/>
                  </a:lnTo>
                  <a:close/>
                </a:path>
                <a:path w="4977765" h="2178050">
                  <a:moveTo>
                    <a:pt x="3791712" y="1187196"/>
                  </a:moveTo>
                  <a:lnTo>
                    <a:pt x="3704844" y="1187196"/>
                  </a:lnTo>
                  <a:lnTo>
                    <a:pt x="3704844" y="1629156"/>
                  </a:lnTo>
                  <a:lnTo>
                    <a:pt x="3791712" y="1629156"/>
                  </a:lnTo>
                  <a:lnTo>
                    <a:pt x="3791712" y="1187196"/>
                  </a:lnTo>
                  <a:close/>
                </a:path>
                <a:path w="4977765" h="2178050">
                  <a:moveTo>
                    <a:pt x="3939540" y="797052"/>
                  </a:moveTo>
                  <a:lnTo>
                    <a:pt x="3852672" y="797052"/>
                  </a:lnTo>
                  <a:lnTo>
                    <a:pt x="3852672" y="1310640"/>
                  </a:lnTo>
                  <a:lnTo>
                    <a:pt x="3939540" y="1310640"/>
                  </a:lnTo>
                  <a:lnTo>
                    <a:pt x="3939540" y="797052"/>
                  </a:lnTo>
                  <a:close/>
                </a:path>
                <a:path w="4977765" h="2178050">
                  <a:moveTo>
                    <a:pt x="4088892" y="832104"/>
                  </a:moveTo>
                  <a:lnTo>
                    <a:pt x="4000500" y="832104"/>
                  </a:lnTo>
                  <a:lnTo>
                    <a:pt x="4000500" y="1275588"/>
                  </a:lnTo>
                  <a:lnTo>
                    <a:pt x="4088892" y="1275588"/>
                  </a:lnTo>
                  <a:lnTo>
                    <a:pt x="4088892" y="832104"/>
                  </a:lnTo>
                  <a:close/>
                </a:path>
                <a:path w="4977765" h="2178050">
                  <a:moveTo>
                    <a:pt x="4236720" y="460248"/>
                  </a:moveTo>
                  <a:lnTo>
                    <a:pt x="4149852" y="460248"/>
                  </a:lnTo>
                  <a:lnTo>
                    <a:pt x="4149852" y="973836"/>
                  </a:lnTo>
                  <a:lnTo>
                    <a:pt x="4236720" y="973836"/>
                  </a:lnTo>
                  <a:lnTo>
                    <a:pt x="4236720" y="460248"/>
                  </a:lnTo>
                  <a:close/>
                </a:path>
                <a:path w="4977765" h="2178050">
                  <a:moveTo>
                    <a:pt x="4384548" y="460248"/>
                  </a:moveTo>
                  <a:lnTo>
                    <a:pt x="4297680" y="460248"/>
                  </a:lnTo>
                  <a:lnTo>
                    <a:pt x="4297680" y="903732"/>
                  </a:lnTo>
                  <a:lnTo>
                    <a:pt x="4384548" y="903732"/>
                  </a:lnTo>
                  <a:lnTo>
                    <a:pt x="4384548" y="460248"/>
                  </a:lnTo>
                  <a:close/>
                </a:path>
                <a:path w="4977765" h="2178050">
                  <a:moveTo>
                    <a:pt x="4532376" y="443484"/>
                  </a:moveTo>
                  <a:lnTo>
                    <a:pt x="4445508" y="443484"/>
                  </a:lnTo>
                  <a:lnTo>
                    <a:pt x="4445508" y="885444"/>
                  </a:lnTo>
                  <a:lnTo>
                    <a:pt x="4532376" y="885444"/>
                  </a:lnTo>
                  <a:lnTo>
                    <a:pt x="4532376" y="443484"/>
                  </a:lnTo>
                  <a:close/>
                </a:path>
                <a:path w="4977765" h="2178050">
                  <a:moveTo>
                    <a:pt x="4681728" y="213360"/>
                  </a:moveTo>
                  <a:lnTo>
                    <a:pt x="4593336" y="213360"/>
                  </a:lnTo>
                  <a:lnTo>
                    <a:pt x="4593336" y="531876"/>
                  </a:lnTo>
                  <a:lnTo>
                    <a:pt x="4681728" y="531876"/>
                  </a:lnTo>
                  <a:lnTo>
                    <a:pt x="4681728" y="213360"/>
                  </a:lnTo>
                  <a:close/>
                </a:path>
                <a:path w="4977765" h="2178050">
                  <a:moveTo>
                    <a:pt x="4829556" y="160020"/>
                  </a:moveTo>
                  <a:lnTo>
                    <a:pt x="4742688" y="160020"/>
                  </a:lnTo>
                  <a:lnTo>
                    <a:pt x="4742688" y="620268"/>
                  </a:lnTo>
                  <a:lnTo>
                    <a:pt x="4829556" y="620268"/>
                  </a:lnTo>
                  <a:lnTo>
                    <a:pt x="4829556" y="160020"/>
                  </a:lnTo>
                  <a:close/>
                </a:path>
                <a:path w="4977765" h="2178050">
                  <a:moveTo>
                    <a:pt x="4977384" y="0"/>
                  </a:moveTo>
                  <a:lnTo>
                    <a:pt x="4890516" y="0"/>
                  </a:lnTo>
                  <a:lnTo>
                    <a:pt x="4890516" y="425196"/>
                  </a:lnTo>
                  <a:lnTo>
                    <a:pt x="4977384" y="425196"/>
                  </a:lnTo>
                  <a:lnTo>
                    <a:pt x="497738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635752" y="2372867"/>
              <a:ext cx="4977765" cy="1911350"/>
            </a:xfrm>
            <a:custGeom>
              <a:avLst/>
              <a:gdLst/>
              <a:ahLst/>
              <a:cxnLst/>
              <a:rect l="l" t="t" r="r" b="b"/>
              <a:pathLst>
                <a:path w="4977765" h="1911350">
                  <a:moveTo>
                    <a:pt x="86868" y="1752600"/>
                  </a:moveTo>
                  <a:lnTo>
                    <a:pt x="0" y="1752600"/>
                  </a:lnTo>
                  <a:lnTo>
                    <a:pt x="0" y="1911096"/>
                  </a:lnTo>
                  <a:lnTo>
                    <a:pt x="86868" y="1911096"/>
                  </a:lnTo>
                  <a:lnTo>
                    <a:pt x="86868" y="1752600"/>
                  </a:lnTo>
                  <a:close/>
                </a:path>
                <a:path w="4977765" h="1911350">
                  <a:moveTo>
                    <a:pt x="234696" y="1397508"/>
                  </a:moveTo>
                  <a:lnTo>
                    <a:pt x="147828" y="1397508"/>
                  </a:lnTo>
                  <a:lnTo>
                    <a:pt x="147828" y="1610868"/>
                  </a:lnTo>
                  <a:lnTo>
                    <a:pt x="234696" y="1610868"/>
                  </a:lnTo>
                  <a:lnTo>
                    <a:pt x="234696" y="1397508"/>
                  </a:lnTo>
                  <a:close/>
                </a:path>
                <a:path w="4977765" h="1911350">
                  <a:moveTo>
                    <a:pt x="384048" y="1397508"/>
                  </a:moveTo>
                  <a:lnTo>
                    <a:pt x="295656" y="1397508"/>
                  </a:lnTo>
                  <a:lnTo>
                    <a:pt x="295656" y="1575816"/>
                  </a:lnTo>
                  <a:lnTo>
                    <a:pt x="384048" y="1575816"/>
                  </a:lnTo>
                  <a:lnTo>
                    <a:pt x="384048" y="1397508"/>
                  </a:lnTo>
                  <a:close/>
                </a:path>
                <a:path w="4977765" h="1911350">
                  <a:moveTo>
                    <a:pt x="531876" y="1345692"/>
                  </a:moveTo>
                  <a:lnTo>
                    <a:pt x="445008" y="1345692"/>
                  </a:lnTo>
                  <a:lnTo>
                    <a:pt x="445008" y="1557528"/>
                  </a:lnTo>
                  <a:lnTo>
                    <a:pt x="531876" y="1557528"/>
                  </a:lnTo>
                  <a:lnTo>
                    <a:pt x="531876" y="1345692"/>
                  </a:lnTo>
                  <a:close/>
                </a:path>
                <a:path w="4977765" h="1911350">
                  <a:moveTo>
                    <a:pt x="679704" y="1220724"/>
                  </a:moveTo>
                  <a:lnTo>
                    <a:pt x="592836" y="1220724"/>
                  </a:lnTo>
                  <a:lnTo>
                    <a:pt x="592836" y="1434084"/>
                  </a:lnTo>
                  <a:lnTo>
                    <a:pt x="679704" y="1434084"/>
                  </a:lnTo>
                  <a:lnTo>
                    <a:pt x="679704" y="1220724"/>
                  </a:lnTo>
                  <a:close/>
                </a:path>
                <a:path w="4977765" h="1911350">
                  <a:moveTo>
                    <a:pt x="827532" y="1362456"/>
                  </a:moveTo>
                  <a:lnTo>
                    <a:pt x="740664" y="1362456"/>
                  </a:lnTo>
                  <a:lnTo>
                    <a:pt x="740664" y="1575816"/>
                  </a:lnTo>
                  <a:lnTo>
                    <a:pt x="827532" y="1575816"/>
                  </a:lnTo>
                  <a:lnTo>
                    <a:pt x="827532" y="1362456"/>
                  </a:lnTo>
                  <a:close/>
                </a:path>
                <a:path w="4977765" h="1911350">
                  <a:moveTo>
                    <a:pt x="976871" y="1504188"/>
                  </a:moveTo>
                  <a:lnTo>
                    <a:pt x="888492" y="1504188"/>
                  </a:lnTo>
                  <a:lnTo>
                    <a:pt x="888492" y="1717548"/>
                  </a:lnTo>
                  <a:lnTo>
                    <a:pt x="976871" y="1717548"/>
                  </a:lnTo>
                  <a:lnTo>
                    <a:pt x="976871" y="1504188"/>
                  </a:lnTo>
                  <a:close/>
                </a:path>
                <a:path w="4977765" h="1911350">
                  <a:moveTo>
                    <a:pt x="1124712" y="1415796"/>
                  </a:moveTo>
                  <a:lnTo>
                    <a:pt x="1037844" y="1415796"/>
                  </a:lnTo>
                  <a:lnTo>
                    <a:pt x="1037844" y="1645920"/>
                  </a:lnTo>
                  <a:lnTo>
                    <a:pt x="1124712" y="1645920"/>
                  </a:lnTo>
                  <a:lnTo>
                    <a:pt x="1124712" y="1415796"/>
                  </a:lnTo>
                  <a:close/>
                </a:path>
                <a:path w="4977765" h="1911350">
                  <a:moveTo>
                    <a:pt x="1272540" y="1504188"/>
                  </a:moveTo>
                  <a:lnTo>
                    <a:pt x="1185672" y="1504188"/>
                  </a:lnTo>
                  <a:lnTo>
                    <a:pt x="1185672" y="1627632"/>
                  </a:lnTo>
                  <a:lnTo>
                    <a:pt x="1272540" y="1627632"/>
                  </a:lnTo>
                  <a:lnTo>
                    <a:pt x="1272540" y="1504188"/>
                  </a:lnTo>
                  <a:close/>
                </a:path>
                <a:path w="4977765" h="1911350">
                  <a:moveTo>
                    <a:pt x="1420368" y="1185672"/>
                  </a:moveTo>
                  <a:lnTo>
                    <a:pt x="1333500" y="1185672"/>
                  </a:lnTo>
                  <a:lnTo>
                    <a:pt x="1333500" y="1274064"/>
                  </a:lnTo>
                  <a:lnTo>
                    <a:pt x="1420368" y="1274064"/>
                  </a:lnTo>
                  <a:lnTo>
                    <a:pt x="1420368" y="1185672"/>
                  </a:lnTo>
                  <a:close/>
                </a:path>
                <a:path w="4977765" h="1911350">
                  <a:moveTo>
                    <a:pt x="1569720" y="1292352"/>
                  </a:moveTo>
                  <a:lnTo>
                    <a:pt x="1481328" y="1292352"/>
                  </a:lnTo>
                  <a:lnTo>
                    <a:pt x="1481328" y="1397508"/>
                  </a:lnTo>
                  <a:lnTo>
                    <a:pt x="1569720" y="1397508"/>
                  </a:lnTo>
                  <a:lnTo>
                    <a:pt x="1569720" y="1292352"/>
                  </a:lnTo>
                  <a:close/>
                </a:path>
                <a:path w="4977765" h="1911350">
                  <a:moveTo>
                    <a:pt x="1717548" y="973836"/>
                  </a:moveTo>
                  <a:lnTo>
                    <a:pt x="1630680" y="973836"/>
                  </a:lnTo>
                  <a:lnTo>
                    <a:pt x="1630680" y="1097280"/>
                  </a:lnTo>
                  <a:lnTo>
                    <a:pt x="1717548" y="1097280"/>
                  </a:lnTo>
                  <a:lnTo>
                    <a:pt x="1717548" y="973836"/>
                  </a:lnTo>
                  <a:close/>
                </a:path>
                <a:path w="4977765" h="1911350">
                  <a:moveTo>
                    <a:pt x="1865376" y="1239012"/>
                  </a:moveTo>
                  <a:lnTo>
                    <a:pt x="1778508" y="1239012"/>
                  </a:lnTo>
                  <a:lnTo>
                    <a:pt x="1778508" y="1327404"/>
                  </a:lnTo>
                  <a:lnTo>
                    <a:pt x="1865376" y="1327404"/>
                  </a:lnTo>
                  <a:lnTo>
                    <a:pt x="1865376" y="1239012"/>
                  </a:lnTo>
                  <a:close/>
                </a:path>
                <a:path w="4977765" h="1911350">
                  <a:moveTo>
                    <a:pt x="2013204" y="1043940"/>
                  </a:moveTo>
                  <a:lnTo>
                    <a:pt x="1926336" y="1043940"/>
                  </a:lnTo>
                  <a:lnTo>
                    <a:pt x="1926336" y="1150620"/>
                  </a:lnTo>
                  <a:lnTo>
                    <a:pt x="2013204" y="1150620"/>
                  </a:lnTo>
                  <a:lnTo>
                    <a:pt x="2013204" y="1043940"/>
                  </a:lnTo>
                  <a:close/>
                </a:path>
                <a:path w="4977765" h="1911350">
                  <a:moveTo>
                    <a:pt x="2161032" y="1078992"/>
                  </a:moveTo>
                  <a:lnTo>
                    <a:pt x="2074164" y="1078992"/>
                  </a:lnTo>
                  <a:lnTo>
                    <a:pt x="2074164" y="1220724"/>
                  </a:lnTo>
                  <a:lnTo>
                    <a:pt x="2161032" y="1220724"/>
                  </a:lnTo>
                  <a:lnTo>
                    <a:pt x="2161032" y="1078992"/>
                  </a:lnTo>
                  <a:close/>
                </a:path>
                <a:path w="4977765" h="1911350">
                  <a:moveTo>
                    <a:pt x="2310384" y="1274064"/>
                  </a:moveTo>
                  <a:lnTo>
                    <a:pt x="2223516" y="1274064"/>
                  </a:lnTo>
                  <a:lnTo>
                    <a:pt x="2223516" y="1504188"/>
                  </a:lnTo>
                  <a:lnTo>
                    <a:pt x="2310384" y="1504188"/>
                  </a:lnTo>
                  <a:lnTo>
                    <a:pt x="2310384" y="1274064"/>
                  </a:lnTo>
                  <a:close/>
                </a:path>
                <a:path w="4977765" h="1911350">
                  <a:moveTo>
                    <a:pt x="2458212" y="1450848"/>
                  </a:moveTo>
                  <a:lnTo>
                    <a:pt x="2371344" y="1450848"/>
                  </a:lnTo>
                  <a:lnTo>
                    <a:pt x="2371344" y="1717548"/>
                  </a:lnTo>
                  <a:lnTo>
                    <a:pt x="2458212" y="1717548"/>
                  </a:lnTo>
                  <a:lnTo>
                    <a:pt x="2458212" y="1450848"/>
                  </a:lnTo>
                  <a:close/>
                </a:path>
                <a:path w="4977765" h="1911350">
                  <a:moveTo>
                    <a:pt x="2606040" y="1592580"/>
                  </a:moveTo>
                  <a:lnTo>
                    <a:pt x="2519172" y="1592580"/>
                  </a:lnTo>
                  <a:lnTo>
                    <a:pt x="2519172" y="1805940"/>
                  </a:lnTo>
                  <a:lnTo>
                    <a:pt x="2606040" y="1805940"/>
                  </a:lnTo>
                  <a:lnTo>
                    <a:pt x="2606040" y="1592580"/>
                  </a:lnTo>
                  <a:close/>
                </a:path>
                <a:path w="4977765" h="1911350">
                  <a:moveTo>
                    <a:pt x="2753868" y="1627632"/>
                  </a:moveTo>
                  <a:lnTo>
                    <a:pt x="2667000" y="1627632"/>
                  </a:lnTo>
                  <a:lnTo>
                    <a:pt x="2667000" y="1822704"/>
                  </a:lnTo>
                  <a:lnTo>
                    <a:pt x="2753868" y="1822704"/>
                  </a:lnTo>
                  <a:lnTo>
                    <a:pt x="2753868" y="1627632"/>
                  </a:lnTo>
                  <a:close/>
                </a:path>
                <a:path w="4977765" h="1911350">
                  <a:moveTo>
                    <a:pt x="2903220" y="1292352"/>
                  </a:moveTo>
                  <a:lnTo>
                    <a:pt x="2816352" y="1292352"/>
                  </a:lnTo>
                  <a:lnTo>
                    <a:pt x="2816352" y="1415796"/>
                  </a:lnTo>
                  <a:lnTo>
                    <a:pt x="2903220" y="1415796"/>
                  </a:lnTo>
                  <a:lnTo>
                    <a:pt x="2903220" y="1292352"/>
                  </a:lnTo>
                  <a:close/>
                </a:path>
                <a:path w="4977765" h="1911350">
                  <a:moveTo>
                    <a:pt x="3051048" y="1557528"/>
                  </a:moveTo>
                  <a:lnTo>
                    <a:pt x="2964180" y="1557528"/>
                  </a:lnTo>
                  <a:lnTo>
                    <a:pt x="2964180" y="1734312"/>
                  </a:lnTo>
                  <a:lnTo>
                    <a:pt x="3051048" y="1734312"/>
                  </a:lnTo>
                  <a:lnTo>
                    <a:pt x="3051048" y="1557528"/>
                  </a:lnTo>
                  <a:close/>
                </a:path>
                <a:path w="4977765" h="1911350">
                  <a:moveTo>
                    <a:pt x="3198876" y="1734312"/>
                  </a:moveTo>
                  <a:lnTo>
                    <a:pt x="3112008" y="1734312"/>
                  </a:lnTo>
                  <a:lnTo>
                    <a:pt x="3112008" y="1857756"/>
                  </a:lnTo>
                  <a:lnTo>
                    <a:pt x="3198876" y="1857756"/>
                  </a:lnTo>
                  <a:lnTo>
                    <a:pt x="3198876" y="1734312"/>
                  </a:lnTo>
                  <a:close/>
                </a:path>
                <a:path w="4977765" h="1911350">
                  <a:moveTo>
                    <a:pt x="3346704" y="1345692"/>
                  </a:moveTo>
                  <a:lnTo>
                    <a:pt x="3259836" y="1345692"/>
                  </a:lnTo>
                  <a:lnTo>
                    <a:pt x="3259836" y="1575816"/>
                  </a:lnTo>
                  <a:lnTo>
                    <a:pt x="3346704" y="1575816"/>
                  </a:lnTo>
                  <a:lnTo>
                    <a:pt x="3346704" y="1345692"/>
                  </a:lnTo>
                  <a:close/>
                </a:path>
                <a:path w="4977765" h="1911350">
                  <a:moveTo>
                    <a:pt x="3496056" y="1274064"/>
                  </a:moveTo>
                  <a:lnTo>
                    <a:pt x="3407664" y="1274064"/>
                  </a:lnTo>
                  <a:lnTo>
                    <a:pt x="3407664" y="1504188"/>
                  </a:lnTo>
                  <a:lnTo>
                    <a:pt x="3496056" y="1504188"/>
                  </a:lnTo>
                  <a:lnTo>
                    <a:pt x="3496056" y="1274064"/>
                  </a:lnTo>
                  <a:close/>
                </a:path>
                <a:path w="4977765" h="1911350">
                  <a:moveTo>
                    <a:pt x="3643884" y="955548"/>
                  </a:moveTo>
                  <a:lnTo>
                    <a:pt x="3557016" y="955548"/>
                  </a:lnTo>
                  <a:lnTo>
                    <a:pt x="3557016" y="1450848"/>
                  </a:lnTo>
                  <a:lnTo>
                    <a:pt x="3643884" y="1450848"/>
                  </a:lnTo>
                  <a:lnTo>
                    <a:pt x="3643884" y="955548"/>
                  </a:lnTo>
                  <a:close/>
                </a:path>
                <a:path w="4977765" h="1911350">
                  <a:moveTo>
                    <a:pt x="3791712" y="548640"/>
                  </a:moveTo>
                  <a:lnTo>
                    <a:pt x="3704844" y="548640"/>
                  </a:lnTo>
                  <a:lnTo>
                    <a:pt x="3704844" y="1434084"/>
                  </a:lnTo>
                  <a:lnTo>
                    <a:pt x="3791712" y="1434084"/>
                  </a:lnTo>
                  <a:lnTo>
                    <a:pt x="3791712" y="548640"/>
                  </a:lnTo>
                  <a:close/>
                </a:path>
                <a:path w="4977765" h="1911350">
                  <a:moveTo>
                    <a:pt x="3939540" y="300228"/>
                  </a:moveTo>
                  <a:lnTo>
                    <a:pt x="3852672" y="300228"/>
                  </a:lnTo>
                  <a:lnTo>
                    <a:pt x="3852672" y="1043940"/>
                  </a:lnTo>
                  <a:lnTo>
                    <a:pt x="3939540" y="1043940"/>
                  </a:lnTo>
                  <a:lnTo>
                    <a:pt x="3939540" y="300228"/>
                  </a:lnTo>
                  <a:close/>
                </a:path>
                <a:path w="4977765" h="1911350">
                  <a:moveTo>
                    <a:pt x="4088892" y="441960"/>
                  </a:moveTo>
                  <a:lnTo>
                    <a:pt x="4000500" y="441960"/>
                  </a:lnTo>
                  <a:lnTo>
                    <a:pt x="4000500" y="1078992"/>
                  </a:lnTo>
                  <a:lnTo>
                    <a:pt x="4088892" y="1078992"/>
                  </a:lnTo>
                  <a:lnTo>
                    <a:pt x="4088892" y="441960"/>
                  </a:lnTo>
                  <a:close/>
                </a:path>
                <a:path w="4977765" h="1911350">
                  <a:moveTo>
                    <a:pt x="4236720" y="51816"/>
                  </a:moveTo>
                  <a:lnTo>
                    <a:pt x="4149852" y="51816"/>
                  </a:lnTo>
                  <a:lnTo>
                    <a:pt x="4149852" y="707136"/>
                  </a:lnTo>
                  <a:lnTo>
                    <a:pt x="4236720" y="707136"/>
                  </a:lnTo>
                  <a:lnTo>
                    <a:pt x="4236720" y="51816"/>
                  </a:lnTo>
                  <a:close/>
                </a:path>
                <a:path w="4977765" h="1911350">
                  <a:moveTo>
                    <a:pt x="4384548" y="158496"/>
                  </a:moveTo>
                  <a:lnTo>
                    <a:pt x="4297680" y="158496"/>
                  </a:lnTo>
                  <a:lnTo>
                    <a:pt x="4297680" y="707136"/>
                  </a:lnTo>
                  <a:lnTo>
                    <a:pt x="4384548" y="707136"/>
                  </a:lnTo>
                  <a:lnTo>
                    <a:pt x="4384548" y="158496"/>
                  </a:lnTo>
                  <a:close/>
                </a:path>
                <a:path w="4977765" h="1911350">
                  <a:moveTo>
                    <a:pt x="4532376" y="283464"/>
                  </a:moveTo>
                  <a:lnTo>
                    <a:pt x="4445508" y="283464"/>
                  </a:lnTo>
                  <a:lnTo>
                    <a:pt x="4445508" y="690372"/>
                  </a:lnTo>
                  <a:lnTo>
                    <a:pt x="4532376" y="690372"/>
                  </a:lnTo>
                  <a:lnTo>
                    <a:pt x="4532376" y="283464"/>
                  </a:lnTo>
                  <a:close/>
                </a:path>
                <a:path w="4977765" h="1911350">
                  <a:moveTo>
                    <a:pt x="4681728" y="88392"/>
                  </a:moveTo>
                  <a:lnTo>
                    <a:pt x="4593336" y="88392"/>
                  </a:lnTo>
                  <a:lnTo>
                    <a:pt x="4593336" y="460248"/>
                  </a:lnTo>
                  <a:lnTo>
                    <a:pt x="4681728" y="460248"/>
                  </a:lnTo>
                  <a:lnTo>
                    <a:pt x="4681728" y="88392"/>
                  </a:lnTo>
                  <a:close/>
                </a:path>
                <a:path w="4977765" h="1911350">
                  <a:moveTo>
                    <a:pt x="4829556" y="105156"/>
                  </a:moveTo>
                  <a:lnTo>
                    <a:pt x="4742688" y="105156"/>
                  </a:lnTo>
                  <a:lnTo>
                    <a:pt x="4742688" y="406908"/>
                  </a:lnTo>
                  <a:lnTo>
                    <a:pt x="4829556" y="406908"/>
                  </a:lnTo>
                  <a:lnTo>
                    <a:pt x="4829556" y="105156"/>
                  </a:lnTo>
                  <a:close/>
                </a:path>
                <a:path w="4977765" h="1911350">
                  <a:moveTo>
                    <a:pt x="4977384" y="0"/>
                  </a:moveTo>
                  <a:lnTo>
                    <a:pt x="4890516" y="0"/>
                  </a:lnTo>
                  <a:lnTo>
                    <a:pt x="4890516" y="246888"/>
                  </a:lnTo>
                  <a:lnTo>
                    <a:pt x="4977384" y="246888"/>
                  </a:lnTo>
                  <a:lnTo>
                    <a:pt x="4977384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635752" y="2301239"/>
              <a:ext cx="4977765" cy="1824355"/>
            </a:xfrm>
            <a:custGeom>
              <a:avLst/>
              <a:gdLst/>
              <a:ahLst/>
              <a:cxnLst/>
              <a:rect l="l" t="t" r="r" b="b"/>
              <a:pathLst>
                <a:path w="4977765" h="1824354">
                  <a:moveTo>
                    <a:pt x="86868" y="1735836"/>
                  </a:moveTo>
                  <a:lnTo>
                    <a:pt x="0" y="1735836"/>
                  </a:lnTo>
                  <a:lnTo>
                    <a:pt x="0" y="1824228"/>
                  </a:lnTo>
                  <a:lnTo>
                    <a:pt x="86868" y="1824228"/>
                  </a:lnTo>
                  <a:lnTo>
                    <a:pt x="86868" y="1735836"/>
                  </a:lnTo>
                  <a:close/>
                </a:path>
                <a:path w="4977765" h="1824354">
                  <a:moveTo>
                    <a:pt x="234696" y="1380744"/>
                  </a:moveTo>
                  <a:lnTo>
                    <a:pt x="147828" y="1380744"/>
                  </a:lnTo>
                  <a:lnTo>
                    <a:pt x="147828" y="1469136"/>
                  </a:lnTo>
                  <a:lnTo>
                    <a:pt x="234696" y="1469136"/>
                  </a:lnTo>
                  <a:lnTo>
                    <a:pt x="234696" y="1380744"/>
                  </a:lnTo>
                  <a:close/>
                </a:path>
                <a:path w="4977765" h="1824354">
                  <a:moveTo>
                    <a:pt x="384048" y="1275588"/>
                  </a:moveTo>
                  <a:lnTo>
                    <a:pt x="295656" y="1275588"/>
                  </a:lnTo>
                  <a:lnTo>
                    <a:pt x="295656" y="1469136"/>
                  </a:lnTo>
                  <a:lnTo>
                    <a:pt x="384048" y="1469136"/>
                  </a:lnTo>
                  <a:lnTo>
                    <a:pt x="384048" y="1275588"/>
                  </a:lnTo>
                  <a:close/>
                </a:path>
                <a:path w="4977765" h="1824354">
                  <a:moveTo>
                    <a:pt x="531876" y="1133856"/>
                  </a:moveTo>
                  <a:lnTo>
                    <a:pt x="445008" y="1133856"/>
                  </a:lnTo>
                  <a:lnTo>
                    <a:pt x="445008" y="1417320"/>
                  </a:lnTo>
                  <a:lnTo>
                    <a:pt x="531876" y="1417320"/>
                  </a:lnTo>
                  <a:lnTo>
                    <a:pt x="531876" y="1133856"/>
                  </a:lnTo>
                  <a:close/>
                </a:path>
                <a:path w="4977765" h="1824354">
                  <a:moveTo>
                    <a:pt x="679704" y="1008888"/>
                  </a:moveTo>
                  <a:lnTo>
                    <a:pt x="592836" y="1008888"/>
                  </a:lnTo>
                  <a:lnTo>
                    <a:pt x="592836" y="1292352"/>
                  </a:lnTo>
                  <a:lnTo>
                    <a:pt x="679704" y="1292352"/>
                  </a:lnTo>
                  <a:lnTo>
                    <a:pt x="679704" y="1008888"/>
                  </a:lnTo>
                  <a:close/>
                </a:path>
                <a:path w="4977765" h="1824354">
                  <a:moveTo>
                    <a:pt x="827532" y="1275588"/>
                  </a:moveTo>
                  <a:lnTo>
                    <a:pt x="740664" y="1275588"/>
                  </a:lnTo>
                  <a:lnTo>
                    <a:pt x="740664" y="1434084"/>
                  </a:lnTo>
                  <a:lnTo>
                    <a:pt x="827532" y="1434084"/>
                  </a:lnTo>
                  <a:lnTo>
                    <a:pt x="827532" y="1275588"/>
                  </a:lnTo>
                  <a:close/>
                </a:path>
                <a:path w="4977765" h="1824354">
                  <a:moveTo>
                    <a:pt x="976871" y="1380744"/>
                  </a:moveTo>
                  <a:lnTo>
                    <a:pt x="888492" y="1380744"/>
                  </a:lnTo>
                  <a:lnTo>
                    <a:pt x="888492" y="1575816"/>
                  </a:lnTo>
                  <a:lnTo>
                    <a:pt x="976871" y="1575816"/>
                  </a:lnTo>
                  <a:lnTo>
                    <a:pt x="976871" y="1380744"/>
                  </a:lnTo>
                  <a:close/>
                </a:path>
                <a:path w="4977765" h="1824354">
                  <a:moveTo>
                    <a:pt x="1124712" y="1434084"/>
                  </a:moveTo>
                  <a:lnTo>
                    <a:pt x="1037844" y="1434084"/>
                  </a:lnTo>
                  <a:lnTo>
                    <a:pt x="1037844" y="1487424"/>
                  </a:lnTo>
                  <a:lnTo>
                    <a:pt x="1124712" y="1487424"/>
                  </a:lnTo>
                  <a:lnTo>
                    <a:pt x="1124712" y="1434084"/>
                  </a:lnTo>
                  <a:close/>
                </a:path>
                <a:path w="4977765" h="1824354">
                  <a:moveTo>
                    <a:pt x="1272540" y="1540764"/>
                  </a:moveTo>
                  <a:lnTo>
                    <a:pt x="1185672" y="1540764"/>
                  </a:lnTo>
                  <a:lnTo>
                    <a:pt x="1185672" y="1575816"/>
                  </a:lnTo>
                  <a:lnTo>
                    <a:pt x="1272540" y="1575816"/>
                  </a:lnTo>
                  <a:lnTo>
                    <a:pt x="1272540" y="1540764"/>
                  </a:lnTo>
                  <a:close/>
                </a:path>
                <a:path w="4977765" h="1824354">
                  <a:moveTo>
                    <a:pt x="1420368" y="1168908"/>
                  </a:moveTo>
                  <a:lnTo>
                    <a:pt x="1333500" y="1168908"/>
                  </a:lnTo>
                  <a:lnTo>
                    <a:pt x="1333500" y="1257300"/>
                  </a:lnTo>
                  <a:lnTo>
                    <a:pt x="1420368" y="1257300"/>
                  </a:lnTo>
                  <a:lnTo>
                    <a:pt x="1420368" y="1168908"/>
                  </a:lnTo>
                  <a:close/>
                </a:path>
                <a:path w="4977765" h="1824354">
                  <a:moveTo>
                    <a:pt x="1569720" y="1257300"/>
                  </a:moveTo>
                  <a:lnTo>
                    <a:pt x="1481328" y="1257300"/>
                  </a:lnTo>
                  <a:lnTo>
                    <a:pt x="1481328" y="1363980"/>
                  </a:lnTo>
                  <a:lnTo>
                    <a:pt x="1569720" y="1363980"/>
                  </a:lnTo>
                  <a:lnTo>
                    <a:pt x="1569720" y="1257300"/>
                  </a:lnTo>
                  <a:close/>
                </a:path>
                <a:path w="4977765" h="1824354">
                  <a:moveTo>
                    <a:pt x="1717548" y="1008888"/>
                  </a:moveTo>
                  <a:lnTo>
                    <a:pt x="1630680" y="1008888"/>
                  </a:lnTo>
                  <a:lnTo>
                    <a:pt x="1630680" y="1045464"/>
                  </a:lnTo>
                  <a:lnTo>
                    <a:pt x="1717548" y="1045464"/>
                  </a:lnTo>
                  <a:lnTo>
                    <a:pt x="1717548" y="1008888"/>
                  </a:lnTo>
                  <a:close/>
                </a:path>
                <a:path w="4977765" h="1824354">
                  <a:moveTo>
                    <a:pt x="1865376" y="1257300"/>
                  </a:moveTo>
                  <a:lnTo>
                    <a:pt x="1778508" y="1257300"/>
                  </a:lnTo>
                  <a:lnTo>
                    <a:pt x="1778508" y="1310640"/>
                  </a:lnTo>
                  <a:lnTo>
                    <a:pt x="1865376" y="1310640"/>
                  </a:lnTo>
                  <a:lnTo>
                    <a:pt x="1865376" y="1257300"/>
                  </a:lnTo>
                  <a:close/>
                </a:path>
                <a:path w="4977765" h="1824354">
                  <a:moveTo>
                    <a:pt x="2013204" y="1080516"/>
                  </a:moveTo>
                  <a:lnTo>
                    <a:pt x="1926336" y="1080516"/>
                  </a:lnTo>
                  <a:lnTo>
                    <a:pt x="1926336" y="1115568"/>
                  </a:lnTo>
                  <a:lnTo>
                    <a:pt x="2013204" y="1115568"/>
                  </a:lnTo>
                  <a:lnTo>
                    <a:pt x="2013204" y="1080516"/>
                  </a:lnTo>
                  <a:close/>
                </a:path>
                <a:path w="4977765" h="1824354">
                  <a:moveTo>
                    <a:pt x="2161032" y="1115568"/>
                  </a:moveTo>
                  <a:lnTo>
                    <a:pt x="2074164" y="1115568"/>
                  </a:lnTo>
                  <a:lnTo>
                    <a:pt x="2074164" y="1150620"/>
                  </a:lnTo>
                  <a:lnTo>
                    <a:pt x="2161032" y="1150620"/>
                  </a:lnTo>
                  <a:lnTo>
                    <a:pt x="2161032" y="1115568"/>
                  </a:lnTo>
                  <a:close/>
                </a:path>
                <a:path w="4977765" h="1824354">
                  <a:moveTo>
                    <a:pt x="2310384" y="1257300"/>
                  </a:moveTo>
                  <a:lnTo>
                    <a:pt x="2223516" y="1257300"/>
                  </a:lnTo>
                  <a:lnTo>
                    <a:pt x="2223516" y="1345692"/>
                  </a:lnTo>
                  <a:lnTo>
                    <a:pt x="2310384" y="1345692"/>
                  </a:lnTo>
                  <a:lnTo>
                    <a:pt x="2310384" y="1257300"/>
                  </a:lnTo>
                  <a:close/>
                </a:path>
                <a:path w="4977765" h="1824354">
                  <a:moveTo>
                    <a:pt x="2458212" y="1469136"/>
                  </a:moveTo>
                  <a:lnTo>
                    <a:pt x="2371344" y="1469136"/>
                  </a:lnTo>
                  <a:lnTo>
                    <a:pt x="2371344" y="1522476"/>
                  </a:lnTo>
                  <a:lnTo>
                    <a:pt x="2458212" y="1522476"/>
                  </a:lnTo>
                  <a:lnTo>
                    <a:pt x="2458212" y="1469136"/>
                  </a:lnTo>
                  <a:close/>
                </a:path>
                <a:path w="4977765" h="1824354">
                  <a:moveTo>
                    <a:pt x="2606040" y="1647444"/>
                  </a:moveTo>
                  <a:lnTo>
                    <a:pt x="2519172" y="1647444"/>
                  </a:lnTo>
                  <a:lnTo>
                    <a:pt x="2519172" y="1664208"/>
                  </a:lnTo>
                  <a:lnTo>
                    <a:pt x="2606040" y="1664208"/>
                  </a:lnTo>
                  <a:lnTo>
                    <a:pt x="2606040" y="1647444"/>
                  </a:lnTo>
                  <a:close/>
                </a:path>
                <a:path w="4977765" h="1824354">
                  <a:moveTo>
                    <a:pt x="2753868" y="1664208"/>
                  </a:moveTo>
                  <a:lnTo>
                    <a:pt x="2667000" y="1664208"/>
                  </a:lnTo>
                  <a:lnTo>
                    <a:pt x="2667000" y="1699260"/>
                  </a:lnTo>
                  <a:lnTo>
                    <a:pt x="2753868" y="1699260"/>
                  </a:lnTo>
                  <a:lnTo>
                    <a:pt x="2753868" y="1664208"/>
                  </a:lnTo>
                  <a:close/>
                </a:path>
                <a:path w="4977765" h="1824354">
                  <a:moveTo>
                    <a:pt x="2903220" y="1310640"/>
                  </a:moveTo>
                  <a:lnTo>
                    <a:pt x="2816352" y="1310640"/>
                  </a:lnTo>
                  <a:lnTo>
                    <a:pt x="2816352" y="1363980"/>
                  </a:lnTo>
                  <a:lnTo>
                    <a:pt x="2903220" y="1363980"/>
                  </a:lnTo>
                  <a:lnTo>
                    <a:pt x="2903220" y="1310640"/>
                  </a:lnTo>
                  <a:close/>
                </a:path>
                <a:path w="4977765" h="1824354">
                  <a:moveTo>
                    <a:pt x="3051048" y="1610868"/>
                  </a:moveTo>
                  <a:lnTo>
                    <a:pt x="2964180" y="1610868"/>
                  </a:lnTo>
                  <a:lnTo>
                    <a:pt x="2964180" y="1629156"/>
                  </a:lnTo>
                  <a:lnTo>
                    <a:pt x="3051048" y="1629156"/>
                  </a:lnTo>
                  <a:lnTo>
                    <a:pt x="3051048" y="1610868"/>
                  </a:lnTo>
                  <a:close/>
                </a:path>
                <a:path w="4977765" h="1824354">
                  <a:moveTo>
                    <a:pt x="3198876" y="1770888"/>
                  </a:moveTo>
                  <a:lnTo>
                    <a:pt x="3112008" y="1770888"/>
                  </a:lnTo>
                  <a:lnTo>
                    <a:pt x="3112008" y="1805940"/>
                  </a:lnTo>
                  <a:lnTo>
                    <a:pt x="3198876" y="1805940"/>
                  </a:lnTo>
                  <a:lnTo>
                    <a:pt x="3198876" y="1770888"/>
                  </a:lnTo>
                  <a:close/>
                </a:path>
                <a:path w="4977765" h="1824354">
                  <a:moveTo>
                    <a:pt x="3346704" y="1380744"/>
                  </a:moveTo>
                  <a:lnTo>
                    <a:pt x="3259836" y="1380744"/>
                  </a:lnTo>
                  <a:lnTo>
                    <a:pt x="3259836" y="1417320"/>
                  </a:lnTo>
                  <a:lnTo>
                    <a:pt x="3346704" y="1417320"/>
                  </a:lnTo>
                  <a:lnTo>
                    <a:pt x="3346704" y="1380744"/>
                  </a:lnTo>
                  <a:close/>
                </a:path>
                <a:path w="4977765" h="1824354">
                  <a:moveTo>
                    <a:pt x="3496056" y="1310640"/>
                  </a:moveTo>
                  <a:lnTo>
                    <a:pt x="3407664" y="1310640"/>
                  </a:lnTo>
                  <a:lnTo>
                    <a:pt x="3407664" y="1345692"/>
                  </a:lnTo>
                  <a:lnTo>
                    <a:pt x="3496056" y="1345692"/>
                  </a:lnTo>
                  <a:lnTo>
                    <a:pt x="3496056" y="1310640"/>
                  </a:lnTo>
                  <a:close/>
                </a:path>
                <a:path w="4977765" h="1824354">
                  <a:moveTo>
                    <a:pt x="3643884" y="992124"/>
                  </a:moveTo>
                  <a:lnTo>
                    <a:pt x="3557016" y="992124"/>
                  </a:lnTo>
                  <a:lnTo>
                    <a:pt x="3557016" y="1027176"/>
                  </a:lnTo>
                  <a:lnTo>
                    <a:pt x="3643884" y="1027176"/>
                  </a:lnTo>
                  <a:lnTo>
                    <a:pt x="3643884" y="992124"/>
                  </a:lnTo>
                  <a:close/>
                </a:path>
                <a:path w="4977765" h="1824354">
                  <a:moveTo>
                    <a:pt x="3791712" y="495300"/>
                  </a:moveTo>
                  <a:lnTo>
                    <a:pt x="3704844" y="495300"/>
                  </a:lnTo>
                  <a:lnTo>
                    <a:pt x="3704844" y="620268"/>
                  </a:lnTo>
                  <a:lnTo>
                    <a:pt x="3791712" y="620268"/>
                  </a:lnTo>
                  <a:lnTo>
                    <a:pt x="3791712" y="495300"/>
                  </a:lnTo>
                  <a:close/>
                </a:path>
                <a:path w="4977765" h="1824354">
                  <a:moveTo>
                    <a:pt x="3939540" y="265176"/>
                  </a:moveTo>
                  <a:lnTo>
                    <a:pt x="3852672" y="265176"/>
                  </a:lnTo>
                  <a:lnTo>
                    <a:pt x="3852672" y="371856"/>
                  </a:lnTo>
                  <a:lnTo>
                    <a:pt x="3939540" y="371856"/>
                  </a:lnTo>
                  <a:lnTo>
                    <a:pt x="3939540" y="265176"/>
                  </a:lnTo>
                  <a:close/>
                </a:path>
                <a:path w="4977765" h="1824354">
                  <a:moveTo>
                    <a:pt x="4088892" y="425196"/>
                  </a:moveTo>
                  <a:lnTo>
                    <a:pt x="4000500" y="425196"/>
                  </a:lnTo>
                  <a:lnTo>
                    <a:pt x="4000500" y="513588"/>
                  </a:lnTo>
                  <a:lnTo>
                    <a:pt x="4088892" y="513588"/>
                  </a:lnTo>
                  <a:lnTo>
                    <a:pt x="4088892" y="425196"/>
                  </a:lnTo>
                  <a:close/>
                </a:path>
                <a:path w="4977765" h="1824354">
                  <a:moveTo>
                    <a:pt x="4236720" y="35052"/>
                  </a:moveTo>
                  <a:lnTo>
                    <a:pt x="4149852" y="35052"/>
                  </a:lnTo>
                  <a:lnTo>
                    <a:pt x="4149852" y="123444"/>
                  </a:lnTo>
                  <a:lnTo>
                    <a:pt x="4236720" y="123444"/>
                  </a:lnTo>
                  <a:lnTo>
                    <a:pt x="4236720" y="35052"/>
                  </a:lnTo>
                  <a:close/>
                </a:path>
                <a:path w="4977765" h="1824354">
                  <a:moveTo>
                    <a:pt x="4384548" y="160020"/>
                  </a:moveTo>
                  <a:lnTo>
                    <a:pt x="4297680" y="160020"/>
                  </a:lnTo>
                  <a:lnTo>
                    <a:pt x="4297680" y="230124"/>
                  </a:lnTo>
                  <a:lnTo>
                    <a:pt x="4384548" y="230124"/>
                  </a:lnTo>
                  <a:lnTo>
                    <a:pt x="4384548" y="160020"/>
                  </a:lnTo>
                  <a:close/>
                </a:path>
                <a:path w="4977765" h="1824354">
                  <a:moveTo>
                    <a:pt x="4532376" y="283464"/>
                  </a:moveTo>
                  <a:lnTo>
                    <a:pt x="4445508" y="283464"/>
                  </a:lnTo>
                  <a:lnTo>
                    <a:pt x="4445508" y="355092"/>
                  </a:lnTo>
                  <a:lnTo>
                    <a:pt x="4532376" y="355092"/>
                  </a:lnTo>
                  <a:lnTo>
                    <a:pt x="4532376" y="283464"/>
                  </a:lnTo>
                  <a:close/>
                </a:path>
                <a:path w="4977765" h="1824354">
                  <a:moveTo>
                    <a:pt x="4681728" y="71628"/>
                  </a:moveTo>
                  <a:lnTo>
                    <a:pt x="4593336" y="71628"/>
                  </a:lnTo>
                  <a:lnTo>
                    <a:pt x="4593336" y="160020"/>
                  </a:lnTo>
                  <a:lnTo>
                    <a:pt x="4681728" y="160020"/>
                  </a:lnTo>
                  <a:lnTo>
                    <a:pt x="4681728" y="71628"/>
                  </a:lnTo>
                  <a:close/>
                </a:path>
                <a:path w="4977765" h="1824354">
                  <a:moveTo>
                    <a:pt x="4829556" y="141732"/>
                  </a:moveTo>
                  <a:lnTo>
                    <a:pt x="4742688" y="141732"/>
                  </a:lnTo>
                  <a:lnTo>
                    <a:pt x="4742688" y="176784"/>
                  </a:lnTo>
                  <a:lnTo>
                    <a:pt x="4829556" y="176784"/>
                  </a:lnTo>
                  <a:lnTo>
                    <a:pt x="4829556" y="141732"/>
                  </a:lnTo>
                  <a:close/>
                </a:path>
                <a:path w="4977765" h="1824354">
                  <a:moveTo>
                    <a:pt x="4977384" y="0"/>
                  </a:moveTo>
                  <a:lnTo>
                    <a:pt x="4890516" y="0"/>
                  </a:lnTo>
                  <a:lnTo>
                    <a:pt x="4890516" y="71628"/>
                  </a:lnTo>
                  <a:lnTo>
                    <a:pt x="4977384" y="71628"/>
                  </a:lnTo>
                  <a:lnTo>
                    <a:pt x="497738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605271" y="5559552"/>
              <a:ext cx="5038725" cy="0"/>
            </a:xfrm>
            <a:custGeom>
              <a:avLst/>
              <a:gdLst/>
              <a:ahLst/>
              <a:cxnLst/>
              <a:rect l="l" t="t" r="r" b="b"/>
              <a:pathLst>
                <a:path w="5038725" h="0">
                  <a:moveTo>
                    <a:pt x="0" y="0"/>
                  </a:moveTo>
                  <a:lnTo>
                    <a:pt x="5038344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784081" y="2014473"/>
              <a:ext cx="1824989" cy="1975485"/>
            </a:xfrm>
            <a:custGeom>
              <a:avLst/>
              <a:gdLst/>
              <a:ahLst/>
              <a:cxnLst/>
              <a:rect l="l" t="t" r="r" b="b"/>
              <a:pathLst>
                <a:path w="1824990" h="1975485">
                  <a:moveTo>
                    <a:pt x="12700" y="1924558"/>
                  </a:moveTo>
                  <a:lnTo>
                    <a:pt x="0" y="1924558"/>
                  </a:lnTo>
                  <a:lnTo>
                    <a:pt x="0" y="1975358"/>
                  </a:lnTo>
                  <a:lnTo>
                    <a:pt x="12700" y="1975358"/>
                  </a:lnTo>
                  <a:lnTo>
                    <a:pt x="12700" y="1924558"/>
                  </a:lnTo>
                  <a:close/>
                </a:path>
                <a:path w="1824990" h="1975485">
                  <a:moveTo>
                    <a:pt x="12700" y="1835658"/>
                  </a:moveTo>
                  <a:lnTo>
                    <a:pt x="0" y="1835658"/>
                  </a:lnTo>
                  <a:lnTo>
                    <a:pt x="0" y="1886458"/>
                  </a:lnTo>
                  <a:lnTo>
                    <a:pt x="12700" y="1886458"/>
                  </a:lnTo>
                  <a:lnTo>
                    <a:pt x="12700" y="1835658"/>
                  </a:lnTo>
                  <a:close/>
                </a:path>
                <a:path w="1824990" h="1975485">
                  <a:moveTo>
                    <a:pt x="12700" y="1746758"/>
                  </a:moveTo>
                  <a:lnTo>
                    <a:pt x="0" y="1746758"/>
                  </a:lnTo>
                  <a:lnTo>
                    <a:pt x="0" y="1797558"/>
                  </a:lnTo>
                  <a:lnTo>
                    <a:pt x="12700" y="1797558"/>
                  </a:lnTo>
                  <a:lnTo>
                    <a:pt x="12700" y="1746758"/>
                  </a:lnTo>
                  <a:close/>
                </a:path>
                <a:path w="1824990" h="1975485">
                  <a:moveTo>
                    <a:pt x="12700" y="1657858"/>
                  </a:moveTo>
                  <a:lnTo>
                    <a:pt x="0" y="1657858"/>
                  </a:lnTo>
                  <a:lnTo>
                    <a:pt x="0" y="1708658"/>
                  </a:lnTo>
                  <a:lnTo>
                    <a:pt x="12700" y="1708658"/>
                  </a:lnTo>
                  <a:lnTo>
                    <a:pt x="12700" y="1657858"/>
                  </a:lnTo>
                  <a:close/>
                </a:path>
                <a:path w="1824990" h="1975485">
                  <a:moveTo>
                    <a:pt x="12700" y="1568958"/>
                  </a:moveTo>
                  <a:lnTo>
                    <a:pt x="0" y="1568958"/>
                  </a:lnTo>
                  <a:lnTo>
                    <a:pt x="0" y="1619758"/>
                  </a:lnTo>
                  <a:lnTo>
                    <a:pt x="12700" y="1619758"/>
                  </a:lnTo>
                  <a:lnTo>
                    <a:pt x="12700" y="1568958"/>
                  </a:lnTo>
                  <a:close/>
                </a:path>
                <a:path w="1824990" h="1975485">
                  <a:moveTo>
                    <a:pt x="12700" y="1480058"/>
                  </a:moveTo>
                  <a:lnTo>
                    <a:pt x="0" y="1480058"/>
                  </a:lnTo>
                  <a:lnTo>
                    <a:pt x="0" y="1530858"/>
                  </a:lnTo>
                  <a:lnTo>
                    <a:pt x="12700" y="1530858"/>
                  </a:lnTo>
                  <a:lnTo>
                    <a:pt x="12700" y="1480058"/>
                  </a:lnTo>
                  <a:close/>
                </a:path>
                <a:path w="1824990" h="1975485">
                  <a:moveTo>
                    <a:pt x="12700" y="1391158"/>
                  </a:moveTo>
                  <a:lnTo>
                    <a:pt x="0" y="1391158"/>
                  </a:lnTo>
                  <a:lnTo>
                    <a:pt x="0" y="1441958"/>
                  </a:lnTo>
                  <a:lnTo>
                    <a:pt x="12700" y="1441958"/>
                  </a:lnTo>
                  <a:lnTo>
                    <a:pt x="12700" y="1391158"/>
                  </a:lnTo>
                  <a:close/>
                </a:path>
                <a:path w="1824990" h="1975485">
                  <a:moveTo>
                    <a:pt x="12700" y="1302258"/>
                  </a:moveTo>
                  <a:lnTo>
                    <a:pt x="0" y="1302258"/>
                  </a:lnTo>
                  <a:lnTo>
                    <a:pt x="0" y="1353058"/>
                  </a:lnTo>
                  <a:lnTo>
                    <a:pt x="12700" y="1353058"/>
                  </a:lnTo>
                  <a:lnTo>
                    <a:pt x="12700" y="1302258"/>
                  </a:lnTo>
                  <a:close/>
                </a:path>
                <a:path w="1824990" h="1975485">
                  <a:moveTo>
                    <a:pt x="12700" y="1213358"/>
                  </a:moveTo>
                  <a:lnTo>
                    <a:pt x="0" y="1213358"/>
                  </a:lnTo>
                  <a:lnTo>
                    <a:pt x="0" y="1264158"/>
                  </a:lnTo>
                  <a:lnTo>
                    <a:pt x="12700" y="1264158"/>
                  </a:lnTo>
                  <a:lnTo>
                    <a:pt x="12700" y="1213358"/>
                  </a:lnTo>
                  <a:close/>
                </a:path>
                <a:path w="1824990" h="1975485">
                  <a:moveTo>
                    <a:pt x="12700" y="1124458"/>
                  </a:moveTo>
                  <a:lnTo>
                    <a:pt x="0" y="1124458"/>
                  </a:lnTo>
                  <a:lnTo>
                    <a:pt x="0" y="1175258"/>
                  </a:lnTo>
                  <a:lnTo>
                    <a:pt x="12700" y="1175258"/>
                  </a:lnTo>
                  <a:lnTo>
                    <a:pt x="12700" y="1124458"/>
                  </a:lnTo>
                  <a:close/>
                </a:path>
                <a:path w="1824990" h="1975485">
                  <a:moveTo>
                    <a:pt x="12700" y="1035558"/>
                  </a:moveTo>
                  <a:lnTo>
                    <a:pt x="0" y="1035558"/>
                  </a:lnTo>
                  <a:lnTo>
                    <a:pt x="0" y="1086358"/>
                  </a:lnTo>
                  <a:lnTo>
                    <a:pt x="12700" y="1086358"/>
                  </a:lnTo>
                  <a:lnTo>
                    <a:pt x="12700" y="1035558"/>
                  </a:lnTo>
                  <a:close/>
                </a:path>
                <a:path w="1824990" h="1975485">
                  <a:moveTo>
                    <a:pt x="12700" y="946658"/>
                  </a:moveTo>
                  <a:lnTo>
                    <a:pt x="0" y="946658"/>
                  </a:lnTo>
                  <a:lnTo>
                    <a:pt x="0" y="997458"/>
                  </a:lnTo>
                  <a:lnTo>
                    <a:pt x="12700" y="997458"/>
                  </a:lnTo>
                  <a:lnTo>
                    <a:pt x="12700" y="946658"/>
                  </a:lnTo>
                  <a:close/>
                </a:path>
                <a:path w="1824990" h="1975485">
                  <a:moveTo>
                    <a:pt x="12700" y="857758"/>
                  </a:moveTo>
                  <a:lnTo>
                    <a:pt x="0" y="857758"/>
                  </a:lnTo>
                  <a:lnTo>
                    <a:pt x="0" y="908558"/>
                  </a:lnTo>
                  <a:lnTo>
                    <a:pt x="12700" y="908558"/>
                  </a:lnTo>
                  <a:lnTo>
                    <a:pt x="12700" y="857758"/>
                  </a:lnTo>
                  <a:close/>
                </a:path>
                <a:path w="1824990" h="1975485">
                  <a:moveTo>
                    <a:pt x="12700" y="768858"/>
                  </a:moveTo>
                  <a:lnTo>
                    <a:pt x="0" y="768858"/>
                  </a:lnTo>
                  <a:lnTo>
                    <a:pt x="0" y="819658"/>
                  </a:lnTo>
                  <a:lnTo>
                    <a:pt x="12700" y="819658"/>
                  </a:lnTo>
                  <a:lnTo>
                    <a:pt x="12700" y="768858"/>
                  </a:lnTo>
                  <a:close/>
                </a:path>
                <a:path w="1824990" h="1975485">
                  <a:moveTo>
                    <a:pt x="12700" y="679958"/>
                  </a:moveTo>
                  <a:lnTo>
                    <a:pt x="0" y="679958"/>
                  </a:lnTo>
                  <a:lnTo>
                    <a:pt x="0" y="730758"/>
                  </a:lnTo>
                  <a:lnTo>
                    <a:pt x="12700" y="730758"/>
                  </a:lnTo>
                  <a:lnTo>
                    <a:pt x="12700" y="679958"/>
                  </a:lnTo>
                  <a:close/>
                </a:path>
                <a:path w="1824990" h="1975485">
                  <a:moveTo>
                    <a:pt x="12700" y="591058"/>
                  </a:moveTo>
                  <a:lnTo>
                    <a:pt x="0" y="591058"/>
                  </a:lnTo>
                  <a:lnTo>
                    <a:pt x="0" y="641858"/>
                  </a:lnTo>
                  <a:lnTo>
                    <a:pt x="12700" y="641858"/>
                  </a:lnTo>
                  <a:lnTo>
                    <a:pt x="12700" y="591058"/>
                  </a:lnTo>
                  <a:close/>
                </a:path>
                <a:path w="1824990" h="1975485">
                  <a:moveTo>
                    <a:pt x="12700" y="502158"/>
                  </a:moveTo>
                  <a:lnTo>
                    <a:pt x="0" y="502158"/>
                  </a:lnTo>
                  <a:lnTo>
                    <a:pt x="0" y="552958"/>
                  </a:lnTo>
                  <a:lnTo>
                    <a:pt x="12700" y="552958"/>
                  </a:lnTo>
                  <a:lnTo>
                    <a:pt x="12700" y="502158"/>
                  </a:lnTo>
                  <a:close/>
                </a:path>
                <a:path w="1824990" h="1975485">
                  <a:moveTo>
                    <a:pt x="12700" y="413258"/>
                  </a:moveTo>
                  <a:lnTo>
                    <a:pt x="0" y="413258"/>
                  </a:lnTo>
                  <a:lnTo>
                    <a:pt x="0" y="464058"/>
                  </a:lnTo>
                  <a:lnTo>
                    <a:pt x="12700" y="464058"/>
                  </a:lnTo>
                  <a:lnTo>
                    <a:pt x="12700" y="413258"/>
                  </a:lnTo>
                  <a:close/>
                </a:path>
                <a:path w="1824990" h="1975485">
                  <a:moveTo>
                    <a:pt x="12700" y="324358"/>
                  </a:moveTo>
                  <a:lnTo>
                    <a:pt x="0" y="324358"/>
                  </a:lnTo>
                  <a:lnTo>
                    <a:pt x="0" y="375158"/>
                  </a:lnTo>
                  <a:lnTo>
                    <a:pt x="12700" y="375158"/>
                  </a:lnTo>
                  <a:lnTo>
                    <a:pt x="12700" y="324358"/>
                  </a:lnTo>
                  <a:close/>
                </a:path>
                <a:path w="1824990" h="1975485">
                  <a:moveTo>
                    <a:pt x="12700" y="235458"/>
                  </a:moveTo>
                  <a:lnTo>
                    <a:pt x="0" y="235458"/>
                  </a:lnTo>
                  <a:lnTo>
                    <a:pt x="0" y="286258"/>
                  </a:lnTo>
                  <a:lnTo>
                    <a:pt x="12700" y="286258"/>
                  </a:lnTo>
                  <a:lnTo>
                    <a:pt x="12700" y="235458"/>
                  </a:lnTo>
                  <a:close/>
                </a:path>
                <a:path w="1824990" h="1975485">
                  <a:moveTo>
                    <a:pt x="12700" y="146558"/>
                  </a:moveTo>
                  <a:lnTo>
                    <a:pt x="0" y="146558"/>
                  </a:lnTo>
                  <a:lnTo>
                    <a:pt x="0" y="197358"/>
                  </a:lnTo>
                  <a:lnTo>
                    <a:pt x="12700" y="197358"/>
                  </a:lnTo>
                  <a:lnTo>
                    <a:pt x="12700" y="146558"/>
                  </a:lnTo>
                  <a:close/>
                </a:path>
                <a:path w="1824990" h="1975485">
                  <a:moveTo>
                    <a:pt x="12700" y="57658"/>
                  </a:moveTo>
                  <a:lnTo>
                    <a:pt x="0" y="57658"/>
                  </a:lnTo>
                  <a:lnTo>
                    <a:pt x="0" y="108458"/>
                  </a:lnTo>
                  <a:lnTo>
                    <a:pt x="12700" y="108458"/>
                  </a:lnTo>
                  <a:lnTo>
                    <a:pt x="12700" y="57658"/>
                  </a:lnTo>
                  <a:close/>
                </a:path>
                <a:path w="1824990" h="1975485">
                  <a:moveTo>
                    <a:pt x="43942" y="0"/>
                  </a:moveTo>
                  <a:lnTo>
                    <a:pt x="0" y="0"/>
                  </a:lnTo>
                  <a:lnTo>
                    <a:pt x="0" y="19558"/>
                  </a:lnTo>
                  <a:lnTo>
                    <a:pt x="12700" y="19558"/>
                  </a:lnTo>
                  <a:lnTo>
                    <a:pt x="12700" y="12700"/>
                  </a:lnTo>
                  <a:lnTo>
                    <a:pt x="6350" y="12700"/>
                  </a:lnTo>
                  <a:lnTo>
                    <a:pt x="12700" y="6350"/>
                  </a:lnTo>
                  <a:lnTo>
                    <a:pt x="43942" y="6350"/>
                  </a:lnTo>
                  <a:lnTo>
                    <a:pt x="43942" y="0"/>
                  </a:lnTo>
                  <a:close/>
                </a:path>
                <a:path w="1824990" h="1975485">
                  <a:moveTo>
                    <a:pt x="12700" y="6350"/>
                  </a:moveTo>
                  <a:lnTo>
                    <a:pt x="6350" y="12700"/>
                  </a:lnTo>
                  <a:lnTo>
                    <a:pt x="12700" y="12700"/>
                  </a:lnTo>
                  <a:lnTo>
                    <a:pt x="12700" y="6350"/>
                  </a:lnTo>
                  <a:close/>
                </a:path>
                <a:path w="1824990" h="1975485">
                  <a:moveTo>
                    <a:pt x="43942" y="6350"/>
                  </a:moveTo>
                  <a:lnTo>
                    <a:pt x="12700" y="6350"/>
                  </a:lnTo>
                  <a:lnTo>
                    <a:pt x="12700" y="12700"/>
                  </a:lnTo>
                  <a:lnTo>
                    <a:pt x="43942" y="12700"/>
                  </a:lnTo>
                  <a:lnTo>
                    <a:pt x="43942" y="6350"/>
                  </a:lnTo>
                  <a:close/>
                </a:path>
                <a:path w="1824990" h="1975485">
                  <a:moveTo>
                    <a:pt x="132842" y="0"/>
                  </a:moveTo>
                  <a:lnTo>
                    <a:pt x="82042" y="0"/>
                  </a:lnTo>
                  <a:lnTo>
                    <a:pt x="82042" y="12700"/>
                  </a:lnTo>
                  <a:lnTo>
                    <a:pt x="132842" y="12700"/>
                  </a:lnTo>
                  <a:lnTo>
                    <a:pt x="132842" y="0"/>
                  </a:lnTo>
                  <a:close/>
                </a:path>
                <a:path w="1824990" h="1975485">
                  <a:moveTo>
                    <a:pt x="221742" y="0"/>
                  </a:moveTo>
                  <a:lnTo>
                    <a:pt x="170942" y="0"/>
                  </a:lnTo>
                  <a:lnTo>
                    <a:pt x="170942" y="12700"/>
                  </a:lnTo>
                  <a:lnTo>
                    <a:pt x="221742" y="12700"/>
                  </a:lnTo>
                  <a:lnTo>
                    <a:pt x="221742" y="0"/>
                  </a:lnTo>
                  <a:close/>
                </a:path>
                <a:path w="1824990" h="1975485">
                  <a:moveTo>
                    <a:pt x="310642" y="0"/>
                  </a:moveTo>
                  <a:lnTo>
                    <a:pt x="259842" y="0"/>
                  </a:lnTo>
                  <a:lnTo>
                    <a:pt x="259842" y="12700"/>
                  </a:lnTo>
                  <a:lnTo>
                    <a:pt x="310642" y="12700"/>
                  </a:lnTo>
                  <a:lnTo>
                    <a:pt x="310642" y="0"/>
                  </a:lnTo>
                  <a:close/>
                </a:path>
                <a:path w="1824990" h="1975485">
                  <a:moveTo>
                    <a:pt x="399542" y="0"/>
                  </a:moveTo>
                  <a:lnTo>
                    <a:pt x="348742" y="0"/>
                  </a:lnTo>
                  <a:lnTo>
                    <a:pt x="348742" y="12700"/>
                  </a:lnTo>
                  <a:lnTo>
                    <a:pt x="399542" y="12700"/>
                  </a:lnTo>
                  <a:lnTo>
                    <a:pt x="399542" y="0"/>
                  </a:lnTo>
                  <a:close/>
                </a:path>
                <a:path w="1824990" h="1975485">
                  <a:moveTo>
                    <a:pt x="488442" y="0"/>
                  </a:moveTo>
                  <a:lnTo>
                    <a:pt x="437642" y="0"/>
                  </a:lnTo>
                  <a:lnTo>
                    <a:pt x="437642" y="12700"/>
                  </a:lnTo>
                  <a:lnTo>
                    <a:pt x="488442" y="12700"/>
                  </a:lnTo>
                  <a:lnTo>
                    <a:pt x="488442" y="0"/>
                  </a:lnTo>
                  <a:close/>
                </a:path>
                <a:path w="1824990" h="1975485">
                  <a:moveTo>
                    <a:pt x="577342" y="0"/>
                  </a:moveTo>
                  <a:lnTo>
                    <a:pt x="526542" y="0"/>
                  </a:lnTo>
                  <a:lnTo>
                    <a:pt x="526542" y="12700"/>
                  </a:lnTo>
                  <a:lnTo>
                    <a:pt x="577342" y="12700"/>
                  </a:lnTo>
                  <a:lnTo>
                    <a:pt x="577342" y="0"/>
                  </a:lnTo>
                  <a:close/>
                </a:path>
                <a:path w="1824990" h="1975485">
                  <a:moveTo>
                    <a:pt x="666242" y="0"/>
                  </a:moveTo>
                  <a:lnTo>
                    <a:pt x="615442" y="0"/>
                  </a:lnTo>
                  <a:lnTo>
                    <a:pt x="615442" y="12700"/>
                  </a:lnTo>
                  <a:lnTo>
                    <a:pt x="666242" y="12700"/>
                  </a:lnTo>
                  <a:lnTo>
                    <a:pt x="666242" y="0"/>
                  </a:lnTo>
                  <a:close/>
                </a:path>
                <a:path w="1824990" h="1975485">
                  <a:moveTo>
                    <a:pt x="755142" y="0"/>
                  </a:moveTo>
                  <a:lnTo>
                    <a:pt x="704342" y="0"/>
                  </a:lnTo>
                  <a:lnTo>
                    <a:pt x="704342" y="12700"/>
                  </a:lnTo>
                  <a:lnTo>
                    <a:pt x="755142" y="12700"/>
                  </a:lnTo>
                  <a:lnTo>
                    <a:pt x="755142" y="0"/>
                  </a:lnTo>
                  <a:close/>
                </a:path>
                <a:path w="1824990" h="1975485">
                  <a:moveTo>
                    <a:pt x="844042" y="0"/>
                  </a:moveTo>
                  <a:lnTo>
                    <a:pt x="793242" y="0"/>
                  </a:lnTo>
                  <a:lnTo>
                    <a:pt x="793242" y="12700"/>
                  </a:lnTo>
                  <a:lnTo>
                    <a:pt x="844042" y="12700"/>
                  </a:lnTo>
                  <a:lnTo>
                    <a:pt x="844042" y="0"/>
                  </a:lnTo>
                  <a:close/>
                </a:path>
                <a:path w="1824990" h="1975485">
                  <a:moveTo>
                    <a:pt x="932942" y="0"/>
                  </a:moveTo>
                  <a:lnTo>
                    <a:pt x="882142" y="0"/>
                  </a:lnTo>
                  <a:lnTo>
                    <a:pt x="882142" y="12700"/>
                  </a:lnTo>
                  <a:lnTo>
                    <a:pt x="932942" y="12700"/>
                  </a:lnTo>
                  <a:lnTo>
                    <a:pt x="932942" y="0"/>
                  </a:lnTo>
                  <a:close/>
                </a:path>
                <a:path w="1824990" h="1975485">
                  <a:moveTo>
                    <a:pt x="1021842" y="0"/>
                  </a:moveTo>
                  <a:lnTo>
                    <a:pt x="971042" y="0"/>
                  </a:lnTo>
                  <a:lnTo>
                    <a:pt x="971042" y="12700"/>
                  </a:lnTo>
                  <a:lnTo>
                    <a:pt x="1021842" y="12700"/>
                  </a:lnTo>
                  <a:lnTo>
                    <a:pt x="1021842" y="0"/>
                  </a:lnTo>
                  <a:close/>
                </a:path>
                <a:path w="1824990" h="1975485">
                  <a:moveTo>
                    <a:pt x="1110742" y="0"/>
                  </a:moveTo>
                  <a:lnTo>
                    <a:pt x="1059942" y="0"/>
                  </a:lnTo>
                  <a:lnTo>
                    <a:pt x="1059942" y="12700"/>
                  </a:lnTo>
                  <a:lnTo>
                    <a:pt x="1110742" y="12700"/>
                  </a:lnTo>
                  <a:lnTo>
                    <a:pt x="1110742" y="0"/>
                  </a:lnTo>
                  <a:close/>
                </a:path>
                <a:path w="1824990" h="1975485">
                  <a:moveTo>
                    <a:pt x="1199642" y="0"/>
                  </a:moveTo>
                  <a:lnTo>
                    <a:pt x="1148842" y="0"/>
                  </a:lnTo>
                  <a:lnTo>
                    <a:pt x="1148842" y="12700"/>
                  </a:lnTo>
                  <a:lnTo>
                    <a:pt x="1199642" y="12700"/>
                  </a:lnTo>
                  <a:lnTo>
                    <a:pt x="1199642" y="0"/>
                  </a:lnTo>
                  <a:close/>
                </a:path>
                <a:path w="1824990" h="1975485">
                  <a:moveTo>
                    <a:pt x="1288542" y="0"/>
                  </a:moveTo>
                  <a:lnTo>
                    <a:pt x="1237742" y="0"/>
                  </a:lnTo>
                  <a:lnTo>
                    <a:pt x="1237742" y="12700"/>
                  </a:lnTo>
                  <a:lnTo>
                    <a:pt x="1288542" y="12700"/>
                  </a:lnTo>
                  <a:lnTo>
                    <a:pt x="1288542" y="0"/>
                  </a:lnTo>
                  <a:close/>
                </a:path>
                <a:path w="1824990" h="1975485">
                  <a:moveTo>
                    <a:pt x="1377442" y="0"/>
                  </a:moveTo>
                  <a:lnTo>
                    <a:pt x="1326642" y="0"/>
                  </a:lnTo>
                  <a:lnTo>
                    <a:pt x="1326642" y="12700"/>
                  </a:lnTo>
                  <a:lnTo>
                    <a:pt x="1377442" y="12700"/>
                  </a:lnTo>
                  <a:lnTo>
                    <a:pt x="1377442" y="0"/>
                  </a:lnTo>
                  <a:close/>
                </a:path>
                <a:path w="1824990" h="1975485">
                  <a:moveTo>
                    <a:pt x="1466342" y="0"/>
                  </a:moveTo>
                  <a:lnTo>
                    <a:pt x="1415542" y="0"/>
                  </a:lnTo>
                  <a:lnTo>
                    <a:pt x="1415542" y="12700"/>
                  </a:lnTo>
                  <a:lnTo>
                    <a:pt x="1466342" y="12700"/>
                  </a:lnTo>
                  <a:lnTo>
                    <a:pt x="1466342" y="0"/>
                  </a:lnTo>
                  <a:close/>
                </a:path>
                <a:path w="1824990" h="1975485">
                  <a:moveTo>
                    <a:pt x="1555242" y="0"/>
                  </a:moveTo>
                  <a:lnTo>
                    <a:pt x="1504442" y="0"/>
                  </a:lnTo>
                  <a:lnTo>
                    <a:pt x="1504442" y="12700"/>
                  </a:lnTo>
                  <a:lnTo>
                    <a:pt x="1555242" y="12700"/>
                  </a:lnTo>
                  <a:lnTo>
                    <a:pt x="1555242" y="0"/>
                  </a:lnTo>
                  <a:close/>
                </a:path>
                <a:path w="1824990" h="1975485">
                  <a:moveTo>
                    <a:pt x="1644142" y="0"/>
                  </a:moveTo>
                  <a:lnTo>
                    <a:pt x="1593342" y="0"/>
                  </a:lnTo>
                  <a:lnTo>
                    <a:pt x="1593342" y="12700"/>
                  </a:lnTo>
                  <a:lnTo>
                    <a:pt x="1644142" y="12700"/>
                  </a:lnTo>
                  <a:lnTo>
                    <a:pt x="1644142" y="0"/>
                  </a:lnTo>
                  <a:close/>
                </a:path>
                <a:path w="1824990" h="1975485">
                  <a:moveTo>
                    <a:pt x="1733042" y="0"/>
                  </a:moveTo>
                  <a:lnTo>
                    <a:pt x="1682242" y="0"/>
                  </a:lnTo>
                  <a:lnTo>
                    <a:pt x="1682242" y="12700"/>
                  </a:lnTo>
                  <a:lnTo>
                    <a:pt x="1733042" y="12700"/>
                  </a:lnTo>
                  <a:lnTo>
                    <a:pt x="1733042" y="0"/>
                  </a:lnTo>
                  <a:close/>
                </a:path>
                <a:path w="1824990" h="1975485">
                  <a:moveTo>
                    <a:pt x="1780032" y="6350"/>
                  </a:moveTo>
                  <a:lnTo>
                    <a:pt x="1780032" y="41910"/>
                  </a:lnTo>
                  <a:lnTo>
                    <a:pt x="1792732" y="41910"/>
                  </a:lnTo>
                  <a:lnTo>
                    <a:pt x="1792732" y="12700"/>
                  </a:lnTo>
                  <a:lnTo>
                    <a:pt x="1786382" y="12700"/>
                  </a:lnTo>
                  <a:lnTo>
                    <a:pt x="1780032" y="6350"/>
                  </a:lnTo>
                  <a:close/>
                </a:path>
                <a:path w="1824990" h="1975485">
                  <a:moveTo>
                    <a:pt x="1792732" y="0"/>
                  </a:moveTo>
                  <a:lnTo>
                    <a:pt x="1771142" y="0"/>
                  </a:lnTo>
                  <a:lnTo>
                    <a:pt x="1771142" y="12700"/>
                  </a:lnTo>
                  <a:lnTo>
                    <a:pt x="1780032" y="12700"/>
                  </a:lnTo>
                  <a:lnTo>
                    <a:pt x="1780032" y="6350"/>
                  </a:lnTo>
                  <a:lnTo>
                    <a:pt x="1792732" y="6350"/>
                  </a:lnTo>
                  <a:lnTo>
                    <a:pt x="1792732" y="0"/>
                  </a:lnTo>
                  <a:close/>
                </a:path>
                <a:path w="1824990" h="1975485">
                  <a:moveTo>
                    <a:pt x="1792732" y="6350"/>
                  </a:moveTo>
                  <a:lnTo>
                    <a:pt x="1780032" y="6350"/>
                  </a:lnTo>
                  <a:lnTo>
                    <a:pt x="1786382" y="12700"/>
                  </a:lnTo>
                  <a:lnTo>
                    <a:pt x="1792732" y="12700"/>
                  </a:lnTo>
                  <a:lnTo>
                    <a:pt x="1792732" y="6350"/>
                  </a:lnTo>
                  <a:close/>
                </a:path>
                <a:path w="1824990" h="1975485">
                  <a:moveTo>
                    <a:pt x="1780032" y="114173"/>
                  </a:moveTo>
                  <a:lnTo>
                    <a:pt x="1748282" y="114173"/>
                  </a:lnTo>
                  <a:lnTo>
                    <a:pt x="1786382" y="190373"/>
                  </a:lnTo>
                  <a:lnTo>
                    <a:pt x="1818132" y="126873"/>
                  </a:lnTo>
                  <a:lnTo>
                    <a:pt x="1780032" y="126873"/>
                  </a:lnTo>
                  <a:lnTo>
                    <a:pt x="1780032" y="114173"/>
                  </a:lnTo>
                  <a:close/>
                </a:path>
                <a:path w="1824990" h="1975485">
                  <a:moveTo>
                    <a:pt x="1792732" y="80010"/>
                  </a:moveTo>
                  <a:lnTo>
                    <a:pt x="1780032" y="80010"/>
                  </a:lnTo>
                  <a:lnTo>
                    <a:pt x="1780032" y="126873"/>
                  </a:lnTo>
                  <a:lnTo>
                    <a:pt x="1792732" y="126873"/>
                  </a:lnTo>
                  <a:lnTo>
                    <a:pt x="1792732" y="80010"/>
                  </a:lnTo>
                  <a:close/>
                </a:path>
                <a:path w="1824990" h="1975485">
                  <a:moveTo>
                    <a:pt x="1824482" y="114173"/>
                  </a:moveTo>
                  <a:lnTo>
                    <a:pt x="1792732" y="114173"/>
                  </a:lnTo>
                  <a:lnTo>
                    <a:pt x="1792732" y="126873"/>
                  </a:lnTo>
                  <a:lnTo>
                    <a:pt x="1818132" y="126873"/>
                  </a:lnTo>
                  <a:lnTo>
                    <a:pt x="1824482" y="11417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412223" y="1886711"/>
              <a:ext cx="547370" cy="245745"/>
            </a:xfrm>
            <a:custGeom>
              <a:avLst/>
              <a:gdLst/>
              <a:ahLst/>
              <a:cxnLst/>
              <a:rect l="l" t="t" r="r" b="b"/>
              <a:pathLst>
                <a:path w="547370" h="245744">
                  <a:moveTo>
                    <a:pt x="547116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547116" y="245363"/>
                  </a:lnTo>
                  <a:lnTo>
                    <a:pt x="547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5359019" y="5103114"/>
            <a:ext cx="141605" cy="531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95"/>
              </a:spcBef>
            </a:pP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359019" y="4394708"/>
            <a:ext cx="140970" cy="531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294629" y="3686302"/>
            <a:ext cx="206375" cy="531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80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94629" y="3332226"/>
            <a:ext cx="2063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294629" y="2623819"/>
            <a:ext cx="206375" cy="531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160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294629" y="2269617"/>
            <a:ext cx="2063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180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294629" y="1915413"/>
            <a:ext cx="2063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615051" y="5628063"/>
            <a:ext cx="5043170" cy="2838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3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1989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1992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1993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1994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1995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1998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1999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2002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2003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2004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2005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2008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2009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2012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2013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2014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2015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70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2018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2019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6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85"/>
              </a:lnSpc>
            </a:pP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0725911" y="2494788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64007" y="0"/>
                </a:moveTo>
                <a:lnTo>
                  <a:pt x="0" y="0"/>
                </a:lnTo>
                <a:lnTo>
                  <a:pt x="0" y="62484"/>
                </a:lnTo>
                <a:lnTo>
                  <a:pt x="64007" y="62484"/>
                </a:lnTo>
                <a:lnTo>
                  <a:pt x="64007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0817352" y="2430856"/>
            <a:ext cx="3435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Europa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0725911" y="3073907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64007" y="0"/>
                </a:moveTo>
                <a:lnTo>
                  <a:pt x="0" y="0"/>
                </a:lnTo>
                <a:lnTo>
                  <a:pt x="0" y="62484"/>
                </a:lnTo>
                <a:lnTo>
                  <a:pt x="64007" y="62484"/>
                </a:lnTo>
                <a:lnTo>
                  <a:pt x="64007" y="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10817352" y="3011551"/>
            <a:ext cx="651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Bliski</a:t>
            </a:r>
            <a:r>
              <a:rPr dirty="0" sz="90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Wschód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10725911" y="3654552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64007" y="0"/>
                </a:moveTo>
                <a:lnTo>
                  <a:pt x="0" y="0"/>
                </a:lnTo>
                <a:lnTo>
                  <a:pt x="0" y="62484"/>
                </a:lnTo>
                <a:lnTo>
                  <a:pt x="64007" y="62484"/>
                </a:lnTo>
                <a:lnTo>
                  <a:pt x="64007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0817352" y="3591814"/>
            <a:ext cx="660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Azja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Oceania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10725911" y="4233671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7" y="0"/>
                </a:moveTo>
                <a:lnTo>
                  <a:pt x="0" y="0"/>
                </a:lnTo>
                <a:lnTo>
                  <a:pt x="0" y="64007"/>
                </a:lnTo>
                <a:lnTo>
                  <a:pt x="64007" y="64007"/>
                </a:lnTo>
                <a:lnTo>
                  <a:pt x="64007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10817352" y="4171950"/>
            <a:ext cx="397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Ameryki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10725911" y="4814315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64007" y="0"/>
                </a:moveTo>
                <a:lnTo>
                  <a:pt x="0" y="0"/>
                </a:lnTo>
                <a:lnTo>
                  <a:pt x="0" y="62483"/>
                </a:lnTo>
                <a:lnTo>
                  <a:pt x="64007" y="62483"/>
                </a:lnTo>
                <a:lnTo>
                  <a:pt x="6400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10817352" y="4752213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Afryka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578593" y="1912111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 b="1" i="1">
                <a:solidFill>
                  <a:srgbClr val="C00000"/>
                </a:solidFill>
                <a:latin typeface="Calibri"/>
                <a:cs typeface="Calibri"/>
              </a:rPr>
              <a:t>x2,2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1.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31535" y="1175003"/>
            <a:ext cx="6280785" cy="2443480"/>
          </a:xfrm>
          <a:custGeom>
            <a:avLst/>
            <a:gdLst/>
            <a:ahLst/>
            <a:cxnLst/>
            <a:rect l="l" t="t" r="r" b="b"/>
            <a:pathLst>
              <a:path w="6280784" h="2443479">
                <a:moveTo>
                  <a:pt x="0" y="2442972"/>
                </a:moveTo>
                <a:lnTo>
                  <a:pt x="6280404" y="2442972"/>
                </a:lnTo>
                <a:lnTo>
                  <a:pt x="6280404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431535" y="3829811"/>
            <a:ext cx="6280785" cy="2441575"/>
          </a:xfrm>
          <a:custGeom>
            <a:avLst/>
            <a:gdLst/>
            <a:ahLst/>
            <a:cxnLst/>
            <a:rect l="l" t="t" r="r" b="b"/>
            <a:pathLst>
              <a:path w="6280784" h="2441575">
                <a:moveTo>
                  <a:pt x="0" y="2441448"/>
                </a:moveTo>
                <a:lnTo>
                  <a:pt x="6280404" y="2441448"/>
                </a:lnTo>
                <a:lnTo>
                  <a:pt x="6280404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0148316" y="1775460"/>
            <a:ext cx="1390015" cy="1610995"/>
          </a:xfrm>
          <a:custGeom>
            <a:avLst/>
            <a:gdLst/>
            <a:ahLst/>
            <a:cxnLst/>
            <a:rect l="l" t="t" r="r" b="b"/>
            <a:pathLst>
              <a:path w="1390015" h="1610995">
                <a:moveTo>
                  <a:pt x="1389887" y="0"/>
                </a:moveTo>
                <a:lnTo>
                  <a:pt x="0" y="0"/>
                </a:lnTo>
                <a:lnTo>
                  <a:pt x="0" y="1610868"/>
                </a:lnTo>
                <a:lnTo>
                  <a:pt x="1389887" y="1610868"/>
                </a:lnTo>
                <a:lnTo>
                  <a:pt x="1389887" y="0"/>
                </a:lnTo>
                <a:close/>
              </a:path>
            </a:pathLst>
          </a:custGeom>
          <a:solidFill>
            <a:srgbClr val="FF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252118" y="382650"/>
            <a:ext cx="19939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C00000"/>
                </a:solidFill>
                <a:latin typeface="Tahoma"/>
                <a:cs typeface="Tahoma"/>
              </a:rPr>
              <a:t>Rywalizacja</a:t>
            </a:r>
            <a:r>
              <a:rPr dirty="0" sz="16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Tahoma"/>
                <a:cs typeface="Tahoma"/>
              </a:rPr>
              <a:t>mocarstw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52118" y="626490"/>
            <a:ext cx="82054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Tahoma"/>
                <a:cs typeface="Tahoma"/>
              </a:rPr>
              <a:t>Nowy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wyścig</a:t>
            </a:r>
            <a:r>
              <a:rPr dirty="0" sz="1400" spc="3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zbrojeń</a:t>
            </a:r>
            <a:r>
              <a:rPr dirty="0" sz="1400" spc="-25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już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 spc="-30">
                <a:latin typeface="Tahoma"/>
                <a:cs typeface="Tahoma"/>
              </a:rPr>
              <a:t>trwa.</a:t>
            </a:r>
            <a:r>
              <a:rPr dirty="0" sz="1400" spc="-5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Wydatki</a:t>
            </a:r>
            <a:r>
              <a:rPr dirty="0" sz="1400" spc="-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wojskowe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rosną</a:t>
            </a:r>
            <a:r>
              <a:rPr dirty="0" sz="1400" spc="2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tempie</a:t>
            </a:r>
            <a:r>
              <a:rPr dirty="0" sz="1400" spc="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niewidzianym </a:t>
            </a:r>
            <a:r>
              <a:rPr dirty="0" sz="1400" spc="95">
                <a:latin typeface="Tahoma"/>
                <a:cs typeface="Tahoma"/>
              </a:rPr>
              <a:t>od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lat</a:t>
            </a:r>
            <a:r>
              <a:rPr dirty="0" sz="1400" spc="25">
                <a:latin typeface="Tahoma"/>
                <a:cs typeface="Tahoma"/>
              </a:rPr>
              <a:t> </a:t>
            </a:r>
            <a:r>
              <a:rPr dirty="0" sz="1400" spc="-20">
                <a:latin typeface="Tahoma"/>
                <a:cs typeface="Tahoma"/>
              </a:rPr>
              <a:t>(także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w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Polsce)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628501" y="6439611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9973" y="6375603"/>
            <a:ext cx="916051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Dane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SIPRI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nie obejmują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niektórych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państw,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dla których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zdobycie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wiarygodnych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informacji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wydatkach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wojsko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zbrojenia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jest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niemożliwe</a:t>
            </a:r>
            <a:r>
              <a:rPr dirty="0" sz="750" spc="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(m.in.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Korea</a:t>
            </a:r>
            <a:r>
              <a:rPr dirty="0" sz="750" spc="-10">
                <a:latin typeface="Calibri"/>
                <a:cs typeface="Calibri"/>
              </a:rPr>
              <a:t> Północna,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Kuba,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niektóre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państwa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Afryki,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Bliskiego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Wschodu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i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Środkowej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Azji)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2023</a:t>
            </a:r>
            <a:r>
              <a:rPr dirty="0" sz="750" spc="-4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uwzględniono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środki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budżetu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MON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oraz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spoza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budżetu państwa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(Fundusz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Wsparcia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Sił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Zbrojnych,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2023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rok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maksymalna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kwota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przewidziana</a:t>
            </a:r>
            <a:r>
              <a:rPr dirty="0" sz="750" spc="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do </a:t>
            </a:r>
            <a:r>
              <a:rPr dirty="0" sz="750" spc="-10">
                <a:latin typeface="Calibri"/>
                <a:cs typeface="Calibri"/>
              </a:rPr>
              <a:t>zagospodarowania </a:t>
            </a:r>
            <a:r>
              <a:rPr dirty="0" sz="750">
                <a:latin typeface="Calibri"/>
                <a:cs typeface="Calibri"/>
              </a:rPr>
              <a:t>w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ramach</a:t>
            </a:r>
            <a:r>
              <a:rPr dirty="0" sz="750" spc="-10">
                <a:latin typeface="Calibri"/>
                <a:cs typeface="Calibri"/>
              </a:rPr>
              <a:t> FWSZ)</a:t>
            </a: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SIPRI,</a:t>
            </a:r>
            <a:r>
              <a:rPr dirty="0" sz="750" spc="-1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Ministerstwo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Obrony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Narodowej, Analizy</a:t>
            </a:r>
            <a:r>
              <a:rPr dirty="0" sz="750" spc="10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746748" y="6375603"/>
            <a:ext cx="155448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2)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Dla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danych</a:t>
            </a:r>
            <a:r>
              <a:rPr dirty="0" sz="750" spc="-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za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rok 2022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oraz</a:t>
            </a:r>
            <a:r>
              <a:rPr dirty="0" sz="750" spc="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prognoz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0059" y="1175003"/>
            <a:ext cx="4628515" cy="509651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algn="just" marL="266065" marR="248920">
              <a:lnSpc>
                <a:spcPct val="100000"/>
              </a:lnSpc>
              <a:spcBef>
                <a:spcPts val="54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Ważnym</a:t>
            </a:r>
            <a:r>
              <a:rPr dirty="0" sz="1100" spc="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skutkiem</a:t>
            </a:r>
            <a:r>
              <a:rPr dirty="0" sz="1100" spc="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zaostrzającej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się</a:t>
            </a:r>
            <a:r>
              <a:rPr dirty="0" sz="1100" spc="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sytuacji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geopolitycznej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jest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rosnąca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globalna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aktywność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inwestycyjna</a:t>
            </a:r>
            <a:r>
              <a:rPr dirty="0" sz="1100" spc="-6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obszarze</a:t>
            </a:r>
            <a:r>
              <a:rPr dirty="0" sz="11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obronności</a:t>
            </a:r>
            <a:endParaRPr sz="1100">
              <a:latin typeface="Calibri"/>
              <a:cs typeface="Calibri"/>
            </a:endParaRPr>
          </a:p>
          <a:p>
            <a:pPr algn="just" marL="438150" marR="233045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warunkach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rosnącej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rywalizacji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mocarstwami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nasilających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napięć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różnych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częściach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świata,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nieprzypadkowo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przyspieszyły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globalne </a:t>
            </a:r>
            <a:r>
              <a:rPr dirty="0" sz="1000">
                <a:latin typeface="Calibri"/>
                <a:cs typeface="Calibri"/>
              </a:rPr>
              <a:t>wydatki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obronność.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Wg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szacunków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SIPRI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ujęciu </a:t>
            </a:r>
            <a:r>
              <a:rPr dirty="0" sz="1000">
                <a:latin typeface="Calibri"/>
                <a:cs typeface="Calibri"/>
              </a:rPr>
              <a:t>realnym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wzrosły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blisko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4%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r/r,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2023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rozpoczynającym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roku </a:t>
            </a:r>
            <a:r>
              <a:rPr dirty="0" sz="1000">
                <a:latin typeface="Calibri"/>
                <a:cs typeface="Calibri"/>
              </a:rPr>
              <a:t>dynamiki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prawdopodobnie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wyższe.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znacząca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zmiana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stosunku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spokojnego okresu </a:t>
            </a:r>
            <a:r>
              <a:rPr dirty="0" sz="1000" spc="-10">
                <a:latin typeface="Calibri"/>
                <a:cs typeface="Calibri"/>
              </a:rPr>
              <a:t>poprzednich kilkunastu</a:t>
            </a:r>
            <a:r>
              <a:rPr dirty="0" sz="1000" spc="-20">
                <a:latin typeface="Calibri"/>
                <a:cs typeface="Calibri"/>
              </a:rPr>
              <a:t> lat.</a:t>
            </a:r>
            <a:endParaRPr sz="1000">
              <a:latin typeface="Calibri"/>
              <a:cs typeface="Calibri"/>
            </a:endParaRPr>
          </a:p>
          <a:p>
            <a:pPr algn="just" marL="438150" marR="232410" indent="-17272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>
                <a:latin typeface="Calibri"/>
                <a:cs typeface="Calibri"/>
              </a:rPr>
              <a:t>Zbroją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1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zarówno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potęgi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militarne</a:t>
            </a:r>
            <a:r>
              <a:rPr dirty="0" sz="1000" spc="2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mające</a:t>
            </a:r>
            <a:r>
              <a:rPr dirty="0" sz="1000" spc="2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mocarstwowe</a:t>
            </a:r>
            <a:r>
              <a:rPr dirty="0" sz="1000" spc="1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plany,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jak</a:t>
            </a:r>
            <a:r>
              <a:rPr dirty="0" sz="1000" spc="204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też</a:t>
            </a:r>
            <a:r>
              <a:rPr dirty="0" sz="1000">
                <a:latin typeface="Calibri"/>
                <a:cs typeface="Calibri"/>
              </a:rPr>
              <a:t> mniejsze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państwa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odczuwające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strony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realne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zagrożenie.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We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wzroście </a:t>
            </a:r>
            <a:r>
              <a:rPr dirty="0" sz="1000">
                <a:latin typeface="Calibri"/>
                <a:cs typeface="Calibri"/>
              </a:rPr>
              <a:t>wydatków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wojskowych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przoduje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Rosja,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swój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budżet </a:t>
            </a:r>
            <a:r>
              <a:rPr dirty="0" sz="1000">
                <a:latin typeface="Calibri"/>
                <a:cs typeface="Calibri"/>
              </a:rPr>
              <a:t>obronny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zwiększyła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połowę,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następnie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podwajając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roku </a:t>
            </a:r>
            <a:r>
              <a:rPr dirty="0" sz="1000">
                <a:latin typeface="Calibri"/>
                <a:cs typeface="Calibri"/>
              </a:rPr>
              <a:t>ubiegłym.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Jej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plany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najbliższe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bardziej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niepokojące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–</a:t>
            </a:r>
            <a:r>
              <a:rPr dirty="0" sz="1000">
                <a:latin typeface="Calibri"/>
                <a:cs typeface="Calibri"/>
              </a:rPr>
              <a:t> założone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2024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wydatki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wojskowe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mają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wynieść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140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mld</a:t>
            </a:r>
            <a:r>
              <a:rPr dirty="0" sz="1000">
                <a:latin typeface="Calibri"/>
                <a:cs typeface="Calibri"/>
              </a:rPr>
              <a:t> dolarów, co stanowiłoby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 około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1/3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całego budżetu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kraju (ponad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7%</a:t>
            </a:r>
            <a:r>
              <a:rPr dirty="0" sz="1000">
                <a:latin typeface="Calibri"/>
                <a:cs typeface="Calibri"/>
              </a:rPr>
              <a:t> PKB).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działania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siłą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rzeczy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skutkują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reakcją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strony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UE,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zwłaszcza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jej</a:t>
            </a:r>
            <a:r>
              <a:rPr dirty="0" sz="1000">
                <a:latin typeface="Calibri"/>
                <a:cs typeface="Calibri"/>
              </a:rPr>
              <a:t> państw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członkowskich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położonych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wschodniej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flance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NATO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(do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tych </a:t>
            </a:r>
            <a:r>
              <a:rPr dirty="0" sz="1000">
                <a:latin typeface="Calibri"/>
                <a:cs typeface="Calibri"/>
              </a:rPr>
              <a:t>notujących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najszybsze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tempo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wydatków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wojskowych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zaliczają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>
                <a:latin typeface="Calibri"/>
                <a:cs typeface="Calibri"/>
              </a:rPr>
              <a:t> m.in.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Polska,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Litwa,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Finlandia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-10">
                <a:latin typeface="Calibri"/>
                <a:cs typeface="Calibri"/>
              </a:rPr>
              <a:t> Szwecja).</a:t>
            </a:r>
            <a:endParaRPr sz="1000">
              <a:latin typeface="Calibri"/>
              <a:cs typeface="Calibri"/>
            </a:endParaRPr>
          </a:p>
          <a:p>
            <a:pPr algn="just" marL="266065">
              <a:lnSpc>
                <a:spcPct val="100000"/>
              </a:lnSpc>
              <a:spcBef>
                <a:spcPts val="60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Wyższe</a:t>
            </a:r>
            <a:r>
              <a:rPr dirty="0" sz="1100" spc="-5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wydatki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zbrojenia</a:t>
            </a:r>
            <a:r>
              <a:rPr dirty="0" sz="1100" spc="-6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trwałym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obciążeniem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polskich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finansów</a:t>
            </a:r>
            <a:endParaRPr sz="1100">
              <a:latin typeface="Calibri"/>
              <a:cs typeface="Calibri"/>
            </a:endParaRPr>
          </a:p>
          <a:p>
            <a:pPr algn="just" marL="266065">
              <a:lnSpc>
                <a:spcPct val="100000"/>
              </a:lnSpc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publicznych</a:t>
            </a:r>
            <a:r>
              <a:rPr dirty="0" sz="1100" spc="-1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1100" spc="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najbliższych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latach</a:t>
            </a:r>
            <a:endParaRPr sz="1100">
              <a:latin typeface="Calibri"/>
              <a:cs typeface="Calibri"/>
            </a:endParaRPr>
          </a:p>
          <a:p>
            <a:pPr algn="just" marL="438150" marR="233045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>
                <a:latin typeface="Calibri"/>
                <a:cs typeface="Calibri"/>
              </a:rPr>
              <a:t>Polskie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wydatki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cele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wojskowe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4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4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wzrosły</a:t>
            </a:r>
            <a:r>
              <a:rPr dirty="0" sz="1000" spc="434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nominalnie </a:t>
            </a:r>
            <a:r>
              <a:rPr dirty="0" sz="1000">
                <a:latin typeface="Calibri"/>
                <a:cs typeface="Calibri"/>
              </a:rPr>
              <a:t>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około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30%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r/r,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jeszcze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silniejszy,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ponad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70%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był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założony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5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rok</a:t>
            </a:r>
            <a:r>
              <a:rPr dirty="0" sz="1000">
                <a:latin typeface="Calibri"/>
                <a:cs typeface="Calibri"/>
              </a:rPr>
              <a:t> ubiegły.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Pełna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realizacja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planów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oznaczałyby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relacji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PKB</a:t>
            </a:r>
            <a:r>
              <a:rPr dirty="0" sz="1000">
                <a:latin typeface="Calibri"/>
                <a:cs typeface="Calibri"/>
              </a:rPr>
              <a:t> do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rekordowego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poziomu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3,7%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-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wyższego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od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notowanego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ostatnim </a:t>
            </a:r>
            <a:r>
              <a:rPr dirty="0" sz="1000">
                <a:latin typeface="Calibri"/>
                <a:cs typeface="Calibri"/>
              </a:rPr>
              <a:t>czasie</a:t>
            </a:r>
            <a:r>
              <a:rPr dirty="0" sz="1000" spc="3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którykolwiek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kraj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NATO.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Zwiększają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3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zwłaszcza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wydatki </a:t>
            </a:r>
            <a:r>
              <a:rPr dirty="0" sz="1000">
                <a:latin typeface="Calibri"/>
                <a:cs typeface="Calibri"/>
              </a:rPr>
              <a:t>sprzętowe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(modernizacja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polskiej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armii),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stanowiły </a:t>
            </a:r>
            <a:r>
              <a:rPr dirty="0" sz="1000">
                <a:latin typeface="Calibri"/>
                <a:cs typeface="Calibri"/>
              </a:rPr>
              <a:t>36%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budżetu,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najbliższych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latach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rosnąć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będą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również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potrzeby </a:t>
            </a:r>
            <a:r>
              <a:rPr dirty="0" sz="1000">
                <a:latin typeface="Calibri"/>
                <a:cs typeface="Calibri"/>
              </a:rPr>
              <a:t>związane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pozyskaniem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szkoleniem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dodatkowego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personelu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przyszłości </a:t>
            </a:r>
            <a:r>
              <a:rPr dirty="0" sz="1000">
                <a:latin typeface="Calibri"/>
                <a:cs typeface="Calibri"/>
              </a:rPr>
              <a:t>m.in.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obsługującego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rozbudowywaną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infrastrukturę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sprzętową).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08192" y="1246759"/>
            <a:ext cx="28543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Globalne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wydatki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wojsko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uzbrojenie</a:t>
            </a:r>
            <a:r>
              <a:rPr dirty="0" baseline="25641" sz="975" b="1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2010-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Mld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USD</a:t>
            </a:r>
            <a:r>
              <a:rPr dirty="0" sz="1000" spc="-3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(w</a:t>
            </a:r>
            <a:r>
              <a:rPr dirty="0" sz="1000" spc="-1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cenach</a:t>
            </a:r>
            <a:r>
              <a:rPr dirty="0" sz="1000" spc="-4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stałych</a:t>
            </a:r>
            <a:r>
              <a:rPr dirty="0" sz="1000" spc="-2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z</a:t>
            </a:r>
            <a:r>
              <a:rPr dirty="0" sz="1000" spc="-1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r>
              <a:rPr dirty="0" sz="1000" spc="1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roku)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595492" y="3907916"/>
            <a:ext cx="24301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Polska</a:t>
            </a:r>
            <a:r>
              <a:rPr dirty="0" sz="1000" spc="-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–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wydatki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obronność</a:t>
            </a:r>
            <a:r>
              <a:rPr dirty="0" baseline="25641" sz="975" b="1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2014-2023P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Mld</a:t>
            </a:r>
            <a:r>
              <a:rPr dirty="0" sz="1000" spc="-2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złotych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618988" y="1624583"/>
            <a:ext cx="5919470" cy="0"/>
          </a:xfrm>
          <a:custGeom>
            <a:avLst/>
            <a:gdLst/>
            <a:ahLst/>
            <a:cxnLst/>
            <a:rect l="l" t="t" r="r" b="b"/>
            <a:pathLst>
              <a:path w="5919470" h="0">
                <a:moveTo>
                  <a:pt x="0" y="0"/>
                </a:moveTo>
                <a:lnTo>
                  <a:pt x="591896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5618988" y="4288535"/>
            <a:ext cx="5919470" cy="0"/>
          </a:xfrm>
          <a:custGeom>
            <a:avLst/>
            <a:gdLst/>
            <a:ahLst/>
            <a:cxnLst/>
            <a:rect l="l" t="t" r="r" b="b"/>
            <a:pathLst>
              <a:path w="5919470" h="0">
                <a:moveTo>
                  <a:pt x="0" y="0"/>
                </a:moveTo>
                <a:lnTo>
                  <a:pt x="591896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5681471" y="2401823"/>
            <a:ext cx="4369435" cy="777875"/>
            <a:chOff x="5681471" y="2401823"/>
            <a:chExt cx="4369435" cy="777875"/>
          </a:xfrm>
        </p:grpSpPr>
        <p:sp>
          <p:nvSpPr>
            <p:cNvPr id="21" name="object 21" descr=""/>
            <p:cNvSpPr/>
            <p:nvPr/>
          </p:nvSpPr>
          <p:spPr>
            <a:xfrm>
              <a:off x="5750052" y="2429255"/>
              <a:ext cx="3895725" cy="745490"/>
            </a:xfrm>
            <a:custGeom>
              <a:avLst/>
              <a:gdLst/>
              <a:ahLst/>
              <a:cxnLst/>
              <a:rect l="l" t="t" r="r" b="b"/>
              <a:pathLst>
                <a:path w="3895725" h="745489">
                  <a:moveTo>
                    <a:pt x="198120" y="79248"/>
                  </a:moveTo>
                  <a:lnTo>
                    <a:pt x="0" y="79248"/>
                  </a:lnTo>
                  <a:lnTo>
                    <a:pt x="0" y="745236"/>
                  </a:lnTo>
                  <a:lnTo>
                    <a:pt x="198120" y="745236"/>
                  </a:lnTo>
                  <a:lnTo>
                    <a:pt x="198120" y="79248"/>
                  </a:lnTo>
                  <a:close/>
                </a:path>
                <a:path w="3895725" h="745489">
                  <a:moveTo>
                    <a:pt x="1542288" y="96012"/>
                  </a:moveTo>
                  <a:lnTo>
                    <a:pt x="1344168" y="96012"/>
                  </a:lnTo>
                  <a:lnTo>
                    <a:pt x="1344168" y="745236"/>
                  </a:lnTo>
                  <a:lnTo>
                    <a:pt x="1542288" y="745236"/>
                  </a:lnTo>
                  <a:lnTo>
                    <a:pt x="1542288" y="96012"/>
                  </a:lnTo>
                  <a:close/>
                </a:path>
                <a:path w="3895725" h="745489">
                  <a:moveTo>
                    <a:pt x="3895344" y="0"/>
                  </a:moveTo>
                  <a:lnTo>
                    <a:pt x="3697224" y="0"/>
                  </a:lnTo>
                  <a:lnTo>
                    <a:pt x="3697224" y="745236"/>
                  </a:lnTo>
                  <a:lnTo>
                    <a:pt x="3895344" y="745236"/>
                  </a:lnTo>
                  <a:lnTo>
                    <a:pt x="389534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784079" y="2401823"/>
              <a:ext cx="198120" cy="772795"/>
            </a:xfrm>
            <a:custGeom>
              <a:avLst/>
              <a:gdLst/>
              <a:ahLst/>
              <a:cxnLst/>
              <a:rect l="l" t="t" r="r" b="b"/>
              <a:pathLst>
                <a:path w="198120" h="772794">
                  <a:moveTo>
                    <a:pt x="198120" y="0"/>
                  </a:moveTo>
                  <a:lnTo>
                    <a:pt x="0" y="0"/>
                  </a:lnTo>
                  <a:lnTo>
                    <a:pt x="0" y="772667"/>
                  </a:lnTo>
                  <a:lnTo>
                    <a:pt x="198120" y="772667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086856" y="2433827"/>
              <a:ext cx="3223260" cy="741045"/>
            </a:xfrm>
            <a:custGeom>
              <a:avLst/>
              <a:gdLst/>
              <a:ahLst/>
              <a:cxnLst/>
              <a:rect l="l" t="t" r="r" b="b"/>
              <a:pathLst>
                <a:path w="3223259" h="741044">
                  <a:moveTo>
                    <a:pt x="198120" y="71628"/>
                  </a:moveTo>
                  <a:lnTo>
                    <a:pt x="0" y="71628"/>
                  </a:lnTo>
                  <a:lnTo>
                    <a:pt x="0" y="740664"/>
                  </a:lnTo>
                  <a:lnTo>
                    <a:pt x="198120" y="740664"/>
                  </a:lnTo>
                  <a:lnTo>
                    <a:pt x="198120" y="71628"/>
                  </a:lnTo>
                  <a:close/>
                </a:path>
                <a:path w="3223259" h="741044">
                  <a:moveTo>
                    <a:pt x="533400" y="77724"/>
                  </a:moveTo>
                  <a:lnTo>
                    <a:pt x="335280" y="77724"/>
                  </a:lnTo>
                  <a:lnTo>
                    <a:pt x="335280" y="740664"/>
                  </a:lnTo>
                  <a:lnTo>
                    <a:pt x="533400" y="740664"/>
                  </a:lnTo>
                  <a:lnTo>
                    <a:pt x="533400" y="77724"/>
                  </a:lnTo>
                  <a:close/>
                </a:path>
                <a:path w="3223259" h="741044">
                  <a:moveTo>
                    <a:pt x="870204" y="89916"/>
                  </a:moveTo>
                  <a:lnTo>
                    <a:pt x="672084" y="89916"/>
                  </a:lnTo>
                  <a:lnTo>
                    <a:pt x="672084" y="740664"/>
                  </a:lnTo>
                  <a:lnTo>
                    <a:pt x="870204" y="740664"/>
                  </a:lnTo>
                  <a:lnTo>
                    <a:pt x="870204" y="89916"/>
                  </a:lnTo>
                  <a:close/>
                </a:path>
                <a:path w="3223259" h="741044">
                  <a:moveTo>
                    <a:pt x="1542288" y="82296"/>
                  </a:moveTo>
                  <a:lnTo>
                    <a:pt x="1344168" y="82296"/>
                  </a:lnTo>
                  <a:lnTo>
                    <a:pt x="1344168" y="740664"/>
                  </a:lnTo>
                  <a:lnTo>
                    <a:pt x="1542288" y="740664"/>
                  </a:lnTo>
                  <a:lnTo>
                    <a:pt x="1542288" y="82296"/>
                  </a:lnTo>
                  <a:close/>
                </a:path>
                <a:path w="3223259" h="741044">
                  <a:moveTo>
                    <a:pt x="1877568" y="77724"/>
                  </a:moveTo>
                  <a:lnTo>
                    <a:pt x="1680972" y="77724"/>
                  </a:lnTo>
                  <a:lnTo>
                    <a:pt x="1680972" y="740664"/>
                  </a:lnTo>
                  <a:lnTo>
                    <a:pt x="1877568" y="740664"/>
                  </a:lnTo>
                  <a:lnTo>
                    <a:pt x="1877568" y="77724"/>
                  </a:lnTo>
                  <a:close/>
                </a:path>
                <a:path w="3223259" h="741044">
                  <a:moveTo>
                    <a:pt x="2214372" y="70104"/>
                  </a:moveTo>
                  <a:lnTo>
                    <a:pt x="2016252" y="70104"/>
                  </a:lnTo>
                  <a:lnTo>
                    <a:pt x="2016252" y="740664"/>
                  </a:lnTo>
                  <a:lnTo>
                    <a:pt x="2214372" y="740664"/>
                  </a:lnTo>
                  <a:lnTo>
                    <a:pt x="2214372" y="70104"/>
                  </a:lnTo>
                  <a:close/>
                </a:path>
                <a:path w="3223259" h="741044">
                  <a:moveTo>
                    <a:pt x="2549652" y="50292"/>
                  </a:moveTo>
                  <a:lnTo>
                    <a:pt x="2353056" y="50292"/>
                  </a:lnTo>
                  <a:lnTo>
                    <a:pt x="2353056" y="740664"/>
                  </a:lnTo>
                  <a:lnTo>
                    <a:pt x="2549652" y="740664"/>
                  </a:lnTo>
                  <a:lnTo>
                    <a:pt x="2549652" y="50292"/>
                  </a:lnTo>
                  <a:close/>
                </a:path>
                <a:path w="3223259" h="741044">
                  <a:moveTo>
                    <a:pt x="2886456" y="22860"/>
                  </a:moveTo>
                  <a:lnTo>
                    <a:pt x="2688336" y="22860"/>
                  </a:lnTo>
                  <a:lnTo>
                    <a:pt x="2688336" y="740664"/>
                  </a:lnTo>
                  <a:lnTo>
                    <a:pt x="2886456" y="740664"/>
                  </a:lnTo>
                  <a:lnTo>
                    <a:pt x="2886456" y="22860"/>
                  </a:lnTo>
                  <a:close/>
                </a:path>
                <a:path w="3223259" h="741044">
                  <a:moveTo>
                    <a:pt x="3223260" y="0"/>
                  </a:moveTo>
                  <a:lnTo>
                    <a:pt x="3025140" y="0"/>
                  </a:lnTo>
                  <a:lnTo>
                    <a:pt x="3025140" y="740664"/>
                  </a:lnTo>
                  <a:lnTo>
                    <a:pt x="3223260" y="740664"/>
                  </a:lnTo>
                  <a:lnTo>
                    <a:pt x="322326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681471" y="3174491"/>
              <a:ext cx="4369435" cy="0"/>
            </a:xfrm>
            <a:custGeom>
              <a:avLst/>
              <a:gdLst/>
              <a:ahLst/>
              <a:cxnLst/>
              <a:rect l="l" t="t" r="r" b="b"/>
              <a:pathLst>
                <a:path w="4369434" h="0">
                  <a:moveTo>
                    <a:pt x="0" y="0"/>
                  </a:moveTo>
                  <a:lnTo>
                    <a:pt x="4369308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681345" y="2281504"/>
            <a:ext cx="43827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baseline="2777" sz="1500">
                <a:latin typeface="Calibri"/>
                <a:cs typeface="Calibri"/>
              </a:rPr>
              <a:t>1</a:t>
            </a:r>
            <a:r>
              <a:rPr dirty="0" baseline="2777" sz="1500" spc="-30">
                <a:latin typeface="Calibri"/>
                <a:cs typeface="Calibri"/>
              </a:rPr>
              <a:t> </a:t>
            </a:r>
            <a:r>
              <a:rPr dirty="0" baseline="2777" sz="1500">
                <a:latin typeface="Calibri"/>
                <a:cs typeface="Calibri"/>
              </a:rPr>
              <a:t>882</a:t>
            </a:r>
            <a:r>
              <a:rPr dirty="0" baseline="2777" sz="1500" spc="202">
                <a:latin typeface="Calibri"/>
                <a:cs typeface="Calibri"/>
              </a:rPr>
              <a:t> </a:t>
            </a:r>
            <a:r>
              <a:rPr dirty="0" baseline="2777" sz="1500">
                <a:latin typeface="Calibri"/>
                <a:cs typeface="Calibri"/>
              </a:rPr>
              <a:t>1</a:t>
            </a:r>
            <a:r>
              <a:rPr dirty="0" baseline="2777" sz="1500" spc="-22">
                <a:latin typeface="Calibri"/>
                <a:cs typeface="Calibri"/>
              </a:rPr>
              <a:t> </a:t>
            </a:r>
            <a:r>
              <a:rPr dirty="0" baseline="2777" sz="1500">
                <a:latin typeface="Calibri"/>
                <a:cs typeface="Calibri"/>
              </a:rPr>
              <a:t>888</a:t>
            </a:r>
            <a:r>
              <a:rPr dirty="0" baseline="2777" sz="1500" spc="202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871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baseline="-5555" sz="1500">
                <a:latin typeface="Calibri"/>
                <a:cs typeface="Calibri"/>
              </a:rPr>
              <a:t>1</a:t>
            </a:r>
            <a:r>
              <a:rPr dirty="0" baseline="-5555" sz="1500" spc="-30">
                <a:latin typeface="Calibri"/>
                <a:cs typeface="Calibri"/>
              </a:rPr>
              <a:t> </a:t>
            </a:r>
            <a:r>
              <a:rPr dirty="0" baseline="-5555" sz="1500">
                <a:latin typeface="Calibri"/>
                <a:cs typeface="Calibri"/>
              </a:rPr>
              <a:t>839</a:t>
            </a:r>
            <a:r>
              <a:rPr dirty="0" baseline="-5555" sz="1500" spc="202">
                <a:latin typeface="Calibri"/>
                <a:cs typeface="Calibri"/>
              </a:rPr>
              <a:t> </a:t>
            </a:r>
            <a:r>
              <a:rPr dirty="0" baseline="-5555" sz="1500">
                <a:latin typeface="Calibri"/>
                <a:cs typeface="Calibri"/>
              </a:rPr>
              <a:t>1</a:t>
            </a:r>
            <a:r>
              <a:rPr dirty="0" baseline="-5555" sz="1500" spc="-22">
                <a:latin typeface="Calibri"/>
                <a:cs typeface="Calibri"/>
              </a:rPr>
              <a:t> </a:t>
            </a:r>
            <a:r>
              <a:rPr dirty="0" baseline="-5555" sz="1500">
                <a:latin typeface="Calibri"/>
                <a:cs typeface="Calibri"/>
              </a:rPr>
              <a:t>834</a:t>
            </a:r>
            <a:r>
              <a:rPr dirty="0" baseline="-5555" sz="1500" spc="20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862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872</a:t>
            </a:r>
            <a:r>
              <a:rPr dirty="0" sz="1000" spc="140">
                <a:latin typeface="Calibri"/>
                <a:cs typeface="Calibri"/>
              </a:rPr>
              <a:t> </a:t>
            </a:r>
            <a:r>
              <a:rPr dirty="0" baseline="2777" sz="1500">
                <a:latin typeface="Calibri"/>
                <a:cs typeface="Calibri"/>
              </a:rPr>
              <a:t>1</a:t>
            </a:r>
            <a:r>
              <a:rPr dirty="0" baseline="2777" sz="1500" spc="-22">
                <a:latin typeface="Calibri"/>
                <a:cs typeface="Calibri"/>
              </a:rPr>
              <a:t> </a:t>
            </a:r>
            <a:r>
              <a:rPr dirty="0" baseline="2777" sz="1500">
                <a:latin typeface="Calibri"/>
                <a:cs typeface="Calibri"/>
              </a:rPr>
              <a:t>893</a:t>
            </a:r>
            <a:r>
              <a:rPr dirty="0" baseline="2777" sz="1500" spc="209">
                <a:latin typeface="Calibri"/>
                <a:cs typeface="Calibri"/>
              </a:rPr>
              <a:t> </a:t>
            </a:r>
            <a:r>
              <a:rPr dirty="0" baseline="11111" sz="1500">
                <a:latin typeface="Calibri"/>
                <a:cs typeface="Calibri"/>
              </a:rPr>
              <a:t>1</a:t>
            </a:r>
            <a:r>
              <a:rPr dirty="0" baseline="11111" sz="1500" spc="-30">
                <a:latin typeface="Calibri"/>
                <a:cs typeface="Calibri"/>
              </a:rPr>
              <a:t> </a:t>
            </a:r>
            <a:r>
              <a:rPr dirty="0" baseline="11111" sz="1500">
                <a:latin typeface="Calibri"/>
                <a:cs typeface="Calibri"/>
              </a:rPr>
              <a:t>950</a:t>
            </a:r>
            <a:r>
              <a:rPr dirty="0" baseline="11111" sz="1500" spc="217">
                <a:latin typeface="Calibri"/>
                <a:cs typeface="Calibri"/>
              </a:rPr>
              <a:t> </a:t>
            </a:r>
            <a:r>
              <a:rPr dirty="0" baseline="25000" sz="1500">
                <a:latin typeface="Calibri"/>
                <a:cs typeface="Calibri"/>
              </a:rPr>
              <a:t>2</a:t>
            </a:r>
            <a:r>
              <a:rPr dirty="0" baseline="25000" sz="1500" spc="-30">
                <a:latin typeface="Calibri"/>
                <a:cs typeface="Calibri"/>
              </a:rPr>
              <a:t> </a:t>
            </a:r>
            <a:r>
              <a:rPr dirty="0" baseline="25000" sz="1500">
                <a:latin typeface="Calibri"/>
                <a:cs typeface="Calibri"/>
              </a:rPr>
              <a:t>029</a:t>
            </a:r>
            <a:r>
              <a:rPr dirty="0" baseline="25000" sz="1500" spc="217">
                <a:latin typeface="Calibri"/>
                <a:cs typeface="Calibri"/>
              </a:rPr>
              <a:t> </a:t>
            </a:r>
            <a:r>
              <a:rPr dirty="0" baseline="33333" sz="1500">
                <a:latin typeface="Calibri"/>
                <a:cs typeface="Calibri"/>
              </a:rPr>
              <a:t>2</a:t>
            </a:r>
            <a:r>
              <a:rPr dirty="0" baseline="33333" sz="1500" spc="-30">
                <a:latin typeface="Calibri"/>
                <a:cs typeface="Calibri"/>
              </a:rPr>
              <a:t> </a:t>
            </a:r>
            <a:r>
              <a:rPr dirty="0" baseline="33333" sz="1500">
                <a:latin typeface="Calibri"/>
                <a:cs typeface="Calibri"/>
              </a:rPr>
              <a:t>092</a:t>
            </a:r>
            <a:r>
              <a:rPr dirty="0" baseline="33333" sz="1500" spc="217">
                <a:latin typeface="Calibri"/>
                <a:cs typeface="Calibri"/>
              </a:rPr>
              <a:t> </a:t>
            </a:r>
            <a:r>
              <a:rPr dirty="0" baseline="36111" sz="1500">
                <a:latin typeface="Calibri"/>
                <a:cs typeface="Calibri"/>
              </a:rPr>
              <a:t>2</a:t>
            </a:r>
            <a:r>
              <a:rPr dirty="0" baseline="36111" sz="1500" spc="-30">
                <a:latin typeface="Calibri"/>
                <a:cs typeface="Calibri"/>
              </a:rPr>
              <a:t> </a:t>
            </a:r>
            <a:r>
              <a:rPr dirty="0" baseline="36111" sz="1500">
                <a:latin typeface="Calibri"/>
                <a:cs typeface="Calibri"/>
              </a:rPr>
              <a:t>104</a:t>
            </a:r>
            <a:r>
              <a:rPr dirty="0" baseline="36111" sz="1500" spc="209">
                <a:latin typeface="Calibri"/>
                <a:cs typeface="Calibri"/>
              </a:rPr>
              <a:t> </a:t>
            </a:r>
            <a:r>
              <a:rPr dirty="0" baseline="47222" sz="1500">
                <a:latin typeface="Calibri"/>
                <a:cs typeface="Calibri"/>
              </a:rPr>
              <a:t>2</a:t>
            </a:r>
            <a:r>
              <a:rPr dirty="0" baseline="47222" sz="1500" spc="-30">
                <a:latin typeface="Calibri"/>
                <a:cs typeface="Calibri"/>
              </a:rPr>
              <a:t> </a:t>
            </a:r>
            <a:r>
              <a:rPr dirty="0" baseline="47222" sz="1500" spc="-37">
                <a:latin typeface="Calibri"/>
                <a:cs typeface="Calibri"/>
              </a:rPr>
              <a:t>182</a:t>
            </a:r>
            <a:endParaRPr baseline="47222" sz="15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721096" y="3237433"/>
            <a:ext cx="43053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2010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2011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2012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2013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2014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2015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2016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2017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2018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2019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2020</a:t>
            </a:r>
            <a:r>
              <a:rPr dirty="0" sz="1000" spc="3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2021</a:t>
            </a:r>
            <a:r>
              <a:rPr dirty="0" sz="1000" spc="35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5839840" y="2169414"/>
            <a:ext cx="1299210" cy="76200"/>
          </a:xfrm>
          <a:custGeom>
            <a:avLst/>
            <a:gdLst/>
            <a:ahLst/>
            <a:cxnLst/>
            <a:rect l="l" t="t" r="r" b="b"/>
            <a:pathLst>
              <a:path w="1299209" h="76200">
                <a:moveTo>
                  <a:pt x="254" y="5080"/>
                </a:moveTo>
                <a:lnTo>
                  <a:pt x="0" y="17780"/>
                </a:lnTo>
                <a:lnTo>
                  <a:pt x="50800" y="18923"/>
                </a:lnTo>
                <a:lnTo>
                  <a:pt x="51054" y="6223"/>
                </a:lnTo>
                <a:lnTo>
                  <a:pt x="254" y="5080"/>
                </a:lnTo>
                <a:close/>
              </a:path>
              <a:path w="1299209" h="76200">
                <a:moveTo>
                  <a:pt x="89154" y="6985"/>
                </a:moveTo>
                <a:lnTo>
                  <a:pt x="88900" y="19685"/>
                </a:lnTo>
                <a:lnTo>
                  <a:pt x="139700" y="20827"/>
                </a:lnTo>
                <a:lnTo>
                  <a:pt x="139954" y="8127"/>
                </a:lnTo>
                <a:lnTo>
                  <a:pt x="89154" y="6985"/>
                </a:lnTo>
                <a:close/>
              </a:path>
              <a:path w="1299209" h="76200">
                <a:moveTo>
                  <a:pt x="178054" y="8889"/>
                </a:moveTo>
                <a:lnTo>
                  <a:pt x="177800" y="21589"/>
                </a:lnTo>
                <a:lnTo>
                  <a:pt x="228473" y="22733"/>
                </a:lnTo>
                <a:lnTo>
                  <a:pt x="228854" y="10033"/>
                </a:lnTo>
                <a:lnTo>
                  <a:pt x="178054" y="8889"/>
                </a:lnTo>
                <a:close/>
              </a:path>
              <a:path w="1299209" h="76200">
                <a:moveTo>
                  <a:pt x="266954" y="10922"/>
                </a:moveTo>
                <a:lnTo>
                  <a:pt x="266573" y="23622"/>
                </a:lnTo>
                <a:lnTo>
                  <a:pt x="317373" y="24637"/>
                </a:lnTo>
                <a:lnTo>
                  <a:pt x="317626" y="11937"/>
                </a:lnTo>
                <a:lnTo>
                  <a:pt x="266954" y="10922"/>
                </a:lnTo>
                <a:close/>
              </a:path>
              <a:path w="1299209" h="76200">
                <a:moveTo>
                  <a:pt x="355726" y="12826"/>
                </a:moveTo>
                <a:lnTo>
                  <a:pt x="355473" y="25526"/>
                </a:lnTo>
                <a:lnTo>
                  <a:pt x="406273" y="26670"/>
                </a:lnTo>
                <a:lnTo>
                  <a:pt x="406526" y="13970"/>
                </a:lnTo>
                <a:lnTo>
                  <a:pt x="355726" y="12826"/>
                </a:lnTo>
                <a:close/>
              </a:path>
              <a:path w="1299209" h="76200">
                <a:moveTo>
                  <a:pt x="444626" y="14732"/>
                </a:moveTo>
                <a:lnTo>
                  <a:pt x="444373" y="27432"/>
                </a:lnTo>
                <a:lnTo>
                  <a:pt x="495173" y="28575"/>
                </a:lnTo>
                <a:lnTo>
                  <a:pt x="495426" y="15875"/>
                </a:lnTo>
                <a:lnTo>
                  <a:pt x="444626" y="14732"/>
                </a:lnTo>
                <a:close/>
              </a:path>
              <a:path w="1299209" h="76200">
                <a:moveTo>
                  <a:pt x="533526" y="16637"/>
                </a:moveTo>
                <a:lnTo>
                  <a:pt x="533273" y="29337"/>
                </a:lnTo>
                <a:lnTo>
                  <a:pt x="584073" y="30480"/>
                </a:lnTo>
                <a:lnTo>
                  <a:pt x="584326" y="17780"/>
                </a:lnTo>
                <a:lnTo>
                  <a:pt x="533526" y="16637"/>
                </a:lnTo>
                <a:close/>
              </a:path>
              <a:path w="1299209" h="76200">
                <a:moveTo>
                  <a:pt x="622426" y="18669"/>
                </a:moveTo>
                <a:lnTo>
                  <a:pt x="622173" y="31369"/>
                </a:lnTo>
                <a:lnTo>
                  <a:pt x="672973" y="32385"/>
                </a:lnTo>
                <a:lnTo>
                  <a:pt x="673227" y="19685"/>
                </a:lnTo>
                <a:lnTo>
                  <a:pt x="622426" y="18669"/>
                </a:lnTo>
                <a:close/>
              </a:path>
              <a:path w="1299209" h="76200">
                <a:moveTo>
                  <a:pt x="711327" y="20574"/>
                </a:moveTo>
                <a:lnTo>
                  <a:pt x="711073" y="33274"/>
                </a:lnTo>
                <a:lnTo>
                  <a:pt x="761745" y="34289"/>
                </a:lnTo>
                <a:lnTo>
                  <a:pt x="762127" y="21716"/>
                </a:lnTo>
                <a:lnTo>
                  <a:pt x="711327" y="20574"/>
                </a:lnTo>
                <a:close/>
              </a:path>
              <a:path w="1299209" h="76200">
                <a:moveTo>
                  <a:pt x="800227" y="22478"/>
                </a:moveTo>
                <a:lnTo>
                  <a:pt x="799845" y="35178"/>
                </a:lnTo>
                <a:lnTo>
                  <a:pt x="850645" y="36322"/>
                </a:lnTo>
                <a:lnTo>
                  <a:pt x="850900" y="23622"/>
                </a:lnTo>
                <a:lnTo>
                  <a:pt x="800227" y="22478"/>
                </a:lnTo>
                <a:close/>
              </a:path>
              <a:path w="1299209" h="76200">
                <a:moveTo>
                  <a:pt x="889000" y="24384"/>
                </a:moveTo>
                <a:lnTo>
                  <a:pt x="888745" y="37084"/>
                </a:lnTo>
                <a:lnTo>
                  <a:pt x="939545" y="38226"/>
                </a:lnTo>
                <a:lnTo>
                  <a:pt x="939800" y="25526"/>
                </a:lnTo>
                <a:lnTo>
                  <a:pt x="889000" y="24384"/>
                </a:lnTo>
                <a:close/>
              </a:path>
              <a:path w="1299209" h="76200">
                <a:moveTo>
                  <a:pt x="977900" y="26288"/>
                </a:moveTo>
                <a:lnTo>
                  <a:pt x="977645" y="38988"/>
                </a:lnTo>
                <a:lnTo>
                  <a:pt x="1028445" y="40132"/>
                </a:lnTo>
                <a:lnTo>
                  <a:pt x="1028700" y="27432"/>
                </a:lnTo>
                <a:lnTo>
                  <a:pt x="977900" y="26288"/>
                </a:lnTo>
                <a:close/>
              </a:path>
              <a:path w="1299209" h="76200">
                <a:moveTo>
                  <a:pt x="1066800" y="28321"/>
                </a:moveTo>
                <a:lnTo>
                  <a:pt x="1066545" y="41021"/>
                </a:lnTo>
                <a:lnTo>
                  <a:pt x="1117345" y="42037"/>
                </a:lnTo>
                <a:lnTo>
                  <a:pt x="1117600" y="29337"/>
                </a:lnTo>
                <a:lnTo>
                  <a:pt x="1066800" y="28321"/>
                </a:lnTo>
                <a:close/>
              </a:path>
              <a:path w="1299209" h="76200">
                <a:moveTo>
                  <a:pt x="1155700" y="30225"/>
                </a:moveTo>
                <a:lnTo>
                  <a:pt x="1155445" y="42925"/>
                </a:lnTo>
                <a:lnTo>
                  <a:pt x="1206245" y="44069"/>
                </a:lnTo>
                <a:lnTo>
                  <a:pt x="1206500" y="31369"/>
                </a:lnTo>
                <a:lnTo>
                  <a:pt x="1155700" y="30225"/>
                </a:lnTo>
                <a:close/>
              </a:path>
              <a:path w="1299209" h="76200">
                <a:moveTo>
                  <a:pt x="1223772" y="0"/>
                </a:moveTo>
                <a:lnTo>
                  <a:pt x="1222120" y="76073"/>
                </a:lnTo>
                <a:lnTo>
                  <a:pt x="1299083" y="39750"/>
                </a:lnTo>
                <a:lnTo>
                  <a:pt x="1223772" y="0"/>
                </a:lnTo>
                <a:close/>
              </a:path>
            </a:pathLst>
          </a:custGeom>
          <a:solidFill>
            <a:srgbClr val="FF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6200266" y="1951481"/>
            <a:ext cx="5930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900">
                <a:solidFill>
                  <a:srgbClr val="FF8585"/>
                </a:solidFill>
                <a:latin typeface="Calibri"/>
                <a:cs typeface="Calibri"/>
              </a:rPr>
              <a:t>CAGR</a:t>
            </a:r>
            <a:r>
              <a:rPr dirty="0" sz="900" spc="20">
                <a:solidFill>
                  <a:srgbClr val="FF8585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FF8585"/>
                </a:solidFill>
                <a:latin typeface="Calibri"/>
                <a:cs typeface="Calibri"/>
              </a:rPr>
              <a:t>-</a:t>
            </a:r>
            <a:r>
              <a:rPr dirty="0" sz="1000" spc="-20" b="1" i="1">
                <a:solidFill>
                  <a:srgbClr val="FF8585"/>
                </a:solidFill>
                <a:latin typeface="Calibri"/>
                <a:cs typeface="Calibri"/>
              </a:rPr>
              <a:t>0,6%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7215758" y="2044064"/>
            <a:ext cx="2286000" cy="184785"/>
          </a:xfrm>
          <a:custGeom>
            <a:avLst/>
            <a:gdLst/>
            <a:ahLst/>
            <a:cxnLst/>
            <a:rect l="l" t="t" r="r" b="b"/>
            <a:pathLst>
              <a:path w="2286000" h="184785">
                <a:moveTo>
                  <a:pt x="50673" y="168656"/>
                </a:moveTo>
                <a:lnTo>
                  <a:pt x="0" y="171958"/>
                </a:lnTo>
                <a:lnTo>
                  <a:pt x="762" y="184531"/>
                </a:lnTo>
                <a:lnTo>
                  <a:pt x="51435" y="181356"/>
                </a:lnTo>
                <a:lnTo>
                  <a:pt x="50673" y="168656"/>
                </a:lnTo>
                <a:close/>
              </a:path>
              <a:path w="2286000" h="184785">
                <a:moveTo>
                  <a:pt x="139446" y="163068"/>
                </a:moveTo>
                <a:lnTo>
                  <a:pt x="88646" y="166243"/>
                </a:lnTo>
                <a:lnTo>
                  <a:pt x="89535" y="178943"/>
                </a:lnTo>
                <a:lnTo>
                  <a:pt x="140208" y="175768"/>
                </a:lnTo>
                <a:lnTo>
                  <a:pt x="139446" y="163068"/>
                </a:lnTo>
                <a:close/>
              </a:path>
              <a:path w="2286000" h="184785">
                <a:moveTo>
                  <a:pt x="228092" y="157480"/>
                </a:moveTo>
                <a:lnTo>
                  <a:pt x="177419" y="160655"/>
                </a:lnTo>
                <a:lnTo>
                  <a:pt x="178181" y="173355"/>
                </a:lnTo>
                <a:lnTo>
                  <a:pt x="228981" y="170052"/>
                </a:lnTo>
                <a:lnTo>
                  <a:pt x="228092" y="157480"/>
                </a:lnTo>
                <a:close/>
              </a:path>
              <a:path w="2286000" h="184785">
                <a:moveTo>
                  <a:pt x="316865" y="151764"/>
                </a:moveTo>
                <a:lnTo>
                  <a:pt x="266192" y="155067"/>
                </a:lnTo>
                <a:lnTo>
                  <a:pt x="266954" y="167639"/>
                </a:lnTo>
                <a:lnTo>
                  <a:pt x="317626" y="164464"/>
                </a:lnTo>
                <a:lnTo>
                  <a:pt x="316865" y="151764"/>
                </a:lnTo>
                <a:close/>
              </a:path>
              <a:path w="2286000" h="184785">
                <a:moveTo>
                  <a:pt x="405511" y="146176"/>
                </a:moveTo>
                <a:lnTo>
                  <a:pt x="354838" y="149351"/>
                </a:lnTo>
                <a:lnTo>
                  <a:pt x="355726" y="162051"/>
                </a:lnTo>
                <a:lnTo>
                  <a:pt x="406400" y="158876"/>
                </a:lnTo>
                <a:lnTo>
                  <a:pt x="405511" y="146176"/>
                </a:lnTo>
                <a:close/>
              </a:path>
              <a:path w="2286000" h="184785">
                <a:moveTo>
                  <a:pt x="494284" y="140588"/>
                </a:moveTo>
                <a:lnTo>
                  <a:pt x="443611" y="143763"/>
                </a:lnTo>
                <a:lnTo>
                  <a:pt x="444373" y="156463"/>
                </a:lnTo>
                <a:lnTo>
                  <a:pt x="495046" y="153162"/>
                </a:lnTo>
                <a:lnTo>
                  <a:pt x="494284" y="140588"/>
                </a:lnTo>
                <a:close/>
              </a:path>
              <a:path w="2286000" h="184785">
                <a:moveTo>
                  <a:pt x="583057" y="134874"/>
                </a:moveTo>
                <a:lnTo>
                  <a:pt x="532257" y="138175"/>
                </a:lnTo>
                <a:lnTo>
                  <a:pt x="533146" y="150749"/>
                </a:lnTo>
                <a:lnTo>
                  <a:pt x="583819" y="147574"/>
                </a:lnTo>
                <a:lnTo>
                  <a:pt x="583057" y="134874"/>
                </a:lnTo>
                <a:close/>
              </a:path>
              <a:path w="2286000" h="184785">
                <a:moveTo>
                  <a:pt x="671702" y="129286"/>
                </a:moveTo>
                <a:lnTo>
                  <a:pt x="621030" y="132461"/>
                </a:lnTo>
                <a:lnTo>
                  <a:pt x="621792" y="145161"/>
                </a:lnTo>
                <a:lnTo>
                  <a:pt x="672465" y="141986"/>
                </a:lnTo>
                <a:lnTo>
                  <a:pt x="671702" y="129286"/>
                </a:lnTo>
                <a:close/>
              </a:path>
              <a:path w="2286000" h="184785">
                <a:moveTo>
                  <a:pt x="760476" y="123571"/>
                </a:moveTo>
                <a:lnTo>
                  <a:pt x="709802" y="126873"/>
                </a:lnTo>
                <a:lnTo>
                  <a:pt x="710565" y="139573"/>
                </a:lnTo>
                <a:lnTo>
                  <a:pt x="761238" y="136271"/>
                </a:lnTo>
                <a:lnTo>
                  <a:pt x="760476" y="123571"/>
                </a:lnTo>
                <a:close/>
              </a:path>
              <a:path w="2286000" h="184785">
                <a:moveTo>
                  <a:pt x="849122" y="117983"/>
                </a:moveTo>
                <a:lnTo>
                  <a:pt x="798449" y="121158"/>
                </a:lnTo>
                <a:lnTo>
                  <a:pt x="799211" y="133858"/>
                </a:lnTo>
                <a:lnTo>
                  <a:pt x="850011" y="130683"/>
                </a:lnTo>
                <a:lnTo>
                  <a:pt x="849122" y="117983"/>
                </a:lnTo>
                <a:close/>
              </a:path>
              <a:path w="2286000" h="184785">
                <a:moveTo>
                  <a:pt x="937895" y="112395"/>
                </a:moveTo>
                <a:lnTo>
                  <a:pt x="887222" y="115570"/>
                </a:lnTo>
                <a:lnTo>
                  <a:pt x="887984" y="128270"/>
                </a:lnTo>
                <a:lnTo>
                  <a:pt x="938657" y="125095"/>
                </a:lnTo>
                <a:lnTo>
                  <a:pt x="937895" y="112395"/>
                </a:lnTo>
                <a:close/>
              </a:path>
              <a:path w="2286000" h="184785">
                <a:moveTo>
                  <a:pt x="1026668" y="106680"/>
                </a:moveTo>
                <a:lnTo>
                  <a:pt x="975868" y="109982"/>
                </a:lnTo>
                <a:lnTo>
                  <a:pt x="976757" y="122682"/>
                </a:lnTo>
                <a:lnTo>
                  <a:pt x="1027430" y="119380"/>
                </a:lnTo>
                <a:lnTo>
                  <a:pt x="1026668" y="106680"/>
                </a:lnTo>
                <a:close/>
              </a:path>
              <a:path w="2286000" h="184785">
                <a:moveTo>
                  <a:pt x="1115314" y="101092"/>
                </a:moveTo>
                <a:lnTo>
                  <a:pt x="1064641" y="104267"/>
                </a:lnTo>
                <a:lnTo>
                  <a:pt x="1065402" y="116967"/>
                </a:lnTo>
                <a:lnTo>
                  <a:pt x="1116076" y="113792"/>
                </a:lnTo>
                <a:lnTo>
                  <a:pt x="1115314" y="101092"/>
                </a:lnTo>
                <a:close/>
              </a:path>
              <a:path w="2286000" h="184785">
                <a:moveTo>
                  <a:pt x="1204087" y="95504"/>
                </a:moveTo>
                <a:lnTo>
                  <a:pt x="1153414" y="98679"/>
                </a:lnTo>
                <a:lnTo>
                  <a:pt x="1154176" y="111379"/>
                </a:lnTo>
                <a:lnTo>
                  <a:pt x="1204849" y="108204"/>
                </a:lnTo>
                <a:lnTo>
                  <a:pt x="1204087" y="95504"/>
                </a:lnTo>
                <a:close/>
              </a:path>
              <a:path w="2286000" h="184785">
                <a:moveTo>
                  <a:pt x="1292733" y="89788"/>
                </a:moveTo>
                <a:lnTo>
                  <a:pt x="1242060" y="93090"/>
                </a:lnTo>
                <a:lnTo>
                  <a:pt x="1242822" y="105790"/>
                </a:lnTo>
                <a:lnTo>
                  <a:pt x="1293622" y="102488"/>
                </a:lnTo>
                <a:lnTo>
                  <a:pt x="1292733" y="89788"/>
                </a:lnTo>
                <a:close/>
              </a:path>
              <a:path w="2286000" h="184785">
                <a:moveTo>
                  <a:pt x="1381506" y="84200"/>
                </a:moveTo>
                <a:lnTo>
                  <a:pt x="1330833" y="87375"/>
                </a:lnTo>
                <a:lnTo>
                  <a:pt x="1331595" y="100075"/>
                </a:lnTo>
                <a:lnTo>
                  <a:pt x="1382268" y="96900"/>
                </a:lnTo>
                <a:lnTo>
                  <a:pt x="1381506" y="84200"/>
                </a:lnTo>
                <a:close/>
              </a:path>
              <a:path w="2286000" h="184785">
                <a:moveTo>
                  <a:pt x="1470152" y="78612"/>
                </a:moveTo>
                <a:lnTo>
                  <a:pt x="1419479" y="81787"/>
                </a:lnTo>
                <a:lnTo>
                  <a:pt x="1420368" y="94487"/>
                </a:lnTo>
                <a:lnTo>
                  <a:pt x="1471041" y="91186"/>
                </a:lnTo>
                <a:lnTo>
                  <a:pt x="1470152" y="78612"/>
                </a:lnTo>
                <a:close/>
              </a:path>
              <a:path w="2286000" h="184785">
                <a:moveTo>
                  <a:pt x="1558925" y="72898"/>
                </a:moveTo>
                <a:lnTo>
                  <a:pt x="1508252" y="76200"/>
                </a:lnTo>
                <a:lnTo>
                  <a:pt x="1509014" y="88773"/>
                </a:lnTo>
                <a:lnTo>
                  <a:pt x="1559687" y="85598"/>
                </a:lnTo>
                <a:lnTo>
                  <a:pt x="1558925" y="72898"/>
                </a:lnTo>
                <a:close/>
              </a:path>
              <a:path w="2286000" h="184785">
                <a:moveTo>
                  <a:pt x="1647698" y="67310"/>
                </a:moveTo>
                <a:lnTo>
                  <a:pt x="1596898" y="70485"/>
                </a:lnTo>
                <a:lnTo>
                  <a:pt x="1597787" y="83185"/>
                </a:lnTo>
                <a:lnTo>
                  <a:pt x="1648460" y="80010"/>
                </a:lnTo>
                <a:lnTo>
                  <a:pt x="1647698" y="67310"/>
                </a:lnTo>
                <a:close/>
              </a:path>
              <a:path w="2286000" h="184785">
                <a:moveTo>
                  <a:pt x="1736344" y="61722"/>
                </a:moveTo>
                <a:lnTo>
                  <a:pt x="1685671" y="64897"/>
                </a:lnTo>
                <a:lnTo>
                  <a:pt x="1686433" y="77597"/>
                </a:lnTo>
                <a:lnTo>
                  <a:pt x="1737233" y="74295"/>
                </a:lnTo>
                <a:lnTo>
                  <a:pt x="1736344" y="61722"/>
                </a:lnTo>
                <a:close/>
              </a:path>
              <a:path w="2286000" h="184785">
                <a:moveTo>
                  <a:pt x="1825117" y="56007"/>
                </a:moveTo>
                <a:lnTo>
                  <a:pt x="1774444" y="59309"/>
                </a:lnTo>
                <a:lnTo>
                  <a:pt x="1775206" y="71882"/>
                </a:lnTo>
                <a:lnTo>
                  <a:pt x="1825879" y="68707"/>
                </a:lnTo>
                <a:lnTo>
                  <a:pt x="1825117" y="56007"/>
                </a:lnTo>
                <a:close/>
              </a:path>
              <a:path w="2286000" h="184785">
                <a:moveTo>
                  <a:pt x="1913763" y="50419"/>
                </a:moveTo>
                <a:lnTo>
                  <a:pt x="1863090" y="53594"/>
                </a:lnTo>
                <a:lnTo>
                  <a:pt x="1863979" y="66294"/>
                </a:lnTo>
                <a:lnTo>
                  <a:pt x="1914652" y="63119"/>
                </a:lnTo>
                <a:lnTo>
                  <a:pt x="1913763" y="50419"/>
                </a:lnTo>
                <a:close/>
              </a:path>
              <a:path w="2286000" h="184785">
                <a:moveTo>
                  <a:pt x="2002536" y="44831"/>
                </a:moveTo>
                <a:lnTo>
                  <a:pt x="1951863" y="48006"/>
                </a:lnTo>
                <a:lnTo>
                  <a:pt x="1952625" y="60706"/>
                </a:lnTo>
                <a:lnTo>
                  <a:pt x="2003298" y="57404"/>
                </a:lnTo>
                <a:lnTo>
                  <a:pt x="2002536" y="44831"/>
                </a:lnTo>
                <a:close/>
              </a:path>
              <a:path w="2286000" h="184785">
                <a:moveTo>
                  <a:pt x="2091309" y="39115"/>
                </a:moveTo>
                <a:lnTo>
                  <a:pt x="2040509" y="42418"/>
                </a:lnTo>
                <a:lnTo>
                  <a:pt x="2041398" y="54990"/>
                </a:lnTo>
                <a:lnTo>
                  <a:pt x="2092071" y="51815"/>
                </a:lnTo>
                <a:lnTo>
                  <a:pt x="2091309" y="39115"/>
                </a:lnTo>
                <a:close/>
              </a:path>
              <a:path w="2286000" h="184785">
                <a:moveTo>
                  <a:pt x="2179955" y="33527"/>
                </a:moveTo>
                <a:lnTo>
                  <a:pt x="2129282" y="36702"/>
                </a:lnTo>
                <a:lnTo>
                  <a:pt x="2130044" y="49402"/>
                </a:lnTo>
                <a:lnTo>
                  <a:pt x="2180844" y="46227"/>
                </a:lnTo>
                <a:lnTo>
                  <a:pt x="2179955" y="33527"/>
                </a:lnTo>
                <a:close/>
              </a:path>
              <a:path w="2286000" h="184785">
                <a:moveTo>
                  <a:pt x="2207514" y="0"/>
                </a:moveTo>
                <a:lnTo>
                  <a:pt x="2212340" y="75946"/>
                </a:lnTo>
                <a:lnTo>
                  <a:pt x="2267639" y="43814"/>
                </a:lnTo>
                <a:lnTo>
                  <a:pt x="2218817" y="43814"/>
                </a:lnTo>
                <a:lnTo>
                  <a:pt x="2218055" y="31114"/>
                </a:lnTo>
                <a:lnTo>
                  <a:pt x="2222119" y="30861"/>
                </a:lnTo>
                <a:lnTo>
                  <a:pt x="2280587" y="30861"/>
                </a:lnTo>
                <a:lnTo>
                  <a:pt x="2207514" y="0"/>
                </a:lnTo>
                <a:close/>
              </a:path>
              <a:path w="2286000" h="184785">
                <a:moveTo>
                  <a:pt x="2222119" y="30861"/>
                </a:moveTo>
                <a:lnTo>
                  <a:pt x="2218055" y="31114"/>
                </a:lnTo>
                <a:lnTo>
                  <a:pt x="2218817" y="43814"/>
                </a:lnTo>
                <a:lnTo>
                  <a:pt x="2223008" y="43561"/>
                </a:lnTo>
                <a:lnTo>
                  <a:pt x="2222119" y="30861"/>
                </a:lnTo>
                <a:close/>
              </a:path>
              <a:path w="2286000" h="184785">
                <a:moveTo>
                  <a:pt x="2280587" y="30861"/>
                </a:moveTo>
                <a:lnTo>
                  <a:pt x="2222119" y="30861"/>
                </a:lnTo>
                <a:lnTo>
                  <a:pt x="2223008" y="43561"/>
                </a:lnTo>
                <a:lnTo>
                  <a:pt x="2218817" y="43814"/>
                </a:lnTo>
                <a:lnTo>
                  <a:pt x="2267639" y="43814"/>
                </a:lnTo>
                <a:lnTo>
                  <a:pt x="2286000" y="33147"/>
                </a:lnTo>
                <a:lnTo>
                  <a:pt x="2280587" y="3086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7975345" y="1902713"/>
            <a:ext cx="617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900">
                <a:solidFill>
                  <a:srgbClr val="92D050"/>
                </a:solidFill>
                <a:latin typeface="Calibri"/>
                <a:cs typeface="Calibri"/>
              </a:rPr>
              <a:t>CAGR</a:t>
            </a:r>
            <a:r>
              <a:rPr dirty="0" sz="900" spc="15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92D050"/>
                </a:solidFill>
                <a:latin typeface="Calibri"/>
                <a:cs typeface="Calibri"/>
              </a:rPr>
              <a:t>+2,0%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9559163" y="1999995"/>
            <a:ext cx="393700" cy="89535"/>
          </a:xfrm>
          <a:custGeom>
            <a:avLst/>
            <a:gdLst/>
            <a:ahLst/>
            <a:cxnLst/>
            <a:rect l="l" t="t" r="r" b="b"/>
            <a:pathLst>
              <a:path w="393700" h="89535">
                <a:moveTo>
                  <a:pt x="50291" y="69468"/>
                </a:moveTo>
                <a:lnTo>
                  <a:pt x="0" y="76707"/>
                </a:lnTo>
                <a:lnTo>
                  <a:pt x="1777" y="89280"/>
                </a:lnTo>
                <a:lnTo>
                  <a:pt x="52069" y="82041"/>
                </a:lnTo>
                <a:lnTo>
                  <a:pt x="50291" y="69468"/>
                </a:lnTo>
                <a:close/>
              </a:path>
              <a:path w="393700" h="89535">
                <a:moveTo>
                  <a:pt x="138302" y="56895"/>
                </a:moveTo>
                <a:lnTo>
                  <a:pt x="88010" y="64134"/>
                </a:lnTo>
                <a:lnTo>
                  <a:pt x="89788" y="76707"/>
                </a:lnTo>
                <a:lnTo>
                  <a:pt x="140080" y="69468"/>
                </a:lnTo>
                <a:lnTo>
                  <a:pt x="138302" y="56895"/>
                </a:lnTo>
                <a:close/>
              </a:path>
              <a:path w="393700" h="89535">
                <a:moveTo>
                  <a:pt x="226313" y="44450"/>
                </a:moveTo>
                <a:lnTo>
                  <a:pt x="176021" y="51562"/>
                </a:lnTo>
                <a:lnTo>
                  <a:pt x="177800" y="64134"/>
                </a:lnTo>
                <a:lnTo>
                  <a:pt x="228091" y="57023"/>
                </a:lnTo>
                <a:lnTo>
                  <a:pt x="226313" y="44450"/>
                </a:lnTo>
                <a:close/>
              </a:path>
              <a:path w="393700" h="89535">
                <a:moveTo>
                  <a:pt x="312927" y="0"/>
                </a:moveTo>
                <a:lnTo>
                  <a:pt x="323722" y="75437"/>
                </a:lnTo>
                <a:lnTo>
                  <a:pt x="393700" y="26924"/>
                </a:lnTo>
                <a:lnTo>
                  <a:pt x="312927" y="0"/>
                </a:lnTo>
                <a:close/>
              </a:path>
              <a:path w="393700" h="89535">
                <a:moveTo>
                  <a:pt x="314325" y="31876"/>
                </a:moveTo>
                <a:lnTo>
                  <a:pt x="264032" y="38988"/>
                </a:lnTo>
                <a:lnTo>
                  <a:pt x="265810" y="51562"/>
                </a:lnTo>
                <a:lnTo>
                  <a:pt x="316102" y="44450"/>
                </a:lnTo>
                <a:lnTo>
                  <a:pt x="314325" y="3187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9554591" y="1803654"/>
            <a:ext cx="3276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 i="1">
                <a:solidFill>
                  <a:srgbClr val="00AF50"/>
                </a:solidFill>
                <a:latin typeface="Calibri"/>
                <a:cs typeface="Calibri"/>
              </a:rPr>
              <a:t>+3,7%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0904" y="2260092"/>
            <a:ext cx="211836" cy="173736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2800" y="2260092"/>
            <a:ext cx="211835" cy="173736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20528" y="2813304"/>
            <a:ext cx="211836" cy="173736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53571" y="2863595"/>
            <a:ext cx="135635" cy="121919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10148316" y="1775460"/>
            <a:ext cx="1390015" cy="161099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300355" marR="163830" indent="-154305">
              <a:lnSpc>
                <a:spcPct val="100000"/>
              </a:lnSpc>
              <a:spcBef>
                <a:spcPts val="450"/>
              </a:spcBef>
            </a:pPr>
            <a:r>
              <a:rPr dirty="0" sz="1000" b="1">
                <a:latin typeface="Calibri"/>
                <a:cs typeface="Calibri"/>
              </a:rPr>
              <a:t>Zmiana</a:t>
            </a:r>
            <a:r>
              <a:rPr dirty="0" sz="1000" spc="-3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2022 </a:t>
            </a:r>
            <a:r>
              <a:rPr dirty="0" sz="1000" spc="-20" b="1">
                <a:latin typeface="Calibri"/>
                <a:cs typeface="Calibri"/>
              </a:rPr>
              <a:t>roku </a:t>
            </a:r>
            <a:r>
              <a:rPr dirty="0" sz="1000" b="1">
                <a:latin typeface="Calibri"/>
                <a:cs typeface="Calibri"/>
              </a:rPr>
              <a:t>(po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regionach)</a:t>
            </a:r>
            <a:endParaRPr sz="1000">
              <a:latin typeface="Calibri"/>
              <a:cs typeface="Calibri"/>
            </a:endParaRPr>
          </a:p>
          <a:p>
            <a:pPr marL="363855">
              <a:lnSpc>
                <a:spcPct val="100000"/>
              </a:lnSpc>
              <a:spcBef>
                <a:spcPts val="1155"/>
              </a:spcBef>
              <a:tabLst>
                <a:tab pos="1058545" algn="l"/>
              </a:tabLst>
            </a:pPr>
            <a:r>
              <a:rPr dirty="0" sz="1000" spc="-20" b="1" i="1">
                <a:solidFill>
                  <a:srgbClr val="538235"/>
                </a:solidFill>
                <a:latin typeface="Calibri"/>
                <a:cs typeface="Calibri"/>
              </a:rPr>
              <a:t>+13%</a:t>
            </a:r>
            <a:r>
              <a:rPr dirty="0" sz="1000" b="1" i="1">
                <a:solidFill>
                  <a:srgbClr val="538235"/>
                </a:solidFill>
                <a:latin typeface="Calibri"/>
                <a:cs typeface="Calibri"/>
              </a:rPr>
              <a:t>	</a:t>
            </a:r>
            <a:r>
              <a:rPr dirty="0" sz="1000" spc="-25" i="1">
                <a:solidFill>
                  <a:srgbClr val="00AF50"/>
                </a:solidFill>
                <a:latin typeface="Calibri"/>
                <a:cs typeface="Calibri"/>
              </a:rPr>
              <a:t>+3%</a:t>
            </a:r>
            <a:endParaRPr sz="1000">
              <a:latin typeface="Calibri"/>
              <a:cs typeface="Calibri"/>
            </a:endParaRPr>
          </a:p>
          <a:p>
            <a:pPr marL="873125" marR="91440" indent="-657225">
              <a:lnSpc>
                <a:spcPct val="100000"/>
              </a:lnSpc>
              <a:spcBef>
                <a:spcPts val="160"/>
              </a:spcBef>
              <a:tabLst>
                <a:tab pos="935355" algn="l"/>
              </a:tabLst>
            </a:pPr>
            <a:r>
              <a:rPr dirty="0" sz="1000" spc="-10" b="1">
                <a:latin typeface="Calibri"/>
                <a:cs typeface="Calibri"/>
              </a:rPr>
              <a:t>Europa</a:t>
            </a:r>
            <a:r>
              <a:rPr dirty="0" sz="1000" b="1">
                <a:latin typeface="Calibri"/>
                <a:cs typeface="Calibri"/>
              </a:rPr>
              <a:t>		</a:t>
            </a:r>
            <a:r>
              <a:rPr dirty="0" sz="1000">
                <a:latin typeface="Calibri"/>
                <a:cs typeface="Calibri"/>
              </a:rPr>
              <a:t>Azja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/</a:t>
            </a:r>
            <a:r>
              <a:rPr dirty="0" sz="1000" spc="-10">
                <a:latin typeface="Calibri"/>
                <a:cs typeface="Calibri"/>
              </a:rPr>
              <a:t> Oceania</a:t>
            </a:r>
            <a:endParaRPr sz="1000">
              <a:latin typeface="Calibri"/>
              <a:cs typeface="Calibri"/>
            </a:endParaRPr>
          </a:p>
          <a:p>
            <a:pPr marL="397510">
              <a:lnSpc>
                <a:spcPct val="100000"/>
              </a:lnSpc>
              <a:spcBef>
                <a:spcPts val="600"/>
              </a:spcBef>
              <a:tabLst>
                <a:tab pos="1084580" algn="l"/>
              </a:tabLst>
            </a:pPr>
            <a:r>
              <a:rPr dirty="0" sz="1000" spc="-25" i="1">
                <a:solidFill>
                  <a:srgbClr val="92D050"/>
                </a:solidFill>
                <a:latin typeface="Calibri"/>
                <a:cs typeface="Calibri"/>
              </a:rPr>
              <a:t>+1%</a:t>
            </a:r>
            <a:r>
              <a:rPr dirty="0" sz="1000" i="1">
                <a:solidFill>
                  <a:srgbClr val="92D050"/>
                </a:solidFill>
                <a:latin typeface="Calibri"/>
                <a:cs typeface="Calibri"/>
              </a:rPr>
              <a:t>	</a:t>
            </a:r>
            <a:r>
              <a:rPr dirty="0" sz="1000" spc="-25" i="1">
                <a:solidFill>
                  <a:srgbClr val="A6A6A6"/>
                </a:solidFill>
                <a:latin typeface="Calibri"/>
                <a:cs typeface="Calibri"/>
              </a:rPr>
              <a:t>0%</a:t>
            </a:r>
            <a:endParaRPr sz="1000">
              <a:latin typeface="Calibri"/>
              <a:cs typeface="Calibri"/>
            </a:endParaRPr>
          </a:p>
          <a:p>
            <a:pPr marL="163830" marR="52705" indent="10160">
              <a:lnSpc>
                <a:spcPct val="100000"/>
              </a:lnSpc>
              <a:spcBef>
                <a:spcPts val="75"/>
              </a:spcBef>
              <a:tabLst>
                <a:tab pos="832485" algn="l"/>
              </a:tabLst>
            </a:pPr>
            <a:r>
              <a:rPr dirty="0" sz="1000" spc="-10">
                <a:latin typeface="Calibri"/>
                <a:cs typeface="Calibri"/>
              </a:rPr>
              <a:t>Ameryka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10">
                <a:latin typeface="Calibri"/>
                <a:cs typeface="Calibri"/>
              </a:rPr>
              <a:t>Pozostałe Północna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5551741" y="4908803"/>
            <a:ext cx="3251200" cy="669290"/>
            <a:chOff x="5551741" y="4908803"/>
            <a:chExt cx="3251200" cy="669290"/>
          </a:xfrm>
        </p:grpSpPr>
        <p:sp>
          <p:nvSpPr>
            <p:cNvPr id="39" name="object 39" descr=""/>
            <p:cNvSpPr/>
            <p:nvPr/>
          </p:nvSpPr>
          <p:spPr>
            <a:xfrm>
              <a:off x="5623560" y="5270004"/>
              <a:ext cx="2459990" cy="303530"/>
            </a:xfrm>
            <a:custGeom>
              <a:avLst/>
              <a:gdLst/>
              <a:ahLst/>
              <a:cxnLst/>
              <a:rect l="l" t="t" r="r" b="b"/>
              <a:pathLst>
                <a:path w="2459990" h="303529">
                  <a:moveTo>
                    <a:pt x="190500" y="137147"/>
                  </a:moveTo>
                  <a:lnTo>
                    <a:pt x="0" y="137147"/>
                  </a:lnTo>
                  <a:lnTo>
                    <a:pt x="0" y="303263"/>
                  </a:lnTo>
                  <a:lnTo>
                    <a:pt x="190500" y="303263"/>
                  </a:lnTo>
                  <a:lnTo>
                    <a:pt x="190500" y="137147"/>
                  </a:lnTo>
                  <a:close/>
                </a:path>
                <a:path w="2459990" h="303529">
                  <a:moveTo>
                    <a:pt x="2459736" y="0"/>
                  </a:moveTo>
                  <a:lnTo>
                    <a:pt x="2269236" y="0"/>
                  </a:lnTo>
                  <a:lnTo>
                    <a:pt x="2269236" y="303263"/>
                  </a:lnTo>
                  <a:lnTo>
                    <a:pt x="2459736" y="303263"/>
                  </a:lnTo>
                  <a:lnTo>
                    <a:pt x="245973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215883" y="5189219"/>
              <a:ext cx="192405" cy="384175"/>
            </a:xfrm>
            <a:custGeom>
              <a:avLst/>
              <a:gdLst/>
              <a:ahLst/>
              <a:cxnLst/>
              <a:rect l="l" t="t" r="r" b="b"/>
              <a:pathLst>
                <a:path w="192404" h="384175">
                  <a:moveTo>
                    <a:pt x="192024" y="0"/>
                  </a:moveTo>
                  <a:lnTo>
                    <a:pt x="0" y="0"/>
                  </a:lnTo>
                  <a:lnTo>
                    <a:pt x="0" y="384047"/>
                  </a:lnTo>
                  <a:lnTo>
                    <a:pt x="192024" y="384047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540495" y="4908803"/>
              <a:ext cx="190500" cy="664845"/>
            </a:xfrm>
            <a:custGeom>
              <a:avLst/>
              <a:gdLst/>
              <a:ahLst/>
              <a:cxnLst/>
              <a:rect l="l" t="t" r="r" b="b"/>
              <a:pathLst>
                <a:path w="190500" h="664845">
                  <a:moveTo>
                    <a:pt x="190500" y="0"/>
                  </a:moveTo>
                  <a:lnTo>
                    <a:pt x="0" y="0"/>
                  </a:lnTo>
                  <a:lnTo>
                    <a:pt x="0" y="664464"/>
                  </a:lnTo>
                  <a:lnTo>
                    <a:pt x="190500" y="66446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946648" y="5301995"/>
              <a:ext cx="1812289" cy="271780"/>
            </a:xfrm>
            <a:custGeom>
              <a:avLst/>
              <a:gdLst/>
              <a:ahLst/>
              <a:cxnLst/>
              <a:rect l="l" t="t" r="r" b="b"/>
              <a:pathLst>
                <a:path w="1812290" h="271779">
                  <a:moveTo>
                    <a:pt x="190500" y="62484"/>
                  </a:moveTo>
                  <a:lnTo>
                    <a:pt x="0" y="62484"/>
                  </a:lnTo>
                  <a:lnTo>
                    <a:pt x="0" y="271272"/>
                  </a:lnTo>
                  <a:lnTo>
                    <a:pt x="190500" y="271272"/>
                  </a:lnTo>
                  <a:lnTo>
                    <a:pt x="190500" y="62484"/>
                  </a:lnTo>
                  <a:close/>
                </a:path>
                <a:path w="1812290" h="271779">
                  <a:moveTo>
                    <a:pt x="515112" y="77724"/>
                  </a:moveTo>
                  <a:lnTo>
                    <a:pt x="324612" y="77724"/>
                  </a:lnTo>
                  <a:lnTo>
                    <a:pt x="324612" y="271272"/>
                  </a:lnTo>
                  <a:lnTo>
                    <a:pt x="515112" y="271272"/>
                  </a:lnTo>
                  <a:lnTo>
                    <a:pt x="515112" y="77724"/>
                  </a:lnTo>
                  <a:close/>
                </a:path>
                <a:path w="1812290" h="271779">
                  <a:moveTo>
                    <a:pt x="839724" y="76200"/>
                  </a:moveTo>
                  <a:lnTo>
                    <a:pt x="649224" y="76200"/>
                  </a:lnTo>
                  <a:lnTo>
                    <a:pt x="649224" y="271272"/>
                  </a:lnTo>
                  <a:lnTo>
                    <a:pt x="839724" y="271272"/>
                  </a:lnTo>
                  <a:lnTo>
                    <a:pt x="839724" y="76200"/>
                  </a:lnTo>
                  <a:close/>
                </a:path>
                <a:path w="1812290" h="271779">
                  <a:moveTo>
                    <a:pt x="1164336" y="48768"/>
                  </a:moveTo>
                  <a:lnTo>
                    <a:pt x="972312" y="48768"/>
                  </a:lnTo>
                  <a:lnTo>
                    <a:pt x="972312" y="271272"/>
                  </a:lnTo>
                  <a:lnTo>
                    <a:pt x="1164336" y="271272"/>
                  </a:lnTo>
                  <a:lnTo>
                    <a:pt x="1164336" y="48768"/>
                  </a:lnTo>
                  <a:close/>
                </a:path>
                <a:path w="1812290" h="271779">
                  <a:moveTo>
                    <a:pt x="1487424" y="35052"/>
                  </a:moveTo>
                  <a:lnTo>
                    <a:pt x="1296924" y="35052"/>
                  </a:lnTo>
                  <a:lnTo>
                    <a:pt x="1296924" y="271272"/>
                  </a:lnTo>
                  <a:lnTo>
                    <a:pt x="1487424" y="271272"/>
                  </a:lnTo>
                  <a:lnTo>
                    <a:pt x="1487424" y="35052"/>
                  </a:lnTo>
                  <a:close/>
                </a:path>
                <a:path w="1812290" h="271779">
                  <a:moveTo>
                    <a:pt x="1812036" y="0"/>
                  </a:moveTo>
                  <a:lnTo>
                    <a:pt x="1621536" y="0"/>
                  </a:lnTo>
                  <a:lnTo>
                    <a:pt x="1621536" y="271272"/>
                  </a:lnTo>
                  <a:lnTo>
                    <a:pt x="1812036" y="271272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556503" y="5573267"/>
              <a:ext cx="3241675" cy="0"/>
            </a:xfrm>
            <a:custGeom>
              <a:avLst/>
              <a:gdLst/>
              <a:ahLst/>
              <a:cxnLst/>
              <a:rect l="l" t="t" r="r" b="b"/>
              <a:pathLst>
                <a:path w="3241675" h="0">
                  <a:moveTo>
                    <a:pt x="0" y="0"/>
                  </a:moveTo>
                  <a:lnTo>
                    <a:pt x="3241548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5594350" y="5177408"/>
            <a:ext cx="2501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31.9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918453" y="5135371"/>
            <a:ext cx="2501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39.9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242684" y="5150358"/>
            <a:ext cx="5746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37.1</a:t>
            </a:r>
            <a:r>
              <a:rPr dirty="0" sz="1000" spc="145">
                <a:latin typeface="Calibri"/>
                <a:cs typeface="Calibri"/>
              </a:rPr>
              <a:t>  </a:t>
            </a:r>
            <a:r>
              <a:rPr dirty="0" sz="1000" spc="-20">
                <a:latin typeface="Calibri"/>
                <a:cs typeface="Calibri"/>
              </a:rPr>
              <a:t>37.6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891273" y="5120385"/>
            <a:ext cx="2501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42.8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215378" y="5107051"/>
            <a:ext cx="2501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45.4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539608" y="5072253"/>
            <a:ext cx="2501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52.1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863967" y="5039995"/>
            <a:ext cx="2501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58.3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188197" y="4958841"/>
            <a:ext cx="2501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73.9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577332" y="5635853"/>
            <a:ext cx="32346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2014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2015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2016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2017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2018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2019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2020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2021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2023P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3" name="object 5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37276" y="1699260"/>
            <a:ext cx="190500" cy="190500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14415" y="4387596"/>
            <a:ext cx="234696" cy="178308"/>
          </a:xfrm>
          <a:prstGeom prst="rect">
            <a:avLst/>
          </a:prstGeom>
        </p:spPr>
      </p:pic>
      <p:sp>
        <p:nvSpPr>
          <p:cNvPr id="55" name="object 55" descr=""/>
          <p:cNvSpPr/>
          <p:nvPr/>
        </p:nvSpPr>
        <p:spPr>
          <a:xfrm>
            <a:off x="5703951" y="4925440"/>
            <a:ext cx="2265680" cy="170815"/>
          </a:xfrm>
          <a:custGeom>
            <a:avLst/>
            <a:gdLst/>
            <a:ahLst/>
            <a:cxnLst/>
            <a:rect l="l" t="t" r="r" b="b"/>
            <a:pathLst>
              <a:path w="2265679" h="170814">
                <a:moveTo>
                  <a:pt x="50673" y="154812"/>
                </a:moveTo>
                <a:lnTo>
                  <a:pt x="0" y="157733"/>
                </a:lnTo>
                <a:lnTo>
                  <a:pt x="762" y="170433"/>
                </a:lnTo>
                <a:lnTo>
                  <a:pt x="51435" y="167512"/>
                </a:lnTo>
                <a:lnTo>
                  <a:pt x="50673" y="154812"/>
                </a:lnTo>
                <a:close/>
              </a:path>
              <a:path w="2265679" h="170814">
                <a:moveTo>
                  <a:pt x="139446" y="149732"/>
                </a:moveTo>
                <a:lnTo>
                  <a:pt x="88773" y="152653"/>
                </a:lnTo>
                <a:lnTo>
                  <a:pt x="89535" y="165353"/>
                </a:lnTo>
                <a:lnTo>
                  <a:pt x="140208" y="162432"/>
                </a:lnTo>
                <a:lnTo>
                  <a:pt x="139446" y="149732"/>
                </a:lnTo>
                <a:close/>
              </a:path>
              <a:path w="2265679" h="170814">
                <a:moveTo>
                  <a:pt x="228219" y="144652"/>
                </a:moveTo>
                <a:lnTo>
                  <a:pt x="177546" y="147573"/>
                </a:lnTo>
                <a:lnTo>
                  <a:pt x="178308" y="160273"/>
                </a:lnTo>
                <a:lnTo>
                  <a:pt x="228981" y="157352"/>
                </a:lnTo>
                <a:lnTo>
                  <a:pt x="228219" y="144652"/>
                </a:lnTo>
                <a:close/>
              </a:path>
              <a:path w="2265679" h="170814">
                <a:moveTo>
                  <a:pt x="316991" y="139572"/>
                </a:moveTo>
                <a:lnTo>
                  <a:pt x="266319" y="142493"/>
                </a:lnTo>
                <a:lnTo>
                  <a:pt x="266953" y="155066"/>
                </a:lnTo>
                <a:lnTo>
                  <a:pt x="317753" y="152145"/>
                </a:lnTo>
                <a:lnTo>
                  <a:pt x="316991" y="139572"/>
                </a:lnTo>
                <a:close/>
              </a:path>
              <a:path w="2265679" h="170814">
                <a:moveTo>
                  <a:pt x="405764" y="134365"/>
                </a:moveTo>
                <a:lnTo>
                  <a:pt x="354964" y="137286"/>
                </a:lnTo>
                <a:lnTo>
                  <a:pt x="355726" y="149986"/>
                </a:lnTo>
                <a:lnTo>
                  <a:pt x="406526" y="147065"/>
                </a:lnTo>
                <a:lnTo>
                  <a:pt x="405764" y="134365"/>
                </a:lnTo>
                <a:close/>
              </a:path>
              <a:path w="2265679" h="170814">
                <a:moveTo>
                  <a:pt x="494538" y="129285"/>
                </a:moveTo>
                <a:lnTo>
                  <a:pt x="443738" y="132206"/>
                </a:lnTo>
                <a:lnTo>
                  <a:pt x="444500" y="144906"/>
                </a:lnTo>
                <a:lnTo>
                  <a:pt x="495173" y="141985"/>
                </a:lnTo>
                <a:lnTo>
                  <a:pt x="494538" y="129285"/>
                </a:lnTo>
                <a:close/>
              </a:path>
              <a:path w="2265679" h="170814">
                <a:moveTo>
                  <a:pt x="583184" y="124205"/>
                </a:moveTo>
                <a:lnTo>
                  <a:pt x="532511" y="127126"/>
                </a:lnTo>
                <a:lnTo>
                  <a:pt x="533273" y="139826"/>
                </a:lnTo>
                <a:lnTo>
                  <a:pt x="583946" y="136905"/>
                </a:lnTo>
                <a:lnTo>
                  <a:pt x="583184" y="124205"/>
                </a:lnTo>
                <a:close/>
              </a:path>
              <a:path w="2265679" h="170814">
                <a:moveTo>
                  <a:pt x="671957" y="119125"/>
                </a:moveTo>
                <a:lnTo>
                  <a:pt x="621284" y="122046"/>
                </a:lnTo>
                <a:lnTo>
                  <a:pt x="622046" y="134619"/>
                </a:lnTo>
                <a:lnTo>
                  <a:pt x="672719" y="131698"/>
                </a:lnTo>
                <a:lnTo>
                  <a:pt x="671957" y="119125"/>
                </a:lnTo>
                <a:close/>
              </a:path>
              <a:path w="2265679" h="170814">
                <a:moveTo>
                  <a:pt x="760729" y="113918"/>
                </a:moveTo>
                <a:lnTo>
                  <a:pt x="710057" y="116839"/>
                </a:lnTo>
                <a:lnTo>
                  <a:pt x="710819" y="129539"/>
                </a:lnTo>
                <a:lnTo>
                  <a:pt x="761491" y="126618"/>
                </a:lnTo>
                <a:lnTo>
                  <a:pt x="760729" y="113918"/>
                </a:lnTo>
                <a:close/>
              </a:path>
              <a:path w="2265679" h="170814">
                <a:moveTo>
                  <a:pt x="849502" y="108838"/>
                </a:moveTo>
                <a:lnTo>
                  <a:pt x="798829" y="111759"/>
                </a:lnTo>
                <a:lnTo>
                  <a:pt x="799465" y="124459"/>
                </a:lnTo>
                <a:lnTo>
                  <a:pt x="850265" y="121538"/>
                </a:lnTo>
                <a:lnTo>
                  <a:pt x="849502" y="108838"/>
                </a:lnTo>
                <a:close/>
              </a:path>
              <a:path w="2265679" h="170814">
                <a:moveTo>
                  <a:pt x="938276" y="103758"/>
                </a:moveTo>
                <a:lnTo>
                  <a:pt x="887602" y="106679"/>
                </a:lnTo>
                <a:lnTo>
                  <a:pt x="888238" y="119379"/>
                </a:lnTo>
                <a:lnTo>
                  <a:pt x="939038" y="116458"/>
                </a:lnTo>
                <a:lnTo>
                  <a:pt x="938276" y="103758"/>
                </a:lnTo>
                <a:close/>
              </a:path>
              <a:path w="2265679" h="170814">
                <a:moveTo>
                  <a:pt x="1027049" y="98678"/>
                </a:moveTo>
                <a:lnTo>
                  <a:pt x="976249" y="101599"/>
                </a:lnTo>
                <a:lnTo>
                  <a:pt x="977010" y="114172"/>
                </a:lnTo>
                <a:lnTo>
                  <a:pt x="1027683" y="111251"/>
                </a:lnTo>
                <a:lnTo>
                  <a:pt x="1027049" y="98678"/>
                </a:lnTo>
                <a:close/>
              </a:path>
              <a:path w="2265679" h="170814">
                <a:moveTo>
                  <a:pt x="1115822" y="93471"/>
                </a:moveTo>
                <a:lnTo>
                  <a:pt x="1065022" y="96392"/>
                </a:lnTo>
                <a:lnTo>
                  <a:pt x="1065783" y="109092"/>
                </a:lnTo>
                <a:lnTo>
                  <a:pt x="1116456" y="106171"/>
                </a:lnTo>
                <a:lnTo>
                  <a:pt x="1115822" y="93471"/>
                </a:lnTo>
                <a:close/>
              </a:path>
              <a:path w="2265679" h="170814">
                <a:moveTo>
                  <a:pt x="1204468" y="88391"/>
                </a:moveTo>
                <a:lnTo>
                  <a:pt x="1153795" y="91312"/>
                </a:lnTo>
                <a:lnTo>
                  <a:pt x="1154556" y="104012"/>
                </a:lnTo>
                <a:lnTo>
                  <a:pt x="1205229" y="101091"/>
                </a:lnTo>
                <a:lnTo>
                  <a:pt x="1204468" y="88391"/>
                </a:lnTo>
                <a:close/>
              </a:path>
              <a:path w="2265679" h="170814">
                <a:moveTo>
                  <a:pt x="1293241" y="83311"/>
                </a:moveTo>
                <a:lnTo>
                  <a:pt x="1242568" y="86232"/>
                </a:lnTo>
                <a:lnTo>
                  <a:pt x="1243329" y="98932"/>
                </a:lnTo>
                <a:lnTo>
                  <a:pt x="1294002" y="96011"/>
                </a:lnTo>
                <a:lnTo>
                  <a:pt x="1293241" y="83311"/>
                </a:lnTo>
                <a:close/>
              </a:path>
              <a:path w="2265679" h="170814">
                <a:moveTo>
                  <a:pt x="1382014" y="78231"/>
                </a:moveTo>
                <a:lnTo>
                  <a:pt x="1331341" y="81152"/>
                </a:lnTo>
                <a:lnTo>
                  <a:pt x="1331976" y="93725"/>
                </a:lnTo>
                <a:lnTo>
                  <a:pt x="1382776" y="90804"/>
                </a:lnTo>
                <a:lnTo>
                  <a:pt x="1382014" y="78231"/>
                </a:lnTo>
                <a:close/>
              </a:path>
              <a:path w="2265679" h="170814">
                <a:moveTo>
                  <a:pt x="1470787" y="73024"/>
                </a:moveTo>
                <a:lnTo>
                  <a:pt x="1420114" y="75945"/>
                </a:lnTo>
                <a:lnTo>
                  <a:pt x="1420749" y="88645"/>
                </a:lnTo>
                <a:lnTo>
                  <a:pt x="1471549" y="85724"/>
                </a:lnTo>
                <a:lnTo>
                  <a:pt x="1470787" y="73024"/>
                </a:lnTo>
                <a:close/>
              </a:path>
              <a:path w="2265679" h="170814">
                <a:moveTo>
                  <a:pt x="1559559" y="67944"/>
                </a:moveTo>
                <a:lnTo>
                  <a:pt x="1508759" y="70865"/>
                </a:lnTo>
                <a:lnTo>
                  <a:pt x="1509522" y="83565"/>
                </a:lnTo>
                <a:lnTo>
                  <a:pt x="1560195" y="80644"/>
                </a:lnTo>
                <a:lnTo>
                  <a:pt x="1559559" y="67944"/>
                </a:lnTo>
                <a:close/>
              </a:path>
              <a:path w="2265679" h="170814">
                <a:moveTo>
                  <a:pt x="1648332" y="62864"/>
                </a:moveTo>
                <a:lnTo>
                  <a:pt x="1597532" y="65785"/>
                </a:lnTo>
                <a:lnTo>
                  <a:pt x="1598295" y="78485"/>
                </a:lnTo>
                <a:lnTo>
                  <a:pt x="1648968" y="75564"/>
                </a:lnTo>
                <a:lnTo>
                  <a:pt x="1648332" y="62864"/>
                </a:lnTo>
                <a:close/>
              </a:path>
              <a:path w="2265679" h="170814">
                <a:moveTo>
                  <a:pt x="1736978" y="57784"/>
                </a:moveTo>
                <a:lnTo>
                  <a:pt x="1686305" y="60705"/>
                </a:lnTo>
                <a:lnTo>
                  <a:pt x="1687068" y="73278"/>
                </a:lnTo>
                <a:lnTo>
                  <a:pt x="1737741" y="70357"/>
                </a:lnTo>
                <a:lnTo>
                  <a:pt x="1736978" y="57784"/>
                </a:lnTo>
                <a:close/>
              </a:path>
              <a:path w="2265679" h="170814">
                <a:moveTo>
                  <a:pt x="1825752" y="52577"/>
                </a:moveTo>
                <a:lnTo>
                  <a:pt x="1775078" y="55498"/>
                </a:lnTo>
                <a:lnTo>
                  <a:pt x="1775841" y="68198"/>
                </a:lnTo>
                <a:lnTo>
                  <a:pt x="1826514" y="65277"/>
                </a:lnTo>
                <a:lnTo>
                  <a:pt x="1825752" y="52577"/>
                </a:lnTo>
                <a:close/>
              </a:path>
              <a:path w="2265679" h="170814">
                <a:moveTo>
                  <a:pt x="1914525" y="47497"/>
                </a:moveTo>
                <a:lnTo>
                  <a:pt x="1863852" y="50418"/>
                </a:lnTo>
                <a:lnTo>
                  <a:pt x="1864614" y="63118"/>
                </a:lnTo>
                <a:lnTo>
                  <a:pt x="1915287" y="60197"/>
                </a:lnTo>
                <a:lnTo>
                  <a:pt x="1914525" y="47497"/>
                </a:lnTo>
                <a:close/>
              </a:path>
              <a:path w="2265679" h="170814">
                <a:moveTo>
                  <a:pt x="2003298" y="42417"/>
                </a:moveTo>
                <a:lnTo>
                  <a:pt x="1952625" y="45338"/>
                </a:lnTo>
                <a:lnTo>
                  <a:pt x="1953259" y="58038"/>
                </a:lnTo>
                <a:lnTo>
                  <a:pt x="2004059" y="55117"/>
                </a:lnTo>
                <a:lnTo>
                  <a:pt x="2003298" y="42417"/>
                </a:lnTo>
                <a:close/>
              </a:path>
              <a:path w="2265679" h="170814">
                <a:moveTo>
                  <a:pt x="2092071" y="37337"/>
                </a:moveTo>
                <a:lnTo>
                  <a:pt x="2041271" y="40258"/>
                </a:lnTo>
                <a:lnTo>
                  <a:pt x="2042032" y="52831"/>
                </a:lnTo>
                <a:lnTo>
                  <a:pt x="2092832" y="49910"/>
                </a:lnTo>
                <a:lnTo>
                  <a:pt x="2092071" y="37337"/>
                </a:lnTo>
                <a:close/>
              </a:path>
              <a:path w="2265679" h="170814">
                <a:moveTo>
                  <a:pt x="2180844" y="32130"/>
                </a:moveTo>
                <a:lnTo>
                  <a:pt x="2130044" y="35051"/>
                </a:lnTo>
                <a:lnTo>
                  <a:pt x="2130805" y="47751"/>
                </a:lnTo>
                <a:lnTo>
                  <a:pt x="2181479" y="44830"/>
                </a:lnTo>
                <a:lnTo>
                  <a:pt x="2180844" y="32130"/>
                </a:lnTo>
                <a:close/>
              </a:path>
              <a:path w="2265679" h="170814">
                <a:moveTo>
                  <a:pt x="2187067" y="0"/>
                </a:moveTo>
                <a:lnTo>
                  <a:pt x="2191512" y="76072"/>
                </a:lnTo>
                <a:lnTo>
                  <a:pt x="2265426" y="33654"/>
                </a:lnTo>
                <a:lnTo>
                  <a:pt x="218706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6722744" y="4786122"/>
            <a:ext cx="5340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>
                <a:solidFill>
                  <a:srgbClr val="00AF50"/>
                </a:solidFill>
                <a:latin typeface="Calibri"/>
                <a:cs typeface="Calibri"/>
              </a:rPr>
              <a:t>CAGR</a:t>
            </a:r>
            <a:r>
              <a:rPr dirty="0" sz="900" spc="15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dirty="0" sz="1000" spc="-25" b="1" i="1">
                <a:solidFill>
                  <a:srgbClr val="00AF50"/>
                </a:solidFill>
                <a:latin typeface="Calibri"/>
                <a:cs typeface="Calibri"/>
              </a:rPr>
              <a:t>+9%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958455" y="4678502"/>
            <a:ext cx="83629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4670" algn="l"/>
              </a:tabLst>
            </a:pPr>
            <a:r>
              <a:rPr dirty="0" sz="1000" spc="-20" b="1" i="1">
                <a:solidFill>
                  <a:srgbClr val="538235"/>
                </a:solidFill>
                <a:latin typeface="Calibri"/>
                <a:cs typeface="Calibri"/>
              </a:rPr>
              <a:t>+27%</a:t>
            </a:r>
            <a:r>
              <a:rPr dirty="0" sz="1000" b="1" i="1">
                <a:solidFill>
                  <a:srgbClr val="538235"/>
                </a:solidFill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127.8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331834" y="4347209"/>
            <a:ext cx="3086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 i="1">
                <a:solidFill>
                  <a:srgbClr val="385622"/>
                </a:solidFill>
                <a:latin typeface="Calibri"/>
                <a:cs typeface="Calibri"/>
              </a:rPr>
              <a:t>+73%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59" name="object 59" descr=""/>
          <p:cNvGraphicFramePr>
            <a:graphicFrameLocks noGrp="1"/>
          </p:cNvGraphicFramePr>
          <p:nvPr/>
        </p:nvGraphicFramePr>
        <p:xfrm>
          <a:off x="5609209" y="5874410"/>
          <a:ext cx="3236595" cy="224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85"/>
                <a:gridCol w="323849"/>
                <a:gridCol w="323850"/>
                <a:gridCol w="323850"/>
                <a:gridCol w="323850"/>
                <a:gridCol w="323850"/>
                <a:gridCol w="323850"/>
                <a:gridCol w="323850"/>
                <a:gridCol w="323850"/>
                <a:gridCol w="298450"/>
              </a:tblGrid>
              <a:tr h="224154">
                <a:tc>
                  <a:txBody>
                    <a:bodyPr/>
                    <a:lstStyle/>
                    <a:p>
                      <a:pPr marL="31750">
                        <a:lnSpc>
                          <a:spcPts val="950"/>
                        </a:lnSpc>
                      </a:pPr>
                      <a:r>
                        <a:rPr dirty="0" sz="1000" spc="-25" b="1" i="1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950"/>
                        </a:lnSpc>
                      </a:pPr>
                      <a:r>
                        <a:rPr dirty="0" sz="1000" spc="-25" i="1">
                          <a:latin typeface="Calibri"/>
                          <a:cs typeface="Calibri"/>
                        </a:rPr>
                        <a:t>2,2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950"/>
                        </a:lnSpc>
                      </a:pPr>
                      <a:r>
                        <a:rPr dirty="0" sz="1000" spc="-25" i="1">
                          <a:latin typeface="Calibri"/>
                          <a:cs typeface="Calibri"/>
                        </a:rPr>
                        <a:t>2,0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950"/>
                        </a:lnSpc>
                      </a:pPr>
                      <a:r>
                        <a:rPr dirty="0" sz="1000" spc="-25" i="1">
                          <a:latin typeface="Calibri"/>
                          <a:cs typeface="Calibri"/>
                        </a:rPr>
                        <a:t>1,9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950"/>
                        </a:lnSpc>
                      </a:pPr>
                      <a:r>
                        <a:rPr dirty="0" sz="1000" spc="-25" i="1">
                          <a:latin typeface="Calibri"/>
                          <a:cs typeface="Calibri"/>
                        </a:rPr>
                        <a:t>2,0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950"/>
                        </a:lnSpc>
                      </a:pPr>
                      <a:r>
                        <a:rPr dirty="0" sz="1000" spc="-25" i="1">
                          <a:latin typeface="Calibri"/>
                          <a:cs typeface="Calibri"/>
                        </a:rPr>
                        <a:t>2,0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950"/>
                        </a:lnSpc>
                      </a:pPr>
                      <a:r>
                        <a:rPr dirty="0" sz="1000" spc="-25" i="1">
                          <a:latin typeface="Calibri"/>
                          <a:cs typeface="Calibri"/>
                        </a:rPr>
                        <a:t>2,2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950"/>
                        </a:lnSpc>
                      </a:pPr>
                      <a:r>
                        <a:rPr dirty="0" sz="1000" spc="-25" b="1" i="1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950"/>
                        </a:lnSpc>
                      </a:pPr>
                      <a:r>
                        <a:rPr dirty="0" sz="1000" spc="-25" b="1" i="1">
                          <a:solidFill>
                            <a:srgbClr val="FF8585"/>
                          </a:solidFill>
                          <a:latin typeface="Calibri"/>
                          <a:cs typeface="Calibri"/>
                        </a:rPr>
                        <a:t>2,4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950"/>
                        </a:lnSpc>
                      </a:pPr>
                      <a:r>
                        <a:rPr dirty="0" sz="1000" spc="-25" b="1" i="1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3,7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60" name="object 60" descr=""/>
          <p:cNvGrpSpPr/>
          <p:nvPr/>
        </p:nvGrpSpPr>
        <p:grpSpPr>
          <a:xfrm>
            <a:off x="7998206" y="4542790"/>
            <a:ext cx="678180" cy="422275"/>
            <a:chOff x="7998206" y="4542790"/>
            <a:chExt cx="678180" cy="422275"/>
          </a:xfrm>
        </p:grpSpPr>
        <p:sp>
          <p:nvSpPr>
            <p:cNvPr id="61" name="object 61" descr=""/>
            <p:cNvSpPr/>
            <p:nvPr/>
          </p:nvSpPr>
          <p:spPr>
            <a:xfrm>
              <a:off x="7998206" y="4870704"/>
              <a:ext cx="311785" cy="93980"/>
            </a:xfrm>
            <a:custGeom>
              <a:avLst/>
              <a:gdLst/>
              <a:ahLst/>
              <a:cxnLst/>
              <a:rect l="l" t="t" r="r" b="b"/>
              <a:pathLst>
                <a:path w="311784" h="93979">
                  <a:moveTo>
                    <a:pt x="49657" y="70739"/>
                  </a:moveTo>
                  <a:lnTo>
                    <a:pt x="0" y="81407"/>
                  </a:lnTo>
                  <a:lnTo>
                    <a:pt x="2540" y="93853"/>
                  </a:lnTo>
                  <a:lnTo>
                    <a:pt x="52324" y="83185"/>
                  </a:lnTo>
                  <a:lnTo>
                    <a:pt x="49657" y="70739"/>
                  </a:lnTo>
                  <a:close/>
                </a:path>
                <a:path w="311784" h="93979">
                  <a:moveTo>
                    <a:pt x="136525" y="52197"/>
                  </a:moveTo>
                  <a:lnTo>
                    <a:pt x="86868" y="62738"/>
                  </a:lnTo>
                  <a:lnTo>
                    <a:pt x="89535" y="75184"/>
                  </a:lnTo>
                  <a:lnTo>
                    <a:pt x="139192" y="64643"/>
                  </a:lnTo>
                  <a:lnTo>
                    <a:pt x="136525" y="52197"/>
                  </a:lnTo>
                  <a:close/>
                </a:path>
                <a:path w="311784" h="93979">
                  <a:moveTo>
                    <a:pt x="223520" y="33655"/>
                  </a:moveTo>
                  <a:lnTo>
                    <a:pt x="173863" y="44196"/>
                  </a:lnTo>
                  <a:lnTo>
                    <a:pt x="176529" y="56642"/>
                  </a:lnTo>
                  <a:lnTo>
                    <a:pt x="226187" y="45974"/>
                  </a:lnTo>
                  <a:lnTo>
                    <a:pt x="223520" y="33655"/>
                  </a:lnTo>
                  <a:close/>
                </a:path>
                <a:path w="311784" h="93979">
                  <a:moveTo>
                    <a:pt x="228853" y="0"/>
                  </a:moveTo>
                  <a:lnTo>
                    <a:pt x="244728" y="74549"/>
                  </a:lnTo>
                  <a:lnTo>
                    <a:pt x="311276" y="21336"/>
                  </a:lnTo>
                  <a:lnTo>
                    <a:pt x="228853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329930" y="4542790"/>
              <a:ext cx="346710" cy="332740"/>
            </a:xfrm>
            <a:custGeom>
              <a:avLst/>
              <a:gdLst/>
              <a:ahLst/>
              <a:cxnLst/>
              <a:rect l="l" t="t" r="r" b="b"/>
              <a:pathLst>
                <a:path w="346709" h="332739">
                  <a:moveTo>
                    <a:pt x="12700" y="281686"/>
                  </a:moveTo>
                  <a:lnTo>
                    <a:pt x="0" y="281686"/>
                  </a:lnTo>
                  <a:lnTo>
                    <a:pt x="0" y="332486"/>
                  </a:lnTo>
                  <a:lnTo>
                    <a:pt x="12700" y="332486"/>
                  </a:lnTo>
                  <a:lnTo>
                    <a:pt x="12700" y="281686"/>
                  </a:lnTo>
                  <a:close/>
                </a:path>
                <a:path w="346709" h="332739">
                  <a:moveTo>
                    <a:pt x="12700" y="192786"/>
                  </a:moveTo>
                  <a:lnTo>
                    <a:pt x="0" y="192786"/>
                  </a:lnTo>
                  <a:lnTo>
                    <a:pt x="0" y="243586"/>
                  </a:lnTo>
                  <a:lnTo>
                    <a:pt x="12700" y="243586"/>
                  </a:lnTo>
                  <a:lnTo>
                    <a:pt x="12700" y="192786"/>
                  </a:lnTo>
                  <a:close/>
                </a:path>
                <a:path w="346709" h="332739">
                  <a:moveTo>
                    <a:pt x="12700" y="103886"/>
                  </a:moveTo>
                  <a:lnTo>
                    <a:pt x="0" y="103886"/>
                  </a:lnTo>
                  <a:lnTo>
                    <a:pt x="0" y="154686"/>
                  </a:lnTo>
                  <a:lnTo>
                    <a:pt x="12700" y="154686"/>
                  </a:lnTo>
                  <a:lnTo>
                    <a:pt x="12700" y="103886"/>
                  </a:lnTo>
                  <a:close/>
                </a:path>
                <a:path w="346709" h="332739">
                  <a:moveTo>
                    <a:pt x="12700" y="14986"/>
                  </a:moveTo>
                  <a:lnTo>
                    <a:pt x="0" y="14986"/>
                  </a:lnTo>
                  <a:lnTo>
                    <a:pt x="0" y="65786"/>
                  </a:lnTo>
                  <a:lnTo>
                    <a:pt x="12700" y="65786"/>
                  </a:lnTo>
                  <a:lnTo>
                    <a:pt x="12700" y="14986"/>
                  </a:lnTo>
                  <a:close/>
                </a:path>
                <a:path w="346709" h="332739">
                  <a:moveTo>
                    <a:pt x="86614" y="0"/>
                  </a:moveTo>
                  <a:lnTo>
                    <a:pt x="35814" y="0"/>
                  </a:lnTo>
                  <a:lnTo>
                    <a:pt x="35814" y="12700"/>
                  </a:lnTo>
                  <a:lnTo>
                    <a:pt x="86614" y="12700"/>
                  </a:lnTo>
                  <a:lnTo>
                    <a:pt x="86614" y="0"/>
                  </a:lnTo>
                  <a:close/>
                </a:path>
                <a:path w="346709" h="332739">
                  <a:moveTo>
                    <a:pt x="175514" y="0"/>
                  </a:moveTo>
                  <a:lnTo>
                    <a:pt x="124714" y="0"/>
                  </a:lnTo>
                  <a:lnTo>
                    <a:pt x="124714" y="12700"/>
                  </a:lnTo>
                  <a:lnTo>
                    <a:pt x="175514" y="12700"/>
                  </a:lnTo>
                  <a:lnTo>
                    <a:pt x="175514" y="0"/>
                  </a:lnTo>
                  <a:close/>
                </a:path>
                <a:path w="346709" h="332739">
                  <a:moveTo>
                    <a:pt x="264414" y="0"/>
                  </a:moveTo>
                  <a:lnTo>
                    <a:pt x="213614" y="0"/>
                  </a:lnTo>
                  <a:lnTo>
                    <a:pt x="213614" y="12700"/>
                  </a:lnTo>
                  <a:lnTo>
                    <a:pt x="264414" y="12700"/>
                  </a:lnTo>
                  <a:lnTo>
                    <a:pt x="264414" y="0"/>
                  </a:lnTo>
                  <a:close/>
                </a:path>
                <a:path w="346709" h="332739">
                  <a:moveTo>
                    <a:pt x="301751" y="6350"/>
                  </a:moveTo>
                  <a:lnTo>
                    <a:pt x="301751" y="51562"/>
                  </a:lnTo>
                  <a:lnTo>
                    <a:pt x="314451" y="51562"/>
                  </a:lnTo>
                  <a:lnTo>
                    <a:pt x="314451" y="12700"/>
                  </a:lnTo>
                  <a:lnTo>
                    <a:pt x="302514" y="12700"/>
                  </a:lnTo>
                  <a:lnTo>
                    <a:pt x="302514" y="7112"/>
                  </a:lnTo>
                  <a:lnTo>
                    <a:pt x="301751" y="6350"/>
                  </a:lnTo>
                  <a:close/>
                </a:path>
                <a:path w="346709" h="332739">
                  <a:moveTo>
                    <a:pt x="302514" y="7112"/>
                  </a:moveTo>
                  <a:lnTo>
                    <a:pt x="302514" y="12700"/>
                  </a:lnTo>
                  <a:lnTo>
                    <a:pt x="308101" y="12700"/>
                  </a:lnTo>
                  <a:lnTo>
                    <a:pt x="302514" y="7112"/>
                  </a:lnTo>
                  <a:close/>
                </a:path>
                <a:path w="346709" h="332739">
                  <a:moveTo>
                    <a:pt x="314451" y="0"/>
                  </a:moveTo>
                  <a:lnTo>
                    <a:pt x="302514" y="0"/>
                  </a:lnTo>
                  <a:lnTo>
                    <a:pt x="302514" y="7112"/>
                  </a:lnTo>
                  <a:lnTo>
                    <a:pt x="308101" y="12700"/>
                  </a:lnTo>
                  <a:lnTo>
                    <a:pt x="314451" y="12700"/>
                  </a:lnTo>
                  <a:lnTo>
                    <a:pt x="314451" y="0"/>
                  </a:lnTo>
                  <a:close/>
                </a:path>
                <a:path w="346709" h="332739">
                  <a:moveTo>
                    <a:pt x="346201" y="65405"/>
                  </a:moveTo>
                  <a:lnTo>
                    <a:pt x="270001" y="65405"/>
                  </a:lnTo>
                  <a:lnTo>
                    <a:pt x="308101" y="141605"/>
                  </a:lnTo>
                  <a:lnTo>
                    <a:pt x="346201" y="65405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6869430" y="6000699"/>
            <a:ext cx="6019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Calibri"/>
                <a:cs typeface="Calibri"/>
              </a:rPr>
              <a:t>Jako</a:t>
            </a:r>
            <a:r>
              <a:rPr dirty="0" sz="1000" spc="-15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%</a:t>
            </a:r>
            <a:r>
              <a:rPr dirty="0" sz="1000" spc="-20" i="1">
                <a:latin typeface="Calibri"/>
                <a:cs typeface="Calibri"/>
              </a:rPr>
              <a:t> </a:t>
            </a:r>
            <a:r>
              <a:rPr dirty="0" sz="1000" spc="-25" i="1">
                <a:latin typeface="Calibri"/>
                <a:cs typeface="Calibri"/>
              </a:rPr>
              <a:t>PKB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7554468" y="6097523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 h="0">
                <a:moveTo>
                  <a:pt x="0" y="0"/>
                </a:moveTo>
                <a:lnTo>
                  <a:pt x="1207642" y="0"/>
                </a:lnTo>
              </a:path>
            </a:pathLst>
          </a:custGeom>
          <a:ln w="3175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5666232" y="6097523"/>
            <a:ext cx="1120140" cy="0"/>
          </a:xfrm>
          <a:custGeom>
            <a:avLst/>
            <a:gdLst/>
            <a:ahLst/>
            <a:cxnLst/>
            <a:rect l="l" t="t" r="r" b="b"/>
            <a:pathLst>
              <a:path w="1120140" h="0">
                <a:moveTo>
                  <a:pt x="0" y="0"/>
                </a:moveTo>
                <a:lnTo>
                  <a:pt x="1119759" y="0"/>
                </a:lnTo>
              </a:path>
            </a:pathLst>
          </a:custGeom>
          <a:ln w="3175">
            <a:solidFill>
              <a:srgbClr val="0D0D0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9034271" y="4421123"/>
            <a:ext cx="2504440" cy="1734820"/>
          </a:xfrm>
          <a:custGeom>
            <a:avLst/>
            <a:gdLst/>
            <a:ahLst/>
            <a:cxnLst/>
            <a:rect l="l" t="t" r="r" b="b"/>
            <a:pathLst>
              <a:path w="2504440" h="1734820">
                <a:moveTo>
                  <a:pt x="2503931" y="0"/>
                </a:moveTo>
                <a:lnTo>
                  <a:pt x="0" y="0"/>
                </a:lnTo>
                <a:lnTo>
                  <a:pt x="0" y="1734312"/>
                </a:lnTo>
                <a:lnTo>
                  <a:pt x="2503931" y="1734312"/>
                </a:lnTo>
                <a:lnTo>
                  <a:pt x="2503931" y="0"/>
                </a:lnTo>
                <a:close/>
              </a:path>
            </a:pathLst>
          </a:custGeom>
          <a:solidFill>
            <a:srgbClr val="FFE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9600945" y="4457827"/>
            <a:ext cx="13931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W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tym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wydatki</a:t>
            </a:r>
            <a:r>
              <a:rPr dirty="0" sz="1000" spc="-2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sprzętowe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9142285" y="4863084"/>
            <a:ext cx="2332355" cy="773430"/>
            <a:chOff x="9142285" y="4863084"/>
            <a:chExt cx="2332355" cy="773430"/>
          </a:xfrm>
        </p:grpSpPr>
        <p:sp>
          <p:nvSpPr>
            <p:cNvPr id="69" name="object 69" descr=""/>
            <p:cNvSpPr/>
            <p:nvPr/>
          </p:nvSpPr>
          <p:spPr>
            <a:xfrm>
              <a:off x="9212580" y="4863084"/>
              <a:ext cx="2193290" cy="768350"/>
            </a:xfrm>
            <a:custGeom>
              <a:avLst/>
              <a:gdLst/>
              <a:ahLst/>
              <a:cxnLst/>
              <a:rect l="l" t="t" r="r" b="b"/>
              <a:pathLst>
                <a:path w="2193290" h="768350">
                  <a:moveTo>
                    <a:pt x="257556" y="528828"/>
                  </a:moveTo>
                  <a:lnTo>
                    <a:pt x="0" y="528828"/>
                  </a:lnTo>
                  <a:lnTo>
                    <a:pt x="0" y="768096"/>
                  </a:lnTo>
                  <a:lnTo>
                    <a:pt x="257556" y="768096"/>
                  </a:lnTo>
                  <a:lnTo>
                    <a:pt x="257556" y="528828"/>
                  </a:lnTo>
                  <a:close/>
                </a:path>
                <a:path w="2193290" h="768350">
                  <a:moveTo>
                    <a:pt x="644652" y="426720"/>
                  </a:moveTo>
                  <a:lnTo>
                    <a:pt x="387096" y="426720"/>
                  </a:lnTo>
                  <a:lnTo>
                    <a:pt x="387096" y="768096"/>
                  </a:lnTo>
                  <a:lnTo>
                    <a:pt x="644652" y="768096"/>
                  </a:lnTo>
                  <a:lnTo>
                    <a:pt x="644652" y="426720"/>
                  </a:lnTo>
                  <a:close/>
                </a:path>
                <a:path w="2193290" h="768350">
                  <a:moveTo>
                    <a:pt x="1031748" y="461772"/>
                  </a:moveTo>
                  <a:lnTo>
                    <a:pt x="774192" y="461772"/>
                  </a:lnTo>
                  <a:lnTo>
                    <a:pt x="774192" y="768096"/>
                  </a:lnTo>
                  <a:lnTo>
                    <a:pt x="1031748" y="768096"/>
                  </a:lnTo>
                  <a:lnTo>
                    <a:pt x="1031748" y="461772"/>
                  </a:lnTo>
                  <a:close/>
                </a:path>
                <a:path w="2193290" h="768350">
                  <a:moveTo>
                    <a:pt x="1418844" y="326136"/>
                  </a:moveTo>
                  <a:lnTo>
                    <a:pt x="1161288" y="326136"/>
                  </a:lnTo>
                  <a:lnTo>
                    <a:pt x="1161288" y="768096"/>
                  </a:lnTo>
                  <a:lnTo>
                    <a:pt x="1418844" y="768096"/>
                  </a:lnTo>
                  <a:lnTo>
                    <a:pt x="1418844" y="326136"/>
                  </a:lnTo>
                  <a:close/>
                </a:path>
                <a:path w="2193290" h="768350">
                  <a:moveTo>
                    <a:pt x="1805940" y="196596"/>
                  </a:moveTo>
                  <a:lnTo>
                    <a:pt x="1548384" y="196596"/>
                  </a:lnTo>
                  <a:lnTo>
                    <a:pt x="1548384" y="768096"/>
                  </a:lnTo>
                  <a:lnTo>
                    <a:pt x="1805940" y="768096"/>
                  </a:lnTo>
                  <a:lnTo>
                    <a:pt x="1805940" y="196596"/>
                  </a:lnTo>
                  <a:close/>
                </a:path>
                <a:path w="2193290" h="768350">
                  <a:moveTo>
                    <a:pt x="2193036" y="0"/>
                  </a:moveTo>
                  <a:lnTo>
                    <a:pt x="1935480" y="0"/>
                  </a:lnTo>
                  <a:lnTo>
                    <a:pt x="1935480" y="768096"/>
                  </a:lnTo>
                  <a:lnTo>
                    <a:pt x="2193036" y="768096"/>
                  </a:lnTo>
                  <a:lnTo>
                    <a:pt x="219303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147047" y="5631180"/>
              <a:ext cx="2322830" cy="0"/>
            </a:xfrm>
            <a:custGeom>
              <a:avLst/>
              <a:gdLst/>
              <a:ahLst/>
              <a:cxnLst/>
              <a:rect l="l" t="t" r="r" b="b"/>
              <a:pathLst>
                <a:path w="2322829" h="0">
                  <a:moveTo>
                    <a:pt x="0" y="0"/>
                  </a:moveTo>
                  <a:lnTo>
                    <a:pt x="2322576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341357" y="5474970"/>
              <a:ext cx="1935480" cy="60960"/>
            </a:xfrm>
            <a:custGeom>
              <a:avLst/>
              <a:gdLst/>
              <a:ahLst/>
              <a:cxnLst/>
              <a:rect l="l" t="t" r="r" b="b"/>
              <a:pathLst>
                <a:path w="1935479" h="60960">
                  <a:moveTo>
                    <a:pt x="0" y="60959"/>
                  </a:moveTo>
                  <a:lnTo>
                    <a:pt x="48387" y="57667"/>
                  </a:lnTo>
                  <a:lnTo>
                    <a:pt x="96774" y="53959"/>
                  </a:lnTo>
                  <a:lnTo>
                    <a:pt x="145161" y="50083"/>
                  </a:lnTo>
                  <a:lnTo>
                    <a:pt x="193548" y="46291"/>
                  </a:lnTo>
                  <a:lnTo>
                    <a:pt x="241935" y="42832"/>
                  </a:lnTo>
                  <a:lnTo>
                    <a:pt x="290322" y="39957"/>
                  </a:lnTo>
                  <a:lnTo>
                    <a:pt x="338708" y="37915"/>
                  </a:lnTo>
                  <a:lnTo>
                    <a:pt x="387096" y="36956"/>
                  </a:lnTo>
                  <a:lnTo>
                    <a:pt x="435482" y="37502"/>
                  </a:lnTo>
                  <a:lnTo>
                    <a:pt x="483869" y="39562"/>
                  </a:lnTo>
                  <a:lnTo>
                    <a:pt x="532256" y="42625"/>
                  </a:lnTo>
                  <a:lnTo>
                    <a:pt x="580644" y="46180"/>
                  </a:lnTo>
                  <a:lnTo>
                    <a:pt x="629031" y="49717"/>
                  </a:lnTo>
                  <a:lnTo>
                    <a:pt x="677418" y="52726"/>
                  </a:lnTo>
                  <a:lnTo>
                    <a:pt x="725805" y="54697"/>
                  </a:lnTo>
                  <a:lnTo>
                    <a:pt x="774192" y="55117"/>
                  </a:lnTo>
                  <a:lnTo>
                    <a:pt x="822578" y="53947"/>
                  </a:lnTo>
                  <a:lnTo>
                    <a:pt x="870965" y="51585"/>
                  </a:lnTo>
                  <a:lnTo>
                    <a:pt x="919352" y="48331"/>
                  </a:lnTo>
                  <a:lnTo>
                    <a:pt x="967740" y="44481"/>
                  </a:lnTo>
                  <a:lnTo>
                    <a:pt x="1016127" y="40334"/>
                  </a:lnTo>
                  <a:lnTo>
                    <a:pt x="1064514" y="36187"/>
                  </a:lnTo>
                  <a:lnTo>
                    <a:pt x="1112901" y="32337"/>
                  </a:lnTo>
                  <a:lnTo>
                    <a:pt x="1161288" y="29082"/>
                  </a:lnTo>
                  <a:lnTo>
                    <a:pt x="1209675" y="26189"/>
                  </a:lnTo>
                  <a:lnTo>
                    <a:pt x="1258061" y="23338"/>
                  </a:lnTo>
                  <a:lnTo>
                    <a:pt x="1306448" y="20561"/>
                  </a:lnTo>
                  <a:lnTo>
                    <a:pt x="1354835" y="17891"/>
                  </a:lnTo>
                  <a:lnTo>
                    <a:pt x="1403222" y="15357"/>
                  </a:lnTo>
                  <a:lnTo>
                    <a:pt x="1451609" y="12991"/>
                  </a:lnTo>
                  <a:lnTo>
                    <a:pt x="1499996" y="10825"/>
                  </a:lnTo>
                  <a:lnTo>
                    <a:pt x="1548384" y="8889"/>
                  </a:lnTo>
                  <a:lnTo>
                    <a:pt x="1596771" y="7242"/>
                  </a:lnTo>
                  <a:lnTo>
                    <a:pt x="1645157" y="5875"/>
                  </a:lnTo>
                  <a:lnTo>
                    <a:pt x="1693544" y="4726"/>
                  </a:lnTo>
                  <a:lnTo>
                    <a:pt x="1741931" y="3730"/>
                  </a:lnTo>
                  <a:lnTo>
                    <a:pt x="1790318" y="2824"/>
                  </a:lnTo>
                  <a:lnTo>
                    <a:pt x="1838705" y="1942"/>
                  </a:lnTo>
                  <a:lnTo>
                    <a:pt x="1887092" y="1022"/>
                  </a:lnTo>
                  <a:lnTo>
                    <a:pt x="1935480" y="0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3321" y="5497893"/>
              <a:ext cx="73533" cy="7353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0417" y="5473509"/>
              <a:ext cx="73533" cy="73533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7513" y="5491797"/>
              <a:ext cx="73532" cy="73533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4609" y="5465889"/>
              <a:ext cx="73532" cy="7353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1705" y="5446077"/>
              <a:ext cx="73532" cy="73532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38801" y="5438457"/>
              <a:ext cx="73532" cy="73533"/>
            </a:xfrm>
            <a:prstGeom prst="rect">
              <a:avLst/>
            </a:prstGeom>
          </p:spPr>
        </p:pic>
      </p:grpSp>
      <p:sp>
        <p:nvSpPr>
          <p:cNvPr id="78" name="object 78" descr=""/>
          <p:cNvSpPr txBox="1"/>
          <p:nvPr/>
        </p:nvSpPr>
        <p:spPr>
          <a:xfrm>
            <a:off x="10391267" y="4959477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15.3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778617" y="4829683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19.8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1165713" y="4633722"/>
            <a:ext cx="237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26.5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9232645" y="5161915"/>
            <a:ext cx="231140" cy="327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209">
              <a:lnSpc>
                <a:spcPts val="1190"/>
              </a:lnSpc>
              <a:spcBef>
                <a:spcPts val="95"/>
              </a:spcBef>
            </a:pPr>
            <a:r>
              <a:rPr dirty="0" sz="1000" spc="-25">
                <a:latin typeface="Calibri"/>
                <a:cs typeface="Calibri"/>
              </a:rPr>
              <a:t>8.3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1190"/>
              </a:lnSpc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22%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9617075" y="4997094"/>
            <a:ext cx="237490" cy="45593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95"/>
              </a:spcBef>
            </a:pPr>
            <a:r>
              <a:rPr dirty="0" sz="1000" spc="-20">
                <a:latin typeface="Calibri"/>
                <a:cs typeface="Calibri"/>
              </a:rPr>
              <a:t>11.8</a:t>
            </a:r>
            <a:endParaRPr sz="10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spcBef>
                <a:spcPts val="490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28%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0004170" y="5035134"/>
            <a:ext cx="237490" cy="448309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60"/>
              </a:spcBef>
            </a:pPr>
            <a:r>
              <a:rPr dirty="0" sz="1000" spc="-20">
                <a:latin typeface="Calibri"/>
                <a:cs typeface="Calibri"/>
              </a:rPr>
              <a:t>10.6</a:t>
            </a:r>
            <a:endParaRPr sz="10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spcBef>
                <a:spcPts val="470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23%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0394315" y="5292674"/>
            <a:ext cx="231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29%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781665" y="5260594"/>
            <a:ext cx="6184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386715" algn="l"/>
              </a:tabLst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34%</a:t>
            </a:r>
            <a:r>
              <a:rPr dirty="0" sz="10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baseline="2777" sz="1500" spc="-37">
                <a:solidFill>
                  <a:srgbClr val="001F5F"/>
                </a:solidFill>
                <a:latin typeface="Calibri"/>
                <a:cs typeface="Calibri"/>
              </a:rPr>
              <a:t>36%</a:t>
            </a:r>
            <a:endParaRPr baseline="2777" sz="1500">
              <a:latin typeface="Calibri"/>
              <a:cs typeface="Calibri"/>
            </a:endParaRPr>
          </a:p>
        </p:txBody>
      </p:sp>
      <p:grpSp>
        <p:nvGrpSpPr>
          <p:cNvPr id="86" name="object 86" descr=""/>
          <p:cNvGrpSpPr/>
          <p:nvPr/>
        </p:nvGrpSpPr>
        <p:grpSpPr>
          <a:xfrm>
            <a:off x="9249156" y="5979985"/>
            <a:ext cx="1146810" cy="73660"/>
            <a:chOff x="9249156" y="5979985"/>
            <a:chExt cx="1146810" cy="73660"/>
          </a:xfrm>
        </p:grpSpPr>
        <p:sp>
          <p:nvSpPr>
            <p:cNvPr id="87" name="object 87" descr=""/>
            <p:cNvSpPr/>
            <p:nvPr/>
          </p:nvSpPr>
          <p:spPr>
            <a:xfrm>
              <a:off x="9249156" y="5986271"/>
              <a:ext cx="243840" cy="62865"/>
            </a:xfrm>
            <a:custGeom>
              <a:avLst/>
              <a:gdLst/>
              <a:ahLst/>
              <a:cxnLst/>
              <a:rect l="l" t="t" r="r" b="b"/>
              <a:pathLst>
                <a:path w="243840" h="62864">
                  <a:moveTo>
                    <a:pt x="243840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243840" y="62483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2126" y="5979985"/>
              <a:ext cx="243840" cy="73533"/>
            </a:xfrm>
            <a:prstGeom prst="rect">
              <a:avLst/>
            </a:prstGeom>
          </p:spPr>
        </p:pic>
      </p:grpSp>
      <p:sp>
        <p:nvSpPr>
          <p:cNvPr id="89" name="object 89" descr=""/>
          <p:cNvSpPr txBox="1"/>
          <p:nvPr/>
        </p:nvSpPr>
        <p:spPr>
          <a:xfrm>
            <a:off x="9213468" y="5607043"/>
            <a:ext cx="2232660" cy="480059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algn="r" marR="31115">
              <a:lnSpc>
                <a:spcPct val="100000"/>
              </a:lnSpc>
              <a:spcBef>
                <a:spcPts val="780"/>
              </a:spcBef>
              <a:tabLst>
                <a:tab pos="386715" algn="l"/>
                <a:tab pos="774065" algn="l"/>
                <a:tab pos="1161415" algn="l"/>
                <a:tab pos="1548130" algn="l"/>
                <a:tab pos="1935480" algn="l"/>
              </a:tabLst>
            </a:pPr>
            <a:r>
              <a:rPr dirty="0" sz="1000" spc="-20">
                <a:latin typeface="Calibri"/>
                <a:cs typeface="Calibri"/>
              </a:rPr>
              <a:t>2017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2018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2019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2020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2021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  <a:tabLst>
                <a:tab pos="902335" algn="l"/>
              </a:tabLst>
            </a:pPr>
            <a:r>
              <a:rPr dirty="0" sz="900">
                <a:latin typeface="Calibri"/>
                <a:cs typeface="Calibri"/>
              </a:rPr>
              <a:t>mld</a:t>
            </a:r>
            <a:r>
              <a:rPr dirty="0" sz="900" spc="-4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złotych</a:t>
            </a:r>
            <a:r>
              <a:rPr dirty="0" sz="900">
                <a:latin typeface="Calibri"/>
                <a:cs typeface="Calibri"/>
              </a:rPr>
              <a:t>	%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łącznych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wydatków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1.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31535" y="1175003"/>
            <a:ext cx="6282055" cy="2441575"/>
          </a:xfrm>
          <a:custGeom>
            <a:avLst/>
            <a:gdLst/>
            <a:ahLst/>
            <a:cxnLst/>
            <a:rect l="l" t="t" r="r" b="b"/>
            <a:pathLst>
              <a:path w="6282055" h="2441575">
                <a:moveTo>
                  <a:pt x="0" y="2441448"/>
                </a:moveTo>
                <a:lnTo>
                  <a:pt x="6281927" y="2441448"/>
                </a:lnTo>
                <a:lnTo>
                  <a:pt x="6281927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5431535" y="3828288"/>
            <a:ext cx="6282055" cy="2443480"/>
          </a:xfrm>
          <a:custGeom>
            <a:avLst/>
            <a:gdLst/>
            <a:ahLst/>
            <a:cxnLst/>
            <a:rect l="l" t="t" r="r" b="b"/>
            <a:pathLst>
              <a:path w="6282055" h="2443479">
                <a:moveTo>
                  <a:pt x="0" y="2442972"/>
                </a:moveTo>
                <a:lnTo>
                  <a:pt x="6281927" y="2442972"/>
                </a:lnTo>
                <a:lnTo>
                  <a:pt x="6281927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80059" y="297179"/>
            <a:ext cx="11231880" cy="668020"/>
          </a:xfrm>
          <a:custGeom>
            <a:avLst/>
            <a:gdLst/>
            <a:ahLst/>
            <a:cxnLst/>
            <a:rect l="l" t="t" r="r" b="b"/>
            <a:pathLst>
              <a:path w="11231880" h="668019">
                <a:moveTo>
                  <a:pt x="0" y="667512"/>
                </a:moveTo>
                <a:lnTo>
                  <a:pt x="11231880" y="667512"/>
                </a:lnTo>
                <a:lnTo>
                  <a:pt x="1123188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063107" y="465531"/>
            <a:ext cx="793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`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17804" y="405371"/>
            <a:ext cx="10754995" cy="458470"/>
            <a:chOff x="717804" y="405371"/>
            <a:chExt cx="10754995" cy="45847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496" y="556260"/>
              <a:ext cx="1027176" cy="1493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04" y="405371"/>
              <a:ext cx="447281" cy="45797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52118" y="382650"/>
            <a:ext cx="19939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C00000"/>
                </a:solidFill>
                <a:latin typeface="Tahoma"/>
                <a:cs typeface="Tahoma"/>
              </a:rPr>
              <a:t>Rywalizacja</a:t>
            </a:r>
            <a:r>
              <a:rPr dirty="0" sz="1600" spc="-75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C00000"/>
                </a:solidFill>
                <a:latin typeface="Tahoma"/>
                <a:cs typeface="Tahoma"/>
              </a:rPr>
              <a:t>mocarstw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52118" y="626490"/>
            <a:ext cx="83845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45">
                <a:latin typeface="Tahoma"/>
                <a:cs typeface="Tahoma"/>
              </a:rPr>
              <a:t>Napięcia</a:t>
            </a:r>
            <a:r>
              <a:rPr dirty="0" sz="1400" spc="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geopolityczne</a:t>
            </a:r>
            <a:r>
              <a:rPr dirty="0" sz="1400" spc="1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przekładają</a:t>
            </a:r>
            <a:r>
              <a:rPr dirty="0" sz="1400" spc="3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się</a:t>
            </a:r>
            <a:r>
              <a:rPr dirty="0" sz="1400" spc="5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na</a:t>
            </a:r>
            <a:r>
              <a:rPr dirty="0" sz="1400" spc="5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sferę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gospodarczą.</a:t>
            </a:r>
            <a:r>
              <a:rPr dirty="0" sz="1400" spc="-75">
                <a:latin typeface="Tahoma"/>
                <a:cs typeface="Tahoma"/>
              </a:rPr>
              <a:t> </a:t>
            </a:r>
            <a:r>
              <a:rPr dirty="0" sz="1400" spc="60">
                <a:latin typeface="Tahoma"/>
                <a:cs typeface="Tahoma"/>
              </a:rPr>
              <a:t>Jednym</a:t>
            </a:r>
            <a:r>
              <a:rPr dirty="0" sz="1400" spc="1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z</a:t>
            </a:r>
            <a:r>
              <a:rPr dirty="0" sz="1400" spc="45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przykładów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są</a:t>
            </a:r>
            <a:r>
              <a:rPr dirty="0" sz="1400" spc="60">
                <a:latin typeface="Tahoma"/>
                <a:cs typeface="Tahoma"/>
              </a:rPr>
              <a:t> </a:t>
            </a:r>
            <a:r>
              <a:rPr dirty="0" sz="1400">
                <a:latin typeface="Tahoma"/>
                <a:cs typeface="Tahoma"/>
              </a:rPr>
              <a:t>rynki</a:t>
            </a:r>
            <a:r>
              <a:rPr dirty="0" sz="1400" spc="40">
                <a:latin typeface="Tahoma"/>
                <a:cs typeface="Tahoma"/>
              </a:rPr>
              <a:t> </a:t>
            </a:r>
            <a:r>
              <a:rPr dirty="0" sz="1400" spc="-10">
                <a:latin typeface="Tahoma"/>
                <a:cs typeface="Tahoma"/>
              </a:rPr>
              <a:t>surowcowe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628501" y="6439611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9973" y="6375603"/>
            <a:ext cx="227139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latin typeface="Calibri"/>
                <a:cs typeface="Calibri"/>
              </a:rPr>
              <a:t>1)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Analiza Banku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Światowego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z</a:t>
            </a:r>
            <a:r>
              <a:rPr dirty="0" sz="750" spc="-2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końca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października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2023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Źródło:</a:t>
            </a:r>
            <a:r>
              <a:rPr dirty="0" sz="750" spc="-3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Bank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Światowy,</a:t>
            </a:r>
            <a:r>
              <a:rPr dirty="0" sz="750" spc="-3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Bloomberg,</a:t>
            </a:r>
            <a:r>
              <a:rPr dirty="0" sz="750" spc="-20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MATIF,</a:t>
            </a:r>
            <a:r>
              <a:rPr dirty="0" sz="750" spc="-45">
                <a:latin typeface="Calibri"/>
                <a:cs typeface="Calibri"/>
              </a:rPr>
              <a:t> </a:t>
            </a:r>
            <a:r>
              <a:rPr dirty="0" sz="750">
                <a:latin typeface="Calibri"/>
                <a:cs typeface="Calibri"/>
              </a:rPr>
              <a:t>Analizy</a:t>
            </a:r>
            <a:r>
              <a:rPr dirty="0" sz="750" spc="-10">
                <a:latin typeface="Calibri"/>
                <a:cs typeface="Calibri"/>
              </a:rPr>
              <a:t> </a:t>
            </a:r>
            <a:r>
              <a:rPr dirty="0" sz="750" spc="-20">
                <a:latin typeface="Calibri"/>
                <a:cs typeface="Calibri"/>
              </a:rPr>
              <a:t>Pekao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80059" y="1175003"/>
            <a:ext cx="4630420" cy="5096510"/>
          </a:xfrm>
          <a:prstGeom prst="rect">
            <a:avLst/>
          </a:prstGeom>
          <a:ln w="3175">
            <a:solidFill>
              <a:srgbClr val="C00000"/>
            </a:solidFill>
          </a:ln>
        </p:spPr>
        <p:txBody>
          <a:bodyPr wrap="square" lIns="0" tIns="94615" rIns="0" bIns="0" rtlCol="0" vert="horz">
            <a:spAutoFit/>
          </a:bodyPr>
          <a:lstStyle/>
          <a:p>
            <a:pPr algn="just" marL="266065" marR="262890">
              <a:lnSpc>
                <a:spcPct val="100000"/>
              </a:lnSpc>
              <a:spcBef>
                <a:spcPts val="745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Ważne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zdarzenia</a:t>
            </a:r>
            <a:r>
              <a:rPr dirty="0" sz="1100" spc="-6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geopolityczne</a:t>
            </a:r>
            <a:r>
              <a:rPr dirty="0" sz="1100" spc="-4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mogą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skutkować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silnymi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ograniczenia-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mi</a:t>
            </a:r>
            <a:r>
              <a:rPr dirty="0" sz="1100" spc="-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podaży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wybranych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surowców,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konsekwencji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wahaniami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ich</a:t>
            </a:r>
            <a:r>
              <a:rPr dirty="0" sz="1100" spc="-25" b="1">
                <a:solidFill>
                  <a:srgbClr val="C00000"/>
                </a:solidFill>
                <a:latin typeface="Calibri"/>
                <a:cs typeface="Calibri"/>
              </a:rPr>
              <a:t> cen</a:t>
            </a:r>
            <a:endParaRPr sz="1100">
              <a:latin typeface="Calibri"/>
              <a:cs typeface="Calibri"/>
            </a:endParaRPr>
          </a:p>
          <a:p>
            <a:pPr algn="just" marL="438150" marR="233679" indent="-172720">
              <a:lnSpc>
                <a:spcPct val="100000"/>
              </a:lnSpc>
              <a:spcBef>
                <a:spcPts val="605"/>
              </a:spcBef>
              <a:buClr>
                <a:srgbClr val="C00000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>
                <a:latin typeface="Calibri"/>
                <a:cs typeface="Calibri"/>
              </a:rPr>
              <a:t>Złożona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sytuacja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geopolityczna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tylko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pociąga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sobą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wyższe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wydatki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obronność,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może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negatywnie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rzutować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globalną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gospodarkę. </a:t>
            </a:r>
            <a:r>
              <a:rPr dirty="0" sz="1000">
                <a:latin typeface="Calibri"/>
                <a:cs typeface="Calibri"/>
              </a:rPr>
              <a:t>Jednym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kanałów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takiego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wpływu</a:t>
            </a:r>
            <a:r>
              <a:rPr dirty="0" sz="1000" spc="2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25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surowce.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przeszłości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doświad- </a:t>
            </a:r>
            <a:r>
              <a:rPr dirty="0" sz="1000">
                <a:latin typeface="Calibri"/>
                <a:cs typeface="Calibri"/>
              </a:rPr>
              <a:t>czaliśmy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wielu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sytuacji,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których</a:t>
            </a:r>
            <a:r>
              <a:rPr dirty="0" sz="1000" spc="2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różne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konflikty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działania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rządów </a:t>
            </a:r>
            <a:r>
              <a:rPr dirty="0" sz="1000">
                <a:latin typeface="Calibri"/>
                <a:cs typeface="Calibri"/>
              </a:rPr>
              <a:t>państw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(sankcje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gospodarcze)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skutkowały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silnymi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(choć</a:t>
            </a:r>
            <a:r>
              <a:rPr dirty="0" sz="1000" spc="2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reguły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krótko- </a:t>
            </a:r>
            <a:r>
              <a:rPr dirty="0" sz="1000">
                <a:latin typeface="Calibri"/>
                <a:cs typeface="Calibri"/>
              </a:rPr>
              <a:t>okresowymi)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wstrząsami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różnych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rynkach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surowcowych.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Jednym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naj- </a:t>
            </a:r>
            <a:r>
              <a:rPr dirty="0" sz="1000">
                <a:latin typeface="Calibri"/>
                <a:cs typeface="Calibri"/>
              </a:rPr>
              <a:t>świeższych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przykładów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wojna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Ukrainie.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Już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same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przygotowania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niej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(szantaż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energetyczny</a:t>
            </a:r>
            <a:r>
              <a:rPr dirty="0" sz="1000" spc="3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Rosji</a:t>
            </a:r>
            <a:r>
              <a:rPr dirty="0" sz="1000" spc="3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poprzez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ograniczenie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dostaw</a:t>
            </a:r>
            <a:r>
              <a:rPr dirty="0" sz="1000" spc="3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gazu</a:t>
            </a:r>
            <a:r>
              <a:rPr dirty="0" sz="1000" spc="33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do</a:t>
            </a:r>
            <a:r>
              <a:rPr dirty="0" sz="1000">
                <a:latin typeface="Calibri"/>
                <a:cs typeface="Calibri"/>
              </a:rPr>
              <a:t> Europy)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skutkowały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gwałtownym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wzrostem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notowań</a:t>
            </a:r>
            <a:r>
              <a:rPr dirty="0" sz="1000" spc="1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całym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kompleksie </a:t>
            </a:r>
            <a:r>
              <a:rPr dirty="0" sz="1000">
                <a:latin typeface="Calibri"/>
                <a:cs typeface="Calibri"/>
              </a:rPr>
              <a:t>energetycznym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(ale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też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innych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surowców).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Następnie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rozpoczęcie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inwazji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lutym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2022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roku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doprowadziło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eskalacji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kryzysu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gazowego,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jedno- </a:t>
            </a:r>
            <a:r>
              <a:rPr dirty="0" sz="1000">
                <a:latin typeface="Calibri"/>
                <a:cs typeface="Calibri"/>
              </a:rPr>
              <a:t>cześnie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gwałtownego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wzrostu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światowych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notowań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surowców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roślinnych </a:t>
            </a:r>
            <a:r>
              <a:rPr dirty="0" sz="1000">
                <a:latin typeface="Calibri"/>
                <a:cs typeface="Calibri"/>
              </a:rPr>
              <a:t>(których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Rosja</a:t>
            </a:r>
            <a:r>
              <a:rPr dirty="0" sz="1000" spc="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Ukraina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kluczowymi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eksporterami).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Sytuacja</a:t>
            </a:r>
            <a:r>
              <a:rPr dirty="0" sz="1000" spc="9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8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rynkach surowcowych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wykazuje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zwykle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tendencję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normalizacji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średnim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okresie, </a:t>
            </a:r>
            <a:r>
              <a:rPr dirty="0" sz="1000">
                <a:latin typeface="Calibri"/>
                <a:cs typeface="Calibri"/>
              </a:rPr>
              <a:t>lecz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początkowe</a:t>
            </a:r>
            <a:r>
              <a:rPr dirty="0" sz="1000" spc="1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szoki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wywoływane</a:t>
            </a:r>
            <a:r>
              <a:rPr dirty="0" sz="1000" spc="9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114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czynniki</a:t>
            </a:r>
            <a:r>
              <a:rPr dirty="0" sz="1000" spc="10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geopolityczne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są</a:t>
            </a:r>
            <a:r>
              <a:rPr dirty="0" sz="1000" spc="10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często </a:t>
            </a:r>
            <a:r>
              <a:rPr dirty="0" sz="1000">
                <a:latin typeface="Calibri"/>
                <a:cs typeface="Calibri"/>
              </a:rPr>
              <a:t>gwałtowne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dotkliwe</a:t>
            </a:r>
            <a:r>
              <a:rPr dirty="0" sz="1000" spc="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ekonomicznie,</a:t>
            </a:r>
            <a:r>
              <a:rPr dirty="0" sz="1000" spc="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obecnych</a:t>
            </a:r>
            <a:r>
              <a:rPr dirty="0" sz="1000" spc="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warunkach</a:t>
            </a:r>
            <a:r>
              <a:rPr dirty="0" sz="1000" spc="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powinniśmy </a:t>
            </a:r>
            <a:r>
              <a:rPr dirty="0" sz="1000">
                <a:latin typeface="Calibri"/>
                <a:cs typeface="Calibri"/>
              </a:rPr>
              <a:t>liczyć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się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częstotliwością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występowania.</a:t>
            </a:r>
            <a:endParaRPr sz="1000">
              <a:latin typeface="Calibri"/>
              <a:cs typeface="Calibri"/>
            </a:endParaRPr>
          </a:p>
          <a:p>
            <a:pPr algn="just" marL="266065">
              <a:lnSpc>
                <a:spcPct val="100000"/>
              </a:lnSpc>
              <a:spcBef>
                <a:spcPts val="600"/>
              </a:spcBef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Surowcem</a:t>
            </a:r>
            <a:r>
              <a:rPr dirty="0" sz="1100" spc="125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historycznie</a:t>
            </a:r>
            <a:r>
              <a:rPr dirty="0" sz="1100" spc="484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szczególnie</a:t>
            </a:r>
            <a:r>
              <a:rPr dirty="0" sz="1100" spc="125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mocno</a:t>
            </a:r>
            <a:r>
              <a:rPr dirty="0" sz="1100" spc="125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wrażliwym</a:t>
            </a:r>
            <a:r>
              <a:rPr dirty="0" sz="1100" spc="125" b="1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1100" spc="49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wpływ</a:t>
            </a:r>
            <a:endParaRPr sz="1100">
              <a:latin typeface="Calibri"/>
              <a:cs typeface="Calibri"/>
            </a:endParaRPr>
          </a:p>
          <a:p>
            <a:pPr algn="just" marL="266065">
              <a:lnSpc>
                <a:spcPct val="100000"/>
              </a:lnSpc>
            </a:pP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geopolityki,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zwłaszcza</a:t>
            </a:r>
            <a:r>
              <a:rPr dirty="0" sz="1100" spc="-5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konfliktów</a:t>
            </a:r>
            <a:r>
              <a:rPr dirty="0" sz="1100" spc="-2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zbrojnych,</a:t>
            </a:r>
            <a:r>
              <a:rPr dirty="0" sz="1100" spc="-4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jest</a:t>
            </a:r>
            <a:r>
              <a:rPr dirty="0" sz="1100" spc="-35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C00000"/>
                </a:solidFill>
                <a:latin typeface="Calibri"/>
                <a:cs typeface="Calibri"/>
              </a:rPr>
              <a:t>ropa</a:t>
            </a:r>
            <a:r>
              <a:rPr dirty="0" sz="1100" spc="-30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C00000"/>
                </a:solidFill>
                <a:latin typeface="Calibri"/>
                <a:cs typeface="Calibri"/>
              </a:rPr>
              <a:t>naftowa</a:t>
            </a:r>
            <a:endParaRPr sz="1100">
              <a:latin typeface="Calibri"/>
              <a:cs typeface="Calibri"/>
            </a:endParaRPr>
          </a:p>
          <a:p>
            <a:pPr algn="just" marL="438150" marR="232410" indent="-172720">
              <a:lnSpc>
                <a:spcPct val="100000"/>
              </a:lnSpc>
              <a:spcBef>
                <a:spcPts val="610"/>
              </a:spcBef>
              <a:buClr>
                <a:srgbClr val="C00000"/>
              </a:buClr>
              <a:buFont typeface="Wingdings"/>
              <a:buChar char=""/>
              <a:tabLst>
                <a:tab pos="438150" algn="l"/>
              </a:tabLst>
            </a:pPr>
            <a:r>
              <a:rPr dirty="0" sz="1000">
                <a:latin typeface="Calibri"/>
                <a:cs typeface="Calibri"/>
              </a:rPr>
              <a:t>Ropa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naftowa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najbardziej</a:t>
            </a:r>
            <a:r>
              <a:rPr dirty="0" sz="1000" spc="1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ze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wszystkich</a:t>
            </a:r>
            <a:r>
              <a:rPr dirty="0" sz="1000" spc="1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kluczowych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surowców</a:t>
            </a:r>
            <a:r>
              <a:rPr dirty="0" sz="1000" spc="1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kojarzy</a:t>
            </a:r>
            <a:r>
              <a:rPr dirty="0" sz="1000" spc="13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się</a:t>
            </a:r>
            <a:r>
              <a:rPr dirty="0" sz="1000" spc="50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podatnością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zmiany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1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otoczeniu</a:t>
            </a:r>
            <a:r>
              <a:rPr dirty="0" sz="1000" spc="1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politycznym.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Dowodzą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tego</a:t>
            </a:r>
            <a:r>
              <a:rPr dirty="0" sz="1000" spc="15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ważne </a:t>
            </a:r>
            <a:r>
              <a:rPr dirty="0" sz="1000">
                <a:latin typeface="Calibri"/>
                <a:cs typeface="Calibri"/>
              </a:rPr>
              <a:t>wydarzenia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przeszłości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(z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kryzysami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naftowymi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229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czele).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tym</a:t>
            </a:r>
            <a:r>
              <a:rPr dirty="0" sz="1000" spc="22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kon- </a:t>
            </a:r>
            <a:r>
              <a:rPr dirty="0" sz="1000">
                <a:latin typeface="Calibri"/>
                <a:cs typeface="Calibri"/>
              </a:rPr>
              <a:t>tekście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ryzykiem</a:t>
            </a:r>
            <a:r>
              <a:rPr dirty="0" sz="1000" spc="2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dla</a:t>
            </a:r>
            <a:r>
              <a:rPr dirty="0" sz="1000" spc="2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stabilności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rynku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surowców</a:t>
            </a:r>
            <a:r>
              <a:rPr dirty="0" sz="1000" spc="2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energetycznych</a:t>
            </a:r>
            <a:r>
              <a:rPr dirty="0" sz="1000" spc="25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byłoby </a:t>
            </a:r>
            <a:r>
              <a:rPr dirty="0" sz="1000">
                <a:latin typeface="Calibri"/>
                <a:cs typeface="Calibri"/>
              </a:rPr>
              <a:t>zwłaszcza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rozszerzenie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obecnego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konfliktu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pomiędzy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Izraelem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Hamasem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na</a:t>
            </a:r>
            <a:r>
              <a:rPr dirty="0" sz="1000">
                <a:latin typeface="Calibri"/>
                <a:cs typeface="Calibri"/>
              </a:rPr>
              <a:t> większą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część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regionu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Bliskiego</a:t>
            </a:r>
            <a:r>
              <a:rPr dirty="0" sz="1000" spc="16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Wschodu,</a:t>
            </a:r>
            <a:r>
              <a:rPr dirty="0" sz="1000" spc="1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wyraźnie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wskazują</a:t>
            </a:r>
            <a:r>
              <a:rPr dirty="0" sz="1000" spc="16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m.in. </a:t>
            </a:r>
            <a:r>
              <a:rPr dirty="0" sz="1000">
                <a:latin typeface="Calibri"/>
                <a:cs typeface="Calibri"/>
              </a:rPr>
              <a:t>symulacje</a:t>
            </a:r>
            <a:r>
              <a:rPr dirty="0" sz="1000" spc="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przeprowadzone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paź’23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przez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Bank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Światowy.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drugiej</a:t>
            </a:r>
            <a:r>
              <a:rPr dirty="0" sz="1000" spc="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strony </a:t>
            </a:r>
            <a:r>
              <a:rPr dirty="0" sz="1000">
                <a:latin typeface="Calibri"/>
                <a:cs typeface="Calibri"/>
              </a:rPr>
              <a:t>czynnikiem</a:t>
            </a:r>
            <a:r>
              <a:rPr dirty="0" sz="1000" spc="27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ograniczającym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zagrożenie</a:t>
            </a:r>
            <a:r>
              <a:rPr dirty="0" sz="1000" spc="28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jest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większa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niż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</a:t>
            </a:r>
            <a:r>
              <a:rPr dirty="0" sz="1000" spc="27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przeszłości </a:t>
            </a:r>
            <a:r>
              <a:rPr dirty="0" sz="1000">
                <a:latin typeface="Calibri"/>
                <a:cs typeface="Calibri"/>
              </a:rPr>
              <a:t>dywersyfikacja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źródeł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produkcji,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zwłaszcza </a:t>
            </a:r>
            <a:r>
              <a:rPr dirty="0" sz="1000" spc="-10">
                <a:latin typeface="Calibri"/>
                <a:cs typeface="Calibri"/>
              </a:rPr>
              <a:t>stabilizująca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aktywność</a:t>
            </a:r>
            <a:r>
              <a:rPr dirty="0" sz="1000" spc="-20">
                <a:latin typeface="Calibri"/>
                <a:cs typeface="Calibri"/>
              </a:rPr>
              <a:t> USA.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633592" y="1272667"/>
            <a:ext cx="3750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Wpływ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wojny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Ukrainie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globalne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notowania</a:t>
            </a:r>
            <a:r>
              <a:rPr dirty="0" sz="1000" spc="-3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wybranych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surowców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620892" y="3876294"/>
            <a:ext cx="55283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Wpływ</a:t>
            </a:r>
            <a:r>
              <a:rPr dirty="0" sz="1000" spc="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historycznych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zdarzeń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geopolitycznych</a:t>
            </a:r>
            <a:r>
              <a:rPr dirty="0" sz="1000" spc="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globalną podaż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ropy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symulacja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wpływu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rynek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ropy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potencjalnego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„rozlania</a:t>
            </a:r>
            <a:r>
              <a:rPr dirty="0" sz="1000" spc="-1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się”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konfliktu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zbrojnego</a:t>
            </a:r>
            <a:r>
              <a:rPr dirty="0" sz="1000" spc="-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Strefie</a:t>
            </a: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Gazy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region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Bliskiego</a:t>
            </a:r>
            <a:r>
              <a:rPr dirty="0" sz="1000" spc="5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Wschodu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618988" y="1482852"/>
            <a:ext cx="5919470" cy="0"/>
          </a:xfrm>
          <a:custGeom>
            <a:avLst/>
            <a:gdLst/>
            <a:ahLst/>
            <a:cxnLst/>
            <a:rect l="l" t="t" r="r" b="b"/>
            <a:pathLst>
              <a:path w="5919470" h="0">
                <a:moveTo>
                  <a:pt x="0" y="0"/>
                </a:moveTo>
                <a:lnTo>
                  <a:pt x="591896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5618988" y="4258055"/>
            <a:ext cx="5919470" cy="0"/>
          </a:xfrm>
          <a:custGeom>
            <a:avLst/>
            <a:gdLst/>
            <a:ahLst/>
            <a:cxnLst/>
            <a:rect l="l" t="t" r="r" b="b"/>
            <a:pathLst>
              <a:path w="5919470" h="0">
                <a:moveTo>
                  <a:pt x="0" y="0"/>
                </a:moveTo>
                <a:lnTo>
                  <a:pt x="5918962" y="0"/>
                </a:lnTo>
              </a:path>
            </a:pathLst>
          </a:custGeom>
          <a:ln w="63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9968483" y="1585341"/>
            <a:ext cx="9448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Pszenica</a:t>
            </a:r>
            <a:r>
              <a:rPr dirty="0" sz="10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(USD</a:t>
            </a:r>
            <a:r>
              <a:rPr dirty="0" sz="1000" spc="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/</a:t>
            </a: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25" b="1">
                <a:solidFill>
                  <a:srgbClr val="001F5F"/>
                </a:solidFill>
                <a:latin typeface="Calibri"/>
                <a:cs typeface="Calibri"/>
              </a:rPr>
              <a:t>t)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67316" y="1573530"/>
            <a:ext cx="152400" cy="194310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9009888" y="1889760"/>
            <a:ext cx="2546985" cy="1661160"/>
            <a:chOff x="9009888" y="1889760"/>
            <a:chExt cx="2546985" cy="1661160"/>
          </a:xfrm>
        </p:grpSpPr>
        <p:sp>
          <p:nvSpPr>
            <p:cNvPr id="21" name="object 21" descr=""/>
            <p:cNvSpPr/>
            <p:nvPr/>
          </p:nvSpPr>
          <p:spPr>
            <a:xfrm>
              <a:off x="9398508" y="1889759"/>
              <a:ext cx="920750" cy="1661795"/>
            </a:xfrm>
            <a:custGeom>
              <a:avLst/>
              <a:gdLst/>
              <a:ahLst/>
              <a:cxnLst/>
              <a:rect l="l" t="t" r="r" b="b"/>
              <a:pathLst>
                <a:path w="920750" h="1661795">
                  <a:moveTo>
                    <a:pt x="431292" y="0"/>
                  </a:moveTo>
                  <a:lnTo>
                    <a:pt x="0" y="0"/>
                  </a:lnTo>
                  <a:lnTo>
                    <a:pt x="0" y="1661172"/>
                  </a:lnTo>
                  <a:lnTo>
                    <a:pt x="431292" y="1661172"/>
                  </a:lnTo>
                  <a:lnTo>
                    <a:pt x="431292" y="0"/>
                  </a:lnTo>
                  <a:close/>
                </a:path>
                <a:path w="920750" h="1661795">
                  <a:moveTo>
                    <a:pt x="920496" y="0"/>
                  </a:moveTo>
                  <a:lnTo>
                    <a:pt x="595884" y="0"/>
                  </a:lnTo>
                  <a:lnTo>
                    <a:pt x="595884" y="1661172"/>
                  </a:lnTo>
                  <a:lnTo>
                    <a:pt x="920496" y="1661172"/>
                  </a:lnTo>
                  <a:lnTo>
                    <a:pt x="920496" y="0"/>
                  </a:lnTo>
                  <a:close/>
                </a:path>
              </a:pathLst>
            </a:custGeom>
            <a:solidFill>
              <a:srgbClr val="FF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425684" y="1889760"/>
              <a:ext cx="1126490" cy="1661160"/>
            </a:xfrm>
            <a:custGeom>
              <a:avLst/>
              <a:gdLst/>
              <a:ahLst/>
              <a:cxnLst/>
              <a:rect l="l" t="t" r="r" b="b"/>
              <a:pathLst>
                <a:path w="1126490" h="1661160">
                  <a:moveTo>
                    <a:pt x="1126235" y="0"/>
                  </a:moveTo>
                  <a:lnTo>
                    <a:pt x="0" y="0"/>
                  </a:lnTo>
                  <a:lnTo>
                    <a:pt x="0" y="1661160"/>
                  </a:lnTo>
                  <a:lnTo>
                    <a:pt x="1126235" y="1661160"/>
                  </a:lnTo>
                  <a:lnTo>
                    <a:pt x="1126235" y="0"/>
                  </a:lnTo>
                  <a:close/>
                </a:path>
              </a:pathLst>
            </a:custGeom>
            <a:solidFill>
              <a:srgbClr val="F0F8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009888" y="3043427"/>
              <a:ext cx="2546985" cy="0"/>
            </a:xfrm>
            <a:custGeom>
              <a:avLst/>
              <a:gdLst/>
              <a:ahLst/>
              <a:cxnLst/>
              <a:rect l="l" t="t" r="r" b="b"/>
              <a:pathLst>
                <a:path w="2546984" h="0">
                  <a:moveTo>
                    <a:pt x="0" y="0"/>
                  </a:moveTo>
                  <a:lnTo>
                    <a:pt x="254660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045702" y="1995170"/>
              <a:ext cx="2475230" cy="811530"/>
            </a:xfrm>
            <a:custGeom>
              <a:avLst/>
              <a:gdLst/>
              <a:ahLst/>
              <a:cxnLst/>
              <a:rect l="l" t="t" r="r" b="b"/>
              <a:pathLst>
                <a:path w="2475229" h="811530">
                  <a:moveTo>
                    <a:pt x="0" y="758570"/>
                  </a:moveTo>
                  <a:lnTo>
                    <a:pt x="18192" y="757299"/>
                  </a:lnTo>
                  <a:lnTo>
                    <a:pt x="36385" y="755157"/>
                  </a:lnTo>
                  <a:lnTo>
                    <a:pt x="54578" y="754659"/>
                  </a:lnTo>
                  <a:lnTo>
                    <a:pt x="72771" y="758316"/>
                  </a:lnTo>
                  <a:lnTo>
                    <a:pt x="90963" y="769645"/>
                  </a:lnTo>
                  <a:lnTo>
                    <a:pt x="109156" y="786368"/>
                  </a:lnTo>
                  <a:lnTo>
                    <a:pt x="127349" y="802304"/>
                  </a:lnTo>
                  <a:lnTo>
                    <a:pt x="145542" y="811276"/>
                  </a:lnTo>
                  <a:lnTo>
                    <a:pt x="163736" y="811055"/>
                  </a:lnTo>
                  <a:lnTo>
                    <a:pt x="181943" y="805132"/>
                  </a:lnTo>
                  <a:lnTo>
                    <a:pt x="200173" y="795899"/>
                  </a:lnTo>
                  <a:lnTo>
                    <a:pt x="218440" y="785749"/>
                  </a:lnTo>
                  <a:lnTo>
                    <a:pt x="236632" y="772294"/>
                  </a:lnTo>
                  <a:lnTo>
                    <a:pt x="254825" y="755269"/>
                  </a:lnTo>
                  <a:lnTo>
                    <a:pt x="273018" y="740243"/>
                  </a:lnTo>
                  <a:lnTo>
                    <a:pt x="291211" y="732789"/>
                  </a:lnTo>
                  <a:lnTo>
                    <a:pt x="309403" y="737437"/>
                  </a:lnTo>
                  <a:lnTo>
                    <a:pt x="327596" y="750252"/>
                  </a:lnTo>
                  <a:lnTo>
                    <a:pt x="345789" y="763829"/>
                  </a:lnTo>
                  <a:lnTo>
                    <a:pt x="363981" y="770763"/>
                  </a:lnTo>
                  <a:lnTo>
                    <a:pt x="418560" y="755993"/>
                  </a:lnTo>
                  <a:lnTo>
                    <a:pt x="454945" y="721399"/>
                  </a:lnTo>
                  <a:lnTo>
                    <a:pt x="491331" y="666218"/>
                  </a:lnTo>
                  <a:lnTo>
                    <a:pt x="509524" y="643889"/>
                  </a:lnTo>
                  <a:lnTo>
                    <a:pt x="527716" y="629707"/>
                  </a:lnTo>
                  <a:lnTo>
                    <a:pt x="545909" y="620061"/>
                  </a:lnTo>
                  <a:lnTo>
                    <a:pt x="564102" y="611725"/>
                  </a:lnTo>
                  <a:lnTo>
                    <a:pt x="582295" y="601471"/>
                  </a:lnTo>
                  <a:lnTo>
                    <a:pt x="618744" y="576087"/>
                  </a:lnTo>
                  <a:lnTo>
                    <a:pt x="655193" y="545845"/>
                  </a:lnTo>
                  <a:lnTo>
                    <a:pt x="691578" y="501459"/>
                  </a:lnTo>
                  <a:lnTo>
                    <a:pt x="709771" y="479587"/>
                  </a:lnTo>
                  <a:lnTo>
                    <a:pt x="727964" y="465074"/>
                  </a:lnTo>
                  <a:lnTo>
                    <a:pt x="746156" y="460994"/>
                  </a:lnTo>
                  <a:lnTo>
                    <a:pt x="764349" y="463867"/>
                  </a:lnTo>
                  <a:lnTo>
                    <a:pt x="782542" y="469503"/>
                  </a:lnTo>
                  <a:lnTo>
                    <a:pt x="800734" y="473709"/>
                  </a:lnTo>
                  <a:lnTo>
                    <a:pt x="818927" y="477234"/>
                  </a:lnTo>
                  <a:lnTo>
                    <a:pt x="837120" y="481711"/>
                  </a:lnTo>
                  <a:lnTo>
                    <a:pt x="855313" y="484282"/>
                  </a:lnTo>
                  <a:lnTo>
                    <a:pt x="909939" y="469376"/>
                  </a:lnTo>
                  <a:lnTo>
                    <a:pt x="946276" y="429132"/>
                  </a:lnTo>
                  <a:lnTo>
                    <a:pt x="958405" y="388856"/>
                  </a:lnTo>
                  <a:lnTo>
                    <a:pt x="970534" y="333873"/>
                  </a:lnTo>
                  <a:lnTo>
                    <a:pt x="982662" y="271700"/>
                  </a:lnTo>
                  <a:lnTo>
                    <a:pt x="994791" y="209855"/>
                  </a:lnTo>
                  <a:lnTo>
                    <a:pt x="1006919" y="155856"/>
                  </a:lnTo>
                  <a:lnTo>
                    <a:pt x="1019048" y="117220"/>
                  </a:lnTo>
                  <a:lnTo>
                    <a:pt x="1055497" y="93757"/>
                  </a:lnTo>
                  <a:lnTo>
                    <a:pt x="1076198" y="92753"/>
                  </a:lnTo>
                  <a:lnTo>
                    <a:pt x="1091946" y="88010"/>
                  </a:lnTo>
                  <a:lnTo>
                    <a:pt x="1110138" y="63293"/>
                  </a:lnTo>
                  <a:lnTo>
                    <a:pt x="1128331" y="29432"/>
                  </a:lnTo>
                  <a:lnTo>
                    <a:pt x="1146524" y="2857"/>
                  </a:lnTo>
                  <a:lnTo>
                    <a:pt x="1164717" y="0"/>
                  </a:lnTo>
                  <a:lnTo>
                    <a:pt x="1182909" y="29444"/>
                  </a:lnTo>
                  <a:lnTo>
                    <a:pt x="1201102" y="80962"/>
                  </a:lnTo>
                  <a:lnTo>
                    <a:pt x="1219295" y="143053"/>
                  </a:lnTo>
                  <a:lnTo>
                    <a:pt x="1237488" y="204215"/>
                  </a:lnTo>
                  <a:lnTo>
                    <a:pt x="1252042" y="255430"/>
                  </a:lnTo>
                  <a:lnTo>
                    <a:pt x="1266596" y="313307"/>
                  </a:lnTo>
                  <a:lnTo>
                    <a:pt x="1281150" y="370673"/>
                  </a:lnTo>
                  <a:lnTo>
                    <a:pt x="1295704" y="420351"/>
                  </a:lnTo>
                  <a:lnTo>
                    <a:pt x="1310258" y="455167"/>
                  </a:lnTo>
                  <a:lnTo>
                    <a:pt x="1326826" y="470384"/>
                  </a:lnTo>
                  <a:lnTo>
                    <a:pt x="1346692" y="472027"/>
                  </a:lnTo>
                  <a:lnTo>
                    <a:pt x="1366533" y="464954"/>
                  </a:lnTo>
                  <a:lnTo>
                    <a:pt x="1383029" y="454025"/>
                  </a:lnTo>
                  <a:lnTo>
                    <a:pt x="1401224" y="431355"/>
                  </a:lnTo>
                  <a:lnTo>
                    <a:pt x="1419431" y="398684"/>
                  </a:lnTo>
                  <a:lnTo>
                    <a:pt x="1437661" y="364156"/>
                  </a:lnTo>
                  <a:lnTo>
                    <a:pt x="1455927" y="335914"/>
                  </a:lnTo>
                  <a:lnTo>
                    <a:pt x="1474120" y="313973"/>
                  </a:lnTo>
                  <a:lnTo>
                    <a:pt x="1492313" y="294782"/>
                  </a:lnTo>
                  <a:lnTo>
                    <a:pt x="1510506" y="280854"/>
                  </a:lnTo>
                  <a:lnTo>
                    <a:pt x="1528699" y="274700"/>
                  </a:lnTo>
                  <a:lnTo>
                    <a:pt x="1546891" y="277673"/>
                  </a:lnTo>
                  <a:lnTo>
                    <a:pt x="1583277" y="304526"/>
                  </a:lnTo>
                  <a:lnTo>
                    <a:pt x="1619662" y="351460"/>
                  </a:lnTo>
                  <a:lnTo>
                    <a:pt x="1637855" y="385444"/>
                  </a:lnTo>
                  <a:lnTo>
                    <a:pt x="1656048" y="418476"/>
                  </a:lnTo>
                  <a:lnTo>
                    <a:pt x="1674241" y="442721"/>
                  </a:lnTo>
                  <a:lnTo>
                    <a:pt x="1692433" y="456098"/>
                  </a:lnTo>
                  <a:lnTo>
                    <a:pt x="1710626" y="462772"/>
                  </a:lnTo>
                  <a:lnTo>
                    <a:pt x="1728819" y="464278"/>
                  </a:lnTo>
                  <a:lnTo>
                    <a:pt x="1747012" y="462152"/>
                  </a:lnTo>
                  <a:lnTo>
                    <a:pt x="1765204" y="452098"/>
                  </a:lnTo>
                  <a:lnTo>
                    <a:pt x="1783397" y="434863"/>
                  </a:lnTo>
                  <a:lnTo>
                    <a:pt x="1801590" y="419558"/>
                  </a:lnTo>
                  <a:lnTo>
                    <a:pt x="1819782" y="415289"/>
                  </a:lnTo>
                  <a:lnTo>
                    <a:pt x="1837995" y="429093"/>
                  </a:lnTo>
                  <a:lnTo>
                    <a:pt x="1856232" y="454564"/>
                  </a:lnTo>
                  <a:lnTo>
                    <a:pt x="1874468" y="480655"/>
                  </a:lnTo>
                  <a:lnTo>
                    <a:pt x="1892680" y="496315"/>
                  </a:lnTo>
                  <a:lnTo>
                    <a:pt x="1910873" y="495732"/>
                  </a:lnTo>
                  <a:lnTo>
                    <a:pt x="1929066" y="485743"/>
                  </a:lnTo>
                  <a:lnTo>
                    <a:pt x="1947259" y="474277"/>
                  </a:lnTo>
                  <a:lnTo>
                    <a:pt x="1965452" y="469264"/>
                  </a:lnTo>
                  <a:lnTo>
                    <a:pt x="2020030" y="490589"/>
                  </a:lnTo>
                  <a:lnTo>
                    <a:pt x="2056415" y="520309"/>
                  </a:lnTo>
                  <a:lnTo>
                    <a:pt x="2074608" y="541575"/>
                  </a:lnTo>
                  <a:lnTo>
                    <a:pt x="2092801" y="561770"/>
                  </a:lnTo>
                  <a:lnTo>
                    <a:pt x="2110994" y="575690"/>
                  </a:lnTo>
                  <a:lnTo>
                    <a:pt x="2129186" y="578512"/>
                  </a:lnTo>
                  <a:lnTo>
                    <a:pt x="2147379" y="574166"/>
                  </a:lnTo>
                  <a:lnTo>
                    <a:pt x="2165572" y="570583"/>
                  </a:lnTo>
                  <a:lnTo>
                    <a:pt x="2183765" y="575690"/>
                  </a:lnTo>
                  <a:lnTo>
                    <a:pt x="2201957" y="595185"/>
                  </a:lnTo>
                  <a:lnTo>
                    <a:pt x="2220150" y="623728"/>
                  </a:lnTo>
                  <a:lnTo>
                    <a:pt x="2238343" y="652414"/>
                  </a:lnTo>
                  <a:lnTo>
                    <a:pt x="2256536" y="672338"/>
                  </a:lnTo>
                  <a:lnTo>
                    <a:pt x="2274802" y="678574"/>
                  </a:lnTo>
                  <a:lnTo>
                    <a:pt x="2293032" y="676798"/>
                  </a:lnTo>
                  <a:lnTo>
                    <a:pt x="2311239" y="673713"/>
                  </a:lnTo>
                  <a:lnTo>
                    <a:pt x="2329433" y="676020"/>
                  </a:lnTo>
                  <a:lnTo>
                    <a:pt x="2347626" y="686097"/>
                  </a:lnTo>
                  <a:lnTo>
                    <a:pt x="2365819" y="700246"/>
                  </a:lnTo>
                  <a:lnTo>
                    <a:pt x="2384012" y="715775"/>
                  </a:lnTo>
                  <a:lnTo>
                    <a:pt x="2402204" y="729995"/>
                  </a:lnTo>
                  <a:lnTo>
                    <a:pt x="2420397" y="742291"/>
                  </a:lnTo>
                  <a:lnTo>
                    <a:pt x="2438590" y="754062"/>
                  </a:lnTo>
                  <a:lnTo>
                    <a:pt x="2456783" y="765643"/>
                  </a:lnTo>
                  <a:lnTo>
                    <a:pt x="2474976" y="777366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8981820" y="3112341"/>
            <a:ext cx="2554605" cy="3778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28575">
              <a:lnSpc>
                <a:spcPts val="1045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Jan-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21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143300"/>
              </a:lnSpc>
            </a:pP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Apr-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21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Jul-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21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Oct-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21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Jan-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22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Apr-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22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Jul-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22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Oct-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22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Jan-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23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Apr-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23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Jul-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23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Oct-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896220" y="2447035"/>
            <a:ext cx="5194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9370" marR="43180" indent="1905">
              <a:lnSpc>
                <a:spcPct val="100000"/>
              </a:lnSpc>
              <a:spcBef>
                <a:spcPts val="100"/>
              </a:spcBef>
            </a:pP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„Szok”</a:t>
            </a:r>
            <a:r>
              <a:rPr dirty="0" sz="900" spc="50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związany</a:t>
            </a:r>
            <a:r>
              <a:rPr dirty="0" sz="900" spc="50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z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 inwazją</a:t>
            </a:r>
            <a:endParaRPr sz="900">
              <a:latin typeface="Calibri"/>
              <a:cs typeface="Calibri"/>
            </a:endParaRPr>
          </a:p>
          <a:p>
            <a:pPr algn="ctr" marR="5080">
              <a:lnSpc>
                <a:spcPct val="100000"/>
              </a:lnSpc>
            </a:pP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900" spc="-2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Ukrainę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026397" y="1847215"/>
            <a:ext cx="8801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1.</a:t>
            </a:r>
            <a:r>
              <a:rPr dirty="0" sz="900" spc="-3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fala</a:t>
            </a:r>
            <a:r>
              <a:rPr dirty="0" sz="900" spc="-2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wzrostu</a:t>
            </a:r>
            <a:r>
              <a:rPr dirty="0" sz="900" spc="-2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25" i="1">
                <a:solidFill>
                  <a:srgbClr val="C00000"/>
                </a:solidFill>
                <a:latin typeface="Calibri"/>
                <a:cs typeface="Calibri"/>
              </a:rPr>
              <a:t>cen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673845" y="1972182"/>
            <a:ext cx="132207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ts val="1140"/>
              </a:lnSpc>
              <a:spcBef>
                <a:spcPts val="95"/>
              </a:spcBef>
            </a:pPr>
            <a:r>
              <a:rPr dirty="0" baseline="2777" sz="1500">
                <a:solidFill>
                  <a:srgbClr val="0D0D0D"/>
                </a:solidFill>
                <a:latin typeface="Calibri"/>
                <a:cs typeface="Calibri"/>
              </a:rPr>
              <a:t>500</a:t>
            </a:r>
            <a:r>
              <a:rPr dirty="0" baseline="2777" sz="1500" spc="209">
                <a:solidFill>
                  <a:srgbClr val="0D0D0D"/>
                </a:solidFill>
                <a:latin typeface="Calibri"/>
                <a:cs typeface="Calibri"/>
              </a:rPr>
              <a:t>  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dirty="0" sz="900" spc="-2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reakcji</a:t>
            </a:r>
            <a:r>
              <a:rPr dirty="0" sz="900" spc="-2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na</a:t>
            </a:r>
            <a:r>
              <a:rPr dirty="0" sz="900" spc="-1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rosnące</a:t>
            </a:r>
            <a:endParaRPr sz="900">
              <a:latin typeface="Calibri"/>
              <a:cs typeface="Calibri"/>
            </a:endParaRPr>
          </a:p>
          <a:p>
            <a:pPr marL="25400">
              <a:lnSpc>
                <a:spcPts val="1140"/>
              </a:lnSpc>
            </a:pPr>
            <a:r>
              <a:rPr dirty="0" baseline="-8333" sz="1500">
                <a:solidFill>
                  <a:srgbClr val="0D0D0D"/>
                </a:solidFill>
                <a:latin typeface="Calibri"/>
                <a:cs typeface="Calibri"/>
              </a:rPr>
              <a:t>450</a:t>
            </a:r>
            <a:r>
              <a:rPr dirty="0" baseline="-8333" sz="1500" spc="517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notowania</a:t>
            </a:r>
            <a:r>
              <a:rPr dirty="0" sz="900" spc="-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surowców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101073" y="2258695"/>
            <a:ext cx="732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energetycznych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679303" y="1921255"/>
            <a:ext cx="80708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solidFill>
                  <a:srgbClr val="538235"/>
                </a:solidFill>
                <a:latin typeface="Calibri"/>
                <a:cs typeface="Calibri"/>
              </a:rPr>
              <a:t>Umowa</a:t>
            </a:r>
            <a:r>
              <a:rPr dirty="0" sz="900" spc="-3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538235"/>
                </a:solidFill>
                <a:latin typeface="Calibri"/>
                <a:cs typeface="Calibri"/>
              </a:rPr>
              <a:t>zbożowa</a:t>
            </a:r>
            <a:r>
              <a:rPr dirty="0" sz="900" spc="500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538235"/>
                </a:solidFill>
                <a:latin typeface="Calibri"/>
                <a:cs typeface="Calibri"/>
              </a:rPr>
              <a:t>i</a:t>
            </a:r>
            <a:r>
              <a:rPr dirty="0" sz="900" spc="-1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538235"/>
                </a:solidFill>
                <a:latin typeface="Calibri"/>
                <a:cs typeface="Calibri"/>
              </a:rPr>
              <a:t>stopniowa</a:t>
            </a:r>
            <a:r>
              <a:rPr dirty="0" sz="900" spc="500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538235"/>
                </a:solidFill>
                <a:latin typeface="Calibri"/>
                <a:cs typeface="Calibri"/>
              </a:rPr>
              <a:t>normalizacja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692140" y="5207508"/>
            <a:ext cx="2880360" cy="247015"/>
            <a:chOff x="5692140" y="5207508"/>
            <a:chExt cx="2880360" cy="247015"/>
          </a:xfrm>
        </p:grpSpPr>
        <p:sp>
          <p:nvSpPr>
            <p:cNvPr id="32" name="object 32" descr=""/>
            <p:cNvSpPr/>
            <p:nvPr/>
          </p:nvSpPr>
          <p:spPr>
            <a:xfrm>
              <a:off x="5692140" y="5311140"/>
              <a:ext cx="2880360" cy="143510"/>
            </a:xfrm>
            <a:custGeom>
              <a:avLst/>
              <a:gdLst/>
              <a:ahLst/>
              <a:cxnLst/>
              <a:rect l="l" t="t" r="r" b="b"/>
              <a:pathLst>
                <a:path w="2880359" h="143510">
                  <a:moveTo>
                    <a:pt x="2808732" y="0"/>
                  </a:moveTo>
                  <a:lnTo>
                    <a:pt x="2808732" y="35814"/>
                  </a:lnTo>
                  <a:lnTo>
                    <a:pt x="0" y="35814"/>
                  </a:lnTo>
                  <a:lnTo>
                    <a:pt x="0" y="107442"/>
                  </a:lnTo>
                  <a:lnTo>
                    <a:pt x="2808732" y="107442"/>
                  </a:lnTo>
                  <a:lnTo>
                    <a:pt x="2808732" y="143256"/>
                  </a:lnTo>
                  <a:lnTo>
                    <a:pt x="2880360" y="71628"/>
                  </a:lnTo>
                  <a:lnTo>
                    <a:pt x="28087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9130" y="5207508"/>
              <a:ext cx="85852" cy="219710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5682234" y="4308094"/>
            <a:ext cx="28041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Historyczne</a:t>
            </a:r>
            <a:r>
              <a:rPr dirty="0" sz="1000" spc="1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zakłócenia</a:t>
            </a:r>
            <a:r>
              <a:rPr dirty="0" sz="1000" spc="-2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podaży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ropy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 naftowej</a:t>
            </a:r>
            <a:r>
              <a:rPr dirty="0" sz="1000" spc="-2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(Mb/d)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5605271" y="4585715"/>
            <a:ext cx="355600" cy="182880"/>
          </a:xfrm>
          <a:custGeom>
            <a:avLst/>
            <a:gdLst/>
            <a:ahLst/>
            <a:cxnLst/>
            <a:rect l="l" t="t" r="r" b="b"/>
            <a:pathLst>
              <a:path w="355600" h="182879">
                <a:moveTo>
                  <a:pt x="297306" y="0"/>
                </a:moveTo>
                <a:lnTo>
                  <a:pt x="57785" y="0"/>
                </a:lnTo>
                <a:lnTo>
                  <a:pt x="57785" y="91439"/>
                </a:lnTo>
                <a:lnTo>
                  <a:pt x="0" y="91439"/>
                </a:lnTo>
                <a:lnTo>
                  <a:pt x="177545" y="182879"/>
                </a:lnTo>
                <a:lnTo>
                  <a:pt x="355091" y="91439"/>
                </a:lnTo>
                <a:lnTo>
                  <a:pt x="297306" y="91439"/>
                </a:lnTo>
                <a:lnTo>
                  <a:pt x="2973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5538342" y="4519421"/>
            <a:ext cx="487045" cy="67945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55575">
              <a:lnSpc>
                <a:spcPct val="100000"/>
              </a:lnSpc>
              <a:spcBef>
                <a:spcPts val="515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4,3</a:t>
            </a:r>
            <a:endParaRPr sz="900">
              <a:latin typeface="Calibri"/>
              <a:cs typeface="Calibri"/>
            </a:endParaRPr>
          </a:p>
          <a:p>
            <a:pPr algn="just" marL="12700" marR="5080" indent="25400">
              <a:lnSpc>
                <a:spcPct val="100000"/>
              </a:lnSpc>
              <a:spcBef>
                <a:spcPts val="415"/>
              </a:spcBef>
            </a:pP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1.</a:t>
            </a:r>
            <a:r>
              <a:rPr dirty="0" sz="900" spc="-1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kryzys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naftowy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(1973/74)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5919215" y="5996940"/>
            <a:ext cx="353695" cy="182880"/>
          </a:xfrm>
          <a:custGeom>
            <a:avLst/>
            <a:gdLst/>
            <a:ahLst/>
            <a:cxnLst/>
            <a:rect l="l" t="t" r="r" b="b"/>
            <a:pathLst>
              <a:path w="353695" h="182879">
                <a:moveTo>
                  <a:pt x="296037" y="0"/>
                </a:moveTo>
                <a:lnTo>
                  <a:pt x="57531" y="0"/>
                </a:lnTo>
                <a:lnTo>
                  <a:pt x="57531" y="91440"/>
                </a:lnTo>
                <a:lnTo>
                  <a:pt x="0" y="91440"/>
                </a:lnTo>
                <a:lnTo>
                  <a:pt x="176784" y="182880"/>
                </a:lnTo>
                <a:lnTo>
                  <a:pt x="353568" y="91440"/>
                </a:lnTo>
                <a:lnTo>
                  <a:pt x="296037" y="91440"/>
                </a:lnTo>
                <a:lnTo>
                  <a:pt x="296037" y="0"/>
                </a:lnTo>
                <a:close/>
              </a:path>
            </a:pathLst>
          </a:custGeom>
          <a:solidFill>
            <a:srgbClr val="92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6054597" y="5205920"/>
            <a:ext cx="2301875" cy="354330"/>
            <a:chOff x="6054597" y="5205920"/>
            <a:chExt cx="2301875" cy="354330"/>
          </a:xfrm>
        </p:grpSpPr>
        <p:pic>
          <p:nvPicPr>
            <p:cNvPr id="39" name="object 3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4597" y="5341366"/>
              <a:ext cx="85851" cy="21856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0493" y="5341366"/>
              <a:ext cx="85851" cy="8585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3501" y="5341366"/>
              <a:ext cx="85851" cy="8585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8033" y="5341366"/>
              <a:ext cx="85851" cy="8585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1041" y="5341366"/>
              <a:ext cx="85851" cy="8585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4049" y="5341366"/>
              <a:ext cx="85851" cy="8585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8581" y="5341366"/>
              <a:ext cx="85851" cy="8585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1589" y="5341366"/>
              <a:ext cx="85851" cy="85852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6412991" y="5207508"/>
              <a:ext cx="0" cy="139065"/>
            </a:xfrm>
            <a:custGeom>
              <a:avLst/>
              <a:gdLst/>
              <a:ahLst/>
              <a:cxnLst/>
              <a:rect l="l" t="t" r="r" b="b"/>
              <a:pathLst>
                <a:path w="0" h="139064">
                  <a:moveTo>
                    <a:pt x="0" y="13906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5852921" y="5669381"/>
            <a:ext cx="487045" cy="476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irańska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(1973/74)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9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5,6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6237732" y="4585715"/>
            <a:ext cx="355600" cy="182880"/>
          </a:xfrm>
          <a:custGeom>
            <a:avLst/>
            <a:gdLst/>
            <a:ahLst/>
            <a:cxnLst/>
            <a:rect l="l" t="t" r="r" b="b"/>
            <a:pathLst>
              <a:path w="355600" h="182879">
                <a:moveTo>
                  <a:pt x="297307" y="0"/>
                </a:moveTo>
                <a:lnTo>
                  <a:pt x="57784" y="0"/>
                </a:lnTo>
                <a:lnTo>
                  <a:pt x="57784" y="91439"/>
                </a:lnTo>
                <a:lnTo>
                  <a:pt x="0" y="91439"/>
                </a:lnTo>
                <a:lnTo>
                  <a:pt x="177545" y="182879"/>
                </a:lnTo>
                <a:lnTo>
                  <a:pt x="355091" y="91439"/>
                </a:lnTo>
                <a:lnTo>
                  <a:pt x="297307" y="91439"/>
                </a:lnTo>
                <a:lnTo>
                  <a:pt x="29730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6170421" y="4519421"/>
            <a:ext cx="487045" cy="67945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515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4,1</a:t>
            </a:r>
            <a:endParaRPr sz="900">
              <a:latin typeface="Calibri"/>
              <a:cs typeface="Calibri"/>
            </a:endParaRPr>
          </a:p>
          <a:p>
            <a:pPr algn="ctr" marL="12700" marR="5080" indent="-1270">
              <a:lnSpc>
                <a:spcPct val="100000"/>
              </a:lnSpc>
              <a:spcBef>
                <a:spcPts val="415"/>
              </a:spcBef>
            </a:pP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Wojna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Irak-</a:t>
            </a:r>
            <a:r>
              <a:rPr dirty="0" sz="900" spc="-20" b="1">
                <a:solidFill>
                  <a:srgbClr val="0D0D0D"/>
                </a:solidFill>
                <a:latin typeface="Calibri"/>
                <a:cs typeface="Calibri"/>
              </a:rPr>
              <a:t>Iran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(1980/81)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6731507" y="5420867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4">
                <a:moveTo>
                  <a:pt x="0" y="139064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5839205" y="5532221"/>
            <a:ext cx="1223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Rewolucja</a:t>
            </a:r>
            <a:r>
              <a:rPr dirty="0" sz="900" spc="27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Inwazja</a:t>
            </a:r>
            <a:r>
              <a:rPr dirty="0" sz="900" spc="-2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0D0D0D"/>
                </a:solidFill>
                <a:latin typeface="Calibri"/>
                <a:cs typeface="Calibri"/>
              </a:rPr>
              <a:t>Iraku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6554723" y="5996940"/>
            <a:ext cx="355600" cy="182880"/>
          </a:xfrm>
          <a:custGeom>
            <a:avLst/>
            <a:gdLst/>
            <a:ahLst/>
            <a:cxnLst/>
            <a:rect l="l" t="t" r="r" b="b"/>
            <a:pathLst>
              <a:path w="355600" h="182879">
                <a:moveTo>
                  <a:pt x="297306" y="0"/>
                </a:moveTo>
                <a:lnTo>
                  <a:pt x="57784" y="0"/>
                </a:lnTo>
                <a:lnTo>
                  <a:pt x="57784" y="91440"/>
                </a:lnTo>
                <a:lnTo>
                  <a:pt x="0" y="91440"/>
                </a:lnTo>
                <a:lnTo>
                  <a:pt x="177546" y="182880"/>
                </a:lnTo>
                <a:lnTo>
                  <a:pt x="355092" y="91440"/>
                </a:lnTo>
                <a:lnTo>
                  <a:pt x="297306" y="91440"/>
                </a:lnTo>
                <a:lnTo>
                  <a:pt x="2973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6479540" y="5669381"/>
            <a:ext cx="506095" cy="476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na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 Kuwejt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(1990/91)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9"/>
              </a:spcBef>
            </a:pP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4,3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7046976" y="5207508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4">
                <a:moveTo>
                  <a:pt x="0" y="139065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6871716" y="4585715"/>
            <a:ext cx="355600" cy="182880"/>
          </a:xfrm>
          <a:custGeom>
            <a:avLst/>
            <a:gdLst/>
            <a:ahLst/>
            <a:cxnLst/>
            <a:rect l="l" t="t" r="r" b="b"/>
            <a:pathLst>
              <a:path w="355600" h="182879">
                <a:moveTo>
                  <a:pt x="297306" y="0"/>
                </a:moveTo>
                <a:lnTo>
                  <a:pt x="57784" y="0"/>
                </a:lnTo>
                <a:lnTo>
                  <a:pt x="57784" y="91439"/>
                </a:lnTo>
                <a:lnTo>
                  <a:pt x="0" y="91439"/>
                </a:lnTo>
                <a:lnTo>
                  <a:pt x="177545" y="182879"/>
                </a:lnTo>
                <a:lnTo>
                  <a:pt x="355091" y="91439"/>
                </a:lnTo>
                <a:lnTo>
                  <a:pt x="297306" y="91439"/>
                </a:lnTo>
                <a:lnTo>
                  <a:pt x="297306" y="0"/>
                </a:lnTo>
                <a:close/>
              </a:path>
            </a:pathLst>
          </a:custGeom>
          <a:solidFill>
            <a:srgbClr val="FF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6831583" y="4519421"/>
            <a:ext cx="431165" cy="67945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515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2,3</a:t>
            </a:r>
            <a:endParaRPr sz="900">
              <a:latin typeface="Calibri"/>
              <a:cs typeface="Calibri"/>
            </a:endParaRPr>
          </a:p>
          <a:p>
            <a:pPr algn="just" marL="38100" marR="5080" indent="-26034">
              <a:lnSpc>
                <a:spcPct val="100000"/>
              </a:lnSpc>
              <a:spcBef>
                <a:spcPts val="415"/>
              </a:spcBef>
            </a:pP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2.</a:t>
            </a:r>
            <a:r>
              <a:rPr dirty="0" sz="900" spc="-1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wojna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w</a:t>
            </a:r>
            <a:r>
              <a:rPr dirty="0" sz="900" spc="-1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0D0D0D"/>
                </a:solidFill>
                <a:latin typeface="Calibri"/>
                <a:cs typeface="Calibri"/>
              </a:rPr>
              <a:t>Iraku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(2003)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7363968" y="5420867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4">
                <a:moveTo>
                  <a:pt x="0" y="139064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7187183" y="5996940"/>
            <a:ext cx="355600" cy="182880"/>
          </a:xfrm>
          <a:custGeom>
            <a:avLst/>
            <a:gdLst/>
            <a:ahLst/>
            <a:cxnLst/>
            <a:rect l="l" t="t" r="r" b="b"/>
            <a:pathLst>
              <a:path w="355600" h="182879">
                <a:moveTo>
                  <a:pt x="297307" y="0"/>
                </a:moveTo>
                <a:lnTo>
                  <a:pt x="57785" y="0"/>
                </a:lnTo>
                <a:lnTo>
                  <a:pt x="57785" y="91440"/>
                </a:lnTo>
                <a:lnTo>
                  <a:pt x="0" y="91440"/>
                </a:lnTo>
                <a:lnTo>
                  <a:pt x="177546" y="182880"/>
                </a:lnTo>
                <a:lnTo>
                  <a:pt x="355092" y="91440"/>
                </a:lnTo>
                <a:lnTo>
                  <a:pt x="297307" y="91440"/>
                </a:lnTo>
                <a:lnTo>
                  <a:pt x="297307" y="0"/>
                </a:lnTo>
                <a:close/>
              </a:path>
            </a:pathLst>
          </a:custGeom>
          <a:solidFill>
            <a:srgbClr val="FF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7195819" y="5532221"/>
            <a:ext cx="336550" cy="613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7145" marR="5080" indent="-508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Wojna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w</a:t>
            </a:r>
            <a:r>
              <a:rPr dirty="0" sz="900" spc="-1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Libii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(2011)</a:t>
            </a:r>
            <a:endParaRPr sz="900">
              <a:latin typeface="Calibri"/>
              <a:cs typeface="Calibri"/>
            </a:endParaRPr>
          </a:p>
          <a:p>
            <a:pPr marL="78740">
              <a:lnSpc>
                <a:spcPct val="100000"/>
              </a:lnSpc>
              <a:spcBef>
                <a:spcPts val="309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1,5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7504176" y="4585715"/>
            <a:ext cx="355600" cy="182880"/>
          </a:xfrm>
          <a:custGeom>
            <a:avLst/>
            <a:gdLst/>
            <a:ahLst/>
            <a:cxnLst/>
            <a:rect l="l" t="t" r="r" b="b"/>
            <a:pathLst>
              <a:path w="355600" h="182879">
                <a:moveTo>
                  <a:pt x="297306" y="0"/>
                </a:moveTo>
                <a:lnTo>
                  <a:pt x="57784" y="0"/>
                </a:lnTo>
                <a:lnTo>
                  <a:pt x="57784" y="91439"/>
                </a:lnTo>
                <a:lnTo>
                  <a:pt x="0" y="91439"/>
                </a:lnTo>
                <a:lnTo>
                  <a:pt x="177546" y="182879"/>
                </a:lnTo>
                <a:lnTo>
                  <a:pt x="355092" y="91439"/>
                </a:lnTo>
                <a:lnTo>
                  <a:pt x="297306" y="91439"/>
                </a:lnTo>
                <a:lnTo>
                  <a:pt x="297306" y="0"/>
                </a:lnTo>
                <a:close/>
              </a:path>
            </a:pathLst>
          </a:custGeom>
          <a:solidFill>
            <a:srgbClr val="FF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7679435" y="5207508"/>
            <a:ext cx="318770" cy="352425"/>
          </a:xfrm>
          <a:custGeom>
            <a:avLst/>
            <a:gdLst/>
            <a:ahLst/>
            <a:cxnLst/>
            <a:rect l="l" t="t" r="r" b="b"/>
            <a:pathLst>
              <a:path w="318770" h="352425">
                <a:moveTo>
                  <a:pt x="0" y="139065"/>
                </a:moveTo>
                <a:lnTo>
                  <a:pt x="0" y="0"/>
                </a:lnTo>
              </a:path>
              <a:path w="318770" h="352425">
                <a:moveTo>
                  <a:pt x="318516" y="352425"/>
                </a:moveTo>
                <a:lnTo>
                  <a:pt x="318516" y="213360"/>
                </a:lnTo>
              </a:path>
            </a:pathLst>
          </a:custGeom>
          <a:ln w="3175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7821168" y="5996940"/>
            <a:ext cx="355600" cy="182880"/>
          </a:xfrm>
          <a:custGeom>
            <a:avLst/>
            <a:gdLst/>
            <a:ahLst/>
            <a:cxnLst/>
            <a:rect l="l" t="t" r="r" b="b"/>
            <a:pathLst>
              <a:path w="355600" h="182879">
                <a:moveTo>
                  <a:pt x="297306" y="0"/>
                </a:moveTo>
                <a:lnTo>
                  <a:pt x="57784" y="0"/>
                </a:lnTo>
                <a:lnTo>
                  <a:pt x="57784" y="91440"/>
                </a:lnTo>
                <a:lnTo>
                  <a:pt x="0" y="91440"/>
                </a:lnTo>
                <a:lnTo>
                  <a:pt x="177546" y="182880"/>
                </a:lnTo>
                <a:lnTo>
                  <a:pt x="355091" y="91440"/>
                </a:lnTo>
                <a:lnTo>
                  <a:pt x="297306" y="91440"/>
                </a:lnTo>
                <a:lnTo>
                  <a:pt x="297306" y="0"/>
                </a:lnTo>
                <a:close/>
              </a:path>
            </a:pathLst>
          </a:custGeom>
          <a:solidFill>
            <a:srgbClr val="FF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7753604" y="5532221"/>
            <a:ext cx="490220" cy="613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105" marR="5080" indent="-6604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2.</a:t>
            </a:r>
            <a:r>
              <a:rPr dirty="0" sz="900" spc="-1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sankcje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na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0D0D0D"/>
                </a:solidFill>
                <a:latin typeface="Calibri"/>
                <a:cs typeface="Calibri"/>
              </a:rPr>
              <a:t>Iran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(2018)</a:t>
            </a:r>
            <a:endParaRPr sz="900">
              <a:latin typeface="Calibri"/>
              <a:cs typeface="Calibri"/>
            </a:endParaRPr>
          </a:p>
          <a:p>
            <a:pPr marL="154940">
              <a:lnSpc>
                <a:spcPct val="100000"/>
              </a:lnSpc>
              <a:spcBef>
                <a:spcPts val="309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1,2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8310371" y="5207508"/>
            <a:ext cx="0" cy="139065"/>
          </a:xfrm>
          <a:custGeom>
            <a:avLst/>
            <a:gdLst/>
            <a:ahLst/>
            <a:cxnLst/>
            <a:rect l="l" t="t" r="r" b="b"/>
            <a:pathLst>
              <a:path w="0" h="139064">
                <a:moveTo>
                  <a:pt x="0" y="139065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8135111" y="4585715"/>
            <a:ext cx="355600" cy="182880"/>
          </a:xfrm>
          <a:custGeom>
            <a:avLst/>
            <a:gdLst/>
            <a:ahLst/>
            <a:cxnLst/>
            <a:rect l="l" t="t" r="r" b="b"/>
            <a:pathLst>
              <a:path w="355600" h="182879">
                <a:moveTo>
                  <a:pt x="297307" y="0"/>
                </a:moveTo>
                <a:lnTo>
                  <a:pt x="57785" y="0"/>
                </a:lnTo>
                <a:lnTo>
                  <a:pt x="57785" y="91439"/>
                </a:lnTo>
                <a:lnTo>
                  <a:pt x="0" y="91439"/>
                </a:lnTo>
                <a:lnTo>
                  <a:pt x="177546" y="182879"/>
                </a:lnTo>
                <a:lnTo>
                  <a:pt x="355092" y="91439"/>
                </a:lnTo>
                <a:lnTo>
                  <a:pt x="297307" y="91439"/>
                </a:lnTo>
                <a:lnTo>
                  <a:pt x="297307" y="0"/>
                </a:lnTo>
                <a:close/>
              </a:path>
            </a:pathLst>
          </a:custGeom>
          <a:solidFill>
            <a:srgbClr val="92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7435722" y="4519421"/>
            <a:ext cx="1224280" cy="67945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515"/>
              </a:spcBef>
              <a:tabLst>
                <a:tab pos="787400" algn="l"/>
              </a:tabLst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-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0,9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5,7</a:t>
            </a:r>
            <a:endParaRPr sz="900">
              <a:latin typeface="Calibri"/>
              <a:cs typeface="Calibri"/>
            </a:endParaRPr>
          </a:p>
          <a:p>
            <a:pPr marL="13970" marR="5080" indent="-1905">
              <a:lnSpc>
                <a:spcPct val="100000"/>
              </a:lnSpc>
              <a:spcBef>
                <a:spcPts val="415"/>
              </a:spcBef>
              <a:tabLst>
                <a:tab pos="545465" algn="l"/>
                <a:tab pos="723900" algn="l"/>
              </a:tabLst>
            </a:pP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1.</a:t>
            </a:r>
            <a:r>
              <a:rPr dirty="0" sz="900" spc="-3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sankcje</a:t>
            </a:r>
            <a:r>
              <a:rPr dirty="0" sz="900" spc="254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Ataki</a:t>
            </a:r>
            <a:r>
              <a:rPr dirty="0" sz="900" spc="-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w</a:t>
            </a:r>
            <a:r>
              <a:rPr dirty="0" sz="900" spc="-2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Arabii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na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0D0D0D"/>
                </a:solidFill>
                <a:latin typeface="Calibri"/>
                <a:cs typeface="Calibri"/>
              </a:rPr>
              <a:t>Iran</a:t>
            </a: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Saudyjskiej</a:t>
            </a:r>
            <a:r>
              <a:rPr dirty="0" sz="900" spc="50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(2011/12)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		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(2019)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8833104" y="5091493"/>
            <a:ext cx="1341120" cy="660400"/>
            <a:chOff x="8833104" y="5091493"/>
            <a:chExt cx="1341120" cy="660400"/>
          </a:xfrm>
        </p:grpSpPr>
        <p:sp>
          <p:nvSpPr>
            <p:cNvPr id="69" name="object 69" descr=""/>
            <p:cNvSpPr/>
            <p:nvPr/>
          </p:nvSpPr>
          <p:spPr>
            <a:xfrm>
              <a:off x="9413748" y="5096255"/>
              <a:ext cx="180340" cy="245745"/>
            </a:xfrm>
            <a:custGeom>
              <a:avLst/>
              <a:gdLst/>
              <a:ahLst/>
              <a:cxnLst/>
              <a:rect l="l" t="t" r="r" b="b"/>
              <a:pathLst>
                <a:path w="180340" h="245745">
                  <a:moveTo>
                    <a:pt x="179831" y="0"/>
                  </a:moveTo>
                  <a:lnTo>
                    <a:pt x="0" y="0"/>
                  </a:lnTo>
                  <a:lnTo>
                    <a:pt x="0" y="245364"/>
                  </a:lnTo>
                  <a:lnTo>
                    <a:pt x="179831" y="245364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413748" y="5096255"/>
              <a:ext cx="180340" cy="245745"/>
            </a:xfrm>
            <a:custGeom>
              <a:avLst/>
              <a:gdLst/>
              <a:ahLst/>
              <a:cxnLst/>
              <a:rect l="l" t="t" r="r" b="b"/>
              <a:pathLst>
                <a:path w="180340" h="245745">
                  <a:moveTo>
                    <a:pt x="0" y="245364"/>
                  </a:moveTo>
                  <a:lnTo>
                    <a:pt x="179831" y="245364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245364"/>
                  </a:lnTo>
                  <a:close/>
                </a:path>
              </a:pathLst>
            </a:custGeom>
            <a:ln w="3175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860280" y="5096255"/>
              <a:ext cx="180340" cy="490855"/>
            </a:xfrm>
            <a:custGeom>
              <a:avLst/>
              <a:gdLst/>
              <a:ahLst/>
              <a:cxnLst/>
              <a:rect l="l" t="t" r="r" b="b"/>
              <a:pathLst>
                <a:path w="180340" h="490854">
                  <a:moveTo>
                    <a:pt x="179831" y="0"/>
                  </a:moveTo>
                  <a:lnTo>
                    <a:pt x="0" y="0"/>
                  </a:lnTo>
                  <a:lnTo>
                    <a:pt x="0" y="490728"/>
                  </a:lnTo>
                  <a:lnTo>
                    <a:pt x="179831" y="490728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860280" y="5096255"/>
              <a:ext cx="180340" cy="490855"/>
            </a:xfrm>
            <a:custGeom>
              <a:avLst/>
              <a:gdLst/>
              <a:ahLst/>
              <a:cxnLst/>
              <a:rect l="l" t="t" r="r" b="b"/>
              <a:pathLst>
                <a:path w="180340" h="490854">
                  <a:moveTo>
                    <a:pt x="0" y="490728"/>
                  </a:moveTo>
                  <a:lnTo>
                    <a:pt x="179831" y="490728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490728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967216" y="5096255"/>
              <a:ext cx="180340" cy="41275"/>
            </a:xfrm>
            <a:custGeom>
              <a:avLst/>
              <a:gdLst/>
              <a:ahLst/>
              <a:cxnLst/>
              <a:rect l="l" t="t" r="r" b="b"/>
              <a:pathLst>
                <a:path w="180340" h="41275">
                  <a:moveTo>
                    <a:pt x="179831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179831" y="41148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8967216" y="5096255"/>
              <a:ext cx="180340" cy="41275"/>
            </a:xfrm>
            <a:custGeom>
              <a:avLst/>
              <a:gdLst/>
              <a:ahLst/>
              <a:cxnLst/>
              <a:rect l="l" t="t" r="r" b="b"/>
              <a:pathLst>
                <a:path w="180340" h="41275">
                  <a:moveTo>
                    <a:pt x="0" y="41148"/>
                  </a:moveTo>
                  <a:lnTo>
                    <a:pt x="179831" y="41148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41148"/>
                  </a:lnTo>
                  <a:close/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8967216" y="5137403"/>
              <a:ext cx="180340" cy="121920"/>
            </a:xfrm>
            <a:custGeom>
              <a:avLst/>
              <a:gdLst/>
              <a:ahLst/>
              <a:cxnLst/>
              <a:rect l="l" t="t" r="r" b="b"/>
              <a:pathLst>
                <a:path w="180340" h="121920">
                  <a:moveTo>
                    <a:pt x="179831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79831" y="121920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EBEBE">
                <a:alpha val="4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8967216" y="5137403"/>
              <a:ext cx="180340" cy="121920"/>
            </a:xfrm>
            <a:custGeom>
              <a:avLst/>
              <a:gdLst/>
              <a:ahLst/>
              <a:cxnLst/>
              <a:rect l="l" t="t" r="r" b="b"/>
              <a:pathLst>
                <a:path w="180340" h="121920">
                  <a:moveTo>
                    <a:pt x="0" y="121920"/>
                  </a:moveTo>
                  <a:lnTo>
                    <a:pt x="179831" y="121920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ln w="3175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413748" y="5341619"/>
              <a:ext cx="180340" cy="163195"/>
            </a:xfrm>
            <a:custGeom>
              <a:avLst/>
              <a:gdLst/>
              <a:ahLst/>
              <a:cxnLst/>
              <a:rect l="l" t="t" r="r" b="b"/>
              <a:pathLst>
                <a:path w="180340" h="163195">
                  <a:moveTo>
                    <a:pt x="179831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79831" y="163067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E699">
                <a:alpha val="4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413748" y="5341619"/>
              <a:ext cx="180340" cy="163195"/>
            </a:xfrm>
            <a:custGeom>
              <a:avLst/>
              <a:gdLst/>
              <a:ahLst/>
              <a:cxnLst/>
              <a:rect l="l" t="t" r="r" b="b"/>
              <a:pathLst>
                <a:path w="180340" h="163195">
                  <a:moveTo>
                    <a:pt x="0" y="163067"/>
                  </a:moveTo>
                  <a:lnTo>
                    <a:pt x="179831" y="163067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163067"/>
                  </a:lnTo>
                  <a:close/>
                </a:path>
              </a:pathLst>
            </a:custGeom>
            <a:ln w="3175">
              <a:solidFill>
                <a:srgbClr val="7E5F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860280" y="5586983"/>
              <a:ext cx="180340" cy="163195"/>
            </a:xfrm>
            <a:custGeom>
              <a:avLst/>
              <a:gdLst/>
              <a:ahLst/>
              <a:cxnLst/>
              <a:rect l="l" t="t" r="r" b="b"/>
              <a:pathLst>
                <a:path w="180340" h="163195">
                  <a:moveTo>
                    <a:pt x="179831" y="0"/>
                  </a:moveTo>
                  <a:lnTo>
                    <a:pt x="0" y="0"/>
                  </a:lnTo>
                  <a:lnTo>
                    <a:pt x="0" y="163067"/>
                  </a:lnTo>
                  <a:lnTo>
                    <a:pt x="179831" y="163067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ABAB">
                <a:alpha val="4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860280" y="5586983"/>
              <a:ext cx="180340" cy="163195"/>
            </a:xfrm>
            <a:custGeom>
              <a:avLst/>
              <a:gdLst/>
              <a:ahLst/>
              <a:cxnLst/>
              <a:rect l="l" t="t" r="r" b="b"/>
              <a:pathLst>
                <a:path w="180340" h="163195">
                  <a:moveTo>
                    <a:pt x="0" y="163067"/>
                  </a:moveTo>
                  <a:lnTo>
                    <a:pt x="179831" y="163067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163067"/>
                  </a:lnTo>
                  <a:close/>
                </a:path>
              </a:pathLst>
            </a:custGeom>
            <a:ln w="3175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8833104" y="5096255"/>
              <a:ext cx="1341120" cy="0"/>
            </a:xfrm>
            <a:custGeom>
              <a:avLst/>
              <a:gdLst/>
              <a:ahLst/>
              <a:cxnLst/>
              <a:rect l="l" t="t" r="r" b="b"/>
              <a:pathLst>
                <a:path w="1341120" h="0">
                  <a:moveTo>
                    <a:pt x="0" y="0"/>
                  </a:moveTo>
                  <a:lnTo>
                    <a:pt x="1341120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8899652" y="5281117"/>
            <a:ext cx="2882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585858"/>
                </a:solidFill>
                <a:latin typeface="Calibri"/>
                <a:cs typeface="Calibri"/>
              </a:rPr>
              <a:t>0,5-</a:t>
            </a:r>
            <a:r>
              <a:rPr dirty="0" sz="1000" spc="-50" b="1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9400413" y="5527649"/>
            <a:ext cx="1917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7E5F00"/>
                </a:solidFill>
                <a:latin typeface="Calibri"/>
                <a:cs typeface="Calibri"/>
              </a:rPr>
              <a:t>3-</a:t>
            </a:r>
            <a:r>
              <a:rPr dirty="0" sz="1000" spc="-50" b="1">
                <a:solidFill>
                  <a:srgbClr val="7E5F00"/>
                </a:solidFill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9854945" y="5773318"/>
            <a:ext cx="1917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C00000"/>
                </a:solidFill>
                <a:latin typeface="Calibri"/>
                <a:cs typeface="Calibri"/>
              </a:rPr>
              <a:t>6-</a:t>
            </a:r>
            <a:r>
              <a:rPr dirty="0" sz="1000" spc="-50" b="1">
                <a:solidFill>
                  <a:srgbClr val="C00000"/>
                </a:solidFill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85" name="object 85" descr=""/>
          <p:cNvGraphicFramePr>
            <a:graphicFrameLocks noGrp="1"/>
          </p:cNvGraphicFramePr>
          <p:nvPr/>
        </p:nvGraphicFramePr>
        <p:xfrm>
          <a:off x="10257408" y="6012408"/>
          <a:ext cx="1390650" cy="11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/>
                <a:gridCol w="460375"/>
                <a:gridCol w="408940"/>
              </a:tblGrid>
              <a:tr h="113664">
                <a:tc>
                  <a:txBody>
                    <a:bodyPr/>
                    <a:lstStyle/>
                    <a:p>
                      <a:pPr marL="31750">
                        <a:lnSpc>
                          <a:spcPts val="800"/>
                        </a:lnSpc>
                      </a:pPr>
                      <a:r>
                        <a:rPr dirty="0" sz="900" spc="-10" b="1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Łagodny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ts val="800"/>
                        </a:lnSpc>
                      </a:pPr>
                      <a:r>
                        <a:rPr dirty="0" sz="900" spc="-10" b="1">
                          <a:solidFill>
                            <a:srgbClr val="7E5F00"/>
                          </a:solidFill>
                          <a:latin typeface="Calibri"/>
                          <a:cs typeface="Calibri"/>
                        </a:rPr>
                        <a:t>Pośredni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00"/>
                        </a:lnSpc>
                      </a:pPr>
                      <a:r>
                        <a:rPr dirty="0" sz="900" spc="-10" b="1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Skrajny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86" name="object 86" descr=""/>
          <p:cNvGrpSpPr/>
          <p:nvPr/>
        </p:nvGrpSpPr>
        <p:grpSpPr>
          <a:xfrm>
            <a:off x="10256519" y="5236400"/>
            <a:ext cx="1341120" cy="737870"/>
            <a:chOff x="10256519" y="5236400"/>
            <a:chExt cx="1341120" cy="737870"/>
          </a:xfrm>
        </p:grpSpPr>
        <p:sp>
          <p:nvSpPr>
            <p:cNvPr id="87" name="object 87" descr=""/>
            <p:cNvSpPr/>
            <p:nvPr/>
          </p:nvSpPr>
          <p:spPr>
            <a:xfrm>
              <a:off x="10390631" y="5536692"/>
              <a:ext cx="180340" cy="433070"/>
            </a:xfrm>
            <a:custGeom>
              <a:avLst/>
              <a:gdLst/>
              <a:ahLst/>
              <a:cxnLst/>
              <a:rect l="l" t="t" r="r" b="b"/>
              <a:pathLst>
                <a:path w="180340" h="433070">
                  <a:moveTo>
                    <a:pt x="179831" y="0"/>
                  </a:moveTo>
                  <a:lnTo>
                    <a:pt x="0" y="0"/>
                  </a:lnTo>
                  <a:lnTo>
                    <a:pt x="0" y="432815"/>
                  </a:lnTo>
                  <a:lnTo>
                    <a:pt x="179831" y="432815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390631" y="5536692"/>
              <a:ext cx="180340" cy="433070"/>
            </a:xfrm>
            <a:custGeom>
              <a:avLst/>
              <a:gdLst/>
              <a:ahLst/>
              <a:cxnLst/>
              <a:rect l="l" t="t" r="r" b="b"/>
              <a:pathLst>
                <a:path w="180340" h="433070">
                  <a:moveTo>
                    <a:pt x="0" y="432815"/>
                  </a:moveTo>
                  <a:lnTo>
                    <a:pt x="179831" y="432815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432815"/>
                  </a:lnTo>
                  <a:close/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837163" y="5462016"/>
              <a:ext cx="180340" cy="508000"/>
            </a:xfrm>
            <a:custGeom>
              <a:avLst/>
              <a:gdLst/>
              <a:ahLst/>
              <a:cxnLst/>
              <a:rect l="l" t="t" r="r" b="b"/>
              <a:pathLst>
                <a:path w="180340" h="508000">
                  <a:moveTo>
                    <a:pt x="179831" y="0"/>
                  </a:moveTo>
                  <a:lnTo>
                    <a:pt x="0" y="0"/>
                  </a:lnTo>
                  <a:lnTo>
                    <a:pt x="0" y="507491"/>
                  </a:lnTo>
                  <a:lnTo>
                    <a:pt x="179831" y="507491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7E5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0837163" y="5462016"/>
              <a:ext cx="180340" cy="508000"/>
            </a:xfrm>
            <a:custGeom>
              <a:avLst/>
              <a:gdLst/>
              <a:ahLst/>
              <a:cxnLst/>
              <a:rect l="l" t="t" r="r" b="b"/>
              <a:pathLst>
                <a:path w="180340" h="508000">
                  <a:moveTo>
                    <a:pt x="0" y="507491"/>
                  </a:moveTo>
                  <a:lnTo>
                    <a:pt x="179831" y="507491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3175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1285219" y="5317236"/>
              <a:ext cx="178435" cy="652780"/>
            </a:xfrm>
            <a:custGeom>
              <a:avLst/>
              <a:gdLst/>
              <a:ahLst/>
              <a:cxnLst/>
              <a:rect l="l" t="t" r="r" b="b"/>
              <a:pathLst>
                <a:path w="178434" h="652779">
                  <a:moveTo>
                    <a:pt x="178307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178307" y="652272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1285219" y="5317236"/>
              <a:ext cx="178435" cy="652780"/>
            </a:xfrm>
            <a:custGeom>
              <a:avLst/>
              <a:gdLst/>
              <a:ahLst/>
              <a:cxnLst/>
              <a:rect l="l" t="t" r="r" b="b"/>
              <a:pathLst>
                <a:path w="178434" h="652779">
                  <a:moveTo>
                    <a:pt x="0" y="652272"/>
                  </a:moveTo>
                  <a:lnTo>
                    <a:pt x="178307" y="652272"/>
                  </a:lnTo>
                  <a:lnTo>
                    <a:pt x="178307" y="0"/>
                  </a:lnTo>
                  <a:lnTo>
                    <a:pt x="0" y="0"/>
                  </a:lnTo>
                  <a:lnTo>
                    <a:pt x="0" y="652272"/>
                  </a:lnTo>
                  <a:close/>
                </a:path>
              </a:pathLst>
            </a:custGeom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0390631" y="5494020"/>
              <a:ext cx="180340" cy="43180"/>
            </a:xfrm>
            <a:custGeom>
              <a:avLst/>
              <a:gdLst/>
              <a:ahLst/>
              <a:cxnLst/>
              <a:rect l="l" t="t" r="r" b="b"/>
              <a:pathLst>
                <a:path w="180340" h="43179">
                  <a:moveTo>
                    <a:pt x="179831" y="0"/>
                  </a:moveTo>
                  <a:lnTo>
                    <a:pt x="0" y="0"/>
                  </a:lnTo>
                  <a:lnTo>
                    <a:pt x="0" y="42671"/>
                  </a:lnTo>
                  <a:lnTo>
                    <a:pt x="179831" y="42671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BEBEBE">
                <a:alpha val="4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0390631" y="5494020"/>
              <a:ext cx="180340" cy="43180"/>
            </a:xfrm>
            <a:custGeom>
              <a:avLst/>
              <a:gdLst/>
              <a:ahLst/>
              <a:cxnLst/>
              <a:rect l="l" t="t" r="r" b="b"/>
              <a:pathLst>
                <a:path w="180340" h="43179">
                  <a:moveTo>
                    <a:pt x="0" y="42671"/>
                  </a:moveTo>
                  <a:lnTo>
                    <a:pt x="179831" y="42671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42671"/>
                  </a:lnTo>
                  <a:close/>
                </a:path>
              </a:pathLst>
            </a:custGeom>
            <a:ln w="3175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0837163" y="5405628"/>
              <a:ext cx="180340" cy="56515"/>
            </a:xfrm>
            <a:custGeom>
              <a:avLst/>
              <a:gdLst/>
              <a:ahLst/>
              <a:cxnLst/>
              <a:rect l="l" t="t" r="r" b="b"/>
              <a:pathLst>
                <a:path w="180340" h="56514">
                  <a:moveTo>
                    <a:pt x="179831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179831" y="56388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FFE699">
                <a:alpha val="4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837163" y="5405628"/>
              <a:ext cx="180340" cy="56515"/>
            </a:xfrm>
            <a:custGeom>
              <a:avLst/>
              <a:gdLst/>
              <a:ahLst/>
              <a:cxnLst/>
              <a:rect l="l" t="t" r="r" b="b"/>
              <a:pathLst>
                <a:path w="180340" h="56514">
                  <a:moveTo>
                    <a:pt x="0" y="56388"/>
                  </a:moveTo>
                  <a:lnTo>
                    <a:pt x="179831" y="56388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56388"/>
                  </a:lnTo>
                  <a:close/>
                </a:path>
              </a:pathLst>
            </a:custGeom>
            <a:ln w="3175">
              <a:solidFill>
                <a:srgbClr val="7E5F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1285219" y="5237988"/>
              <a:ext cx="178435" cy="79375"/>
            </a:xfrm>
            <a:custGeom>
              <a:avLst/>
              <a:gdLst/>
              <a:ahLst/>
              <a:cxnLst/>
              <a:rect l="l" t="t" r="r" b="b"/>
              <a:pathLst>
                <a:path w="178434" h="79375">
                  <a:moveTo>
                    <a:pt x="178307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178307" y="79248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FFABAB">
                <a:alpha val="4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1285219" y="5237988"/>
              <a:ext cx="178435" cy="79375"/>
            </a:xfrm>
            <a:custGeom>
              <a:avLst/>
              <a:gdLst/>
              <a:ahLst/>
              <a:cxnLst/>
              <a:rect l="l" t="t" r="r" b="b"/>
              <a:pathLst>
                <a:path w="178434" h="79375">
                  <a:moveTo>
                    <a:pt x="0" y="79248"/>
                  </a:moveTo>
                  <a:lnTo>
                    <a:pt x="178307" y="79248"/>
                  </a:lnTo>
                  <a:lnTo>
                    <a:pt x="178307" y="0"/>
                  </a:lnTo>
                  <a:lnTo>
                    <a:pt x="0" y="0"/>
                  </a:lnTo>
                  <a:lnTo>
                    <a:pt x="0" y="79248"/>
                  </a:lnTo>
                  <a:close/>
                </a:path>
              </a:pathLst>
            </a:custGeom>
            <a:ln w="3175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0256519" y="5969508"/>
              <a:ext cx="1341120" cy="0"/>
            </a:xfrm>
            <a:custGeom>
              <a:avLst/>
              <a:gdLst/>
              <a:ahLst/>
              <a:cxnLst/>
              <a:rect l="l" t="t" r="r" b="b"/>
              <a:pathLst>
                <a:path w="1341120" h="0">
                  <a:moveTo>
                    <a:pt x="0" y="0"/>
                  </a:moveTo>
                  <a:lnTo>
                    <a:pt x="1341120" y="0"/>
                  </a:lnTo>
                </a:path>
              </a:pathLst>
            </a:custGeom>
            <a:ln w="9525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10253218" y="5194808"/>
            <a:ext cx="918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6111" sz="1500" spc="-30" b="1">
                <a:solidFill>
                  <a:srgbClr val="585858"/>
                </a:solidFill>
                <a:latin typeface="Calibri"/>
                <a:cs typeface="Calibri"/>
              </a:rPr>
              <a:t>93-</a:t>
            </a:r>
            <a:r>
              <a:rPr dirty="0" baseline="-36111" sz="1500" b="1">
                <a:solidFill>
                  <a:srgbClr val="585858"/>
                </a:solidFill>
                <a:latin typeface="Calibri"/>
                <a:cs typeface="Calibri"/>
              </a:rPr>
              <a:t>102</a:t>
            </a:r>
            <a:r>
              <a:rPr dirty="0" baseline="-36111" sz="1500" spc="40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7E5F00"/>
                </a:solidFill>
                <a:latin typeface="Calibri"/>
                <a:cs typeface="Calibri"/>
              </a:rPr>
              <a:t>109-</a:t>
            </a:r>
            <a:r>
              <a:rPr dirty="0" sz="1000" spc="-25" b="1">
                <a:solidFill>
                  <a:srgbClr val="7E5F00"/>
                </a:solidFill>
                <a:latin typeface="Calibri"/>
                <a:cs typeface="Calibri"/>
              </a:rPr>
              <a:t>121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101" name="object 101" descr=""/>
          <p:cNvGraphicFramePr>
            <a:graphicFrameLocks noGrp="1"/>
          </p:cNvGraphicFramePr>
          <p:nvPr/>
        </p:nvGraphicFramePr>
        <p:xfrm>
          <a:off x="8844280" y="6012408"/>
          <a:ext cx="1390650" cy="113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500"/>
                <a:gridCol w="459740"/>
                <a:gridCol w="408304"/>
              </a:tblGrid>
              <a:tr h="113664">
                <a:tc>
                  <a:txBody>
                    <a:bodyPr/>
                    <a:lstStyle/>
                    <a:p>
                      <a:pPr marL="31750">
                        <a:lnSpc>
                          <a:spcPts val="800"/>
                        </a:lnSpc>
                      </a:pPr>
                      <a:r>
                        <a:rPr dirty="0" sz="900" spc="-10" b="1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Łagodny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ts val="800"/>
                        </a:lnSpc>
                      </a:pPr>
                      <a:r>
                        <a:rPr dirty="0" sz="900" spc="-10" b="1">
                          <a:solidFill>
                            <a:srgbClr val="7E5F00"/>
                          </a:solidFill>
                          <a:latin typeface="Calibri"/>
                          <a:cs typeface="Calibri"/>
                        </a:rPr>
                        <a:t>Pośredni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800"/>
                        </a:lnSpc>
                      </a:pPr>
                      <a:r>
                        <a:rPr dirty="0" sz="900" spc="-10" b="1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Skrajny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2" name="object 102" descr=""/>
          <p:cNvSpPr txBox="1"/>
          <p:nvPr/>
        </p:nvSpPr>
        <p:spPr>
          <a:xfrm>
            <a:off x="11138154" y="5037835"/>
            <a:ext cx="4476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C00000"/>
                </a:solidFill>
                <a:latin typeface="Calibri"/>
                <a:cs typeface="Calibri"/>
              </a:rPr>
              <a:t>140-</a:t>
            </a:r>
            <a:r>
              <a:rPr dirty="0" sz="1000" spc="-25" b="1">
                <a:solidFill>
                  <a:srgbClr val="C00000"/>
                </a:solidFill>
                <a:latin typeface="Calibri"/>
                <a:cs typeface="Calibri"/>
              </a:rPr>
              <a:t>157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8867013" y="4308094"/>
            <a:ext cx="2678430" cy="598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3</a:t>
            </a:r>
            <a:r>
              <a:rPr dirty="0" sz="1000" spc="-1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scenariusze</a:t>
            </a:r>
            <a:r>
              <a:rPr dirty="0" sz="1000" spc="1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zakłóceń</a:t>
            </a:r>
            <a:r>
              <a:rPr dirty="0" sz="1000" spc="-1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podaży</a:t>
            </a:r>
            <a:r>
              <a:rPr dirty="0" sz="1000" spc="-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w</a:t>
            </a:r>
            <a:r>
              <a:rPr dirty="0" sz="1000" spc="-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zależności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spc="-25" b="1" i="1">
                <a:solidFill>
                  <a:srgbClr val="7E7E7E"/>
                </a:solidFill>
                <a:latin typeface="Calibri"/>
                <a:cs typeface="Calibri"/>
              </a:rPr>
              <a:t>od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stopnia</a:t>
            </a:r>
            <a:r>
              <a:rPr dirty="0" sz="1000" spc="-3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eskalacji</a:t>
            </a:r>
            <a:r>
              <a:rPr dirty="0" sz="1000" spc="-2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konfliktu</a:t>
            </a:r>
            <a:r>
              <a:rPr dirty="0" sz="1000" spc="-35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na</a:t>
            </a:r>
            <a:r>
              <a:rPr dirty="0" sz="1000" spc="-40" b="1" i="1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7E7E7E"/>
                </a:solidFill>
                <a:latin typeface="Calibri"/>
                <a:cs typeface="Calibri"/>
              </a:rPr>
              <a:t>Bliskim</a:t>
            </a:r>
            <a:r>
              <a:rPr dirty="0" sz="1000" spc="-10" b="1" i="1">
                <a:solidFill>
                  <a:srgbClr val="7E7E7E"/>
                </a:solidFill>
                <a:latin typeface="Calibri"/>
                <a:cs typeface="Calibri"/>
              </a:rPr>
              <a:t> Wschodzie</a:t>
            </a:r>
            <a:r>
              <a:rPr dirty="0" baseline="25641" sz="975" spc="-15" b="1" i="1">
                <a:solidFill>
                  <a:srgbClr val="7E7E7E"/>
                </a:solidFill>
                <a:latin typeface="Calibri"/>
                <a:cs typeface="Calibri"/>
              </a:rPr>
              <a:t>1</a:t>
            </a:r>
            <a:endParaRPr baseline="25641" sz="975">
              <a:latin typeface="Calibri"/>
              <a:cs typeface="Calibri"/>
            </a:endParaRPr>
          </a:p>
          <a:p>
            <a:pPr marL="57785">
              <a:lnSpc>
                <a:spcPct val="100000"/>
              </a:lnSpc>
              <a:spcBef>
                <a:spcPts val="910"/>
              </a:spcBef>
              <a:tabLst>
                <a:tab pos="1576070" algn="l"/>
              </a:tabLst>
            </a:pPr>
            <a:r>
              <a:rPr dirty="0" sz="1000" i="1">
                <a:latin typeface="Calibri"/>
                <a:cs typeface="Calibri"/>
              </a:rPr>
              <a:t>Spadek</a:t>
            </a:r>
            <a:r>
              <a:rPr dirty="0" sz="1000" spc="-6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podaży</a:t>
            </a:r>
            <a:r>
              <a:rPr dirty="0" sz="1000" spc="-35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(mb/d)</a:t>
            </a:r>
            <a:r>
              <a:rPr dirty="0" sz="1000" i="1">
                <a:latin typeface="Calibri"/>
                <a:cs typeface="Calibri"/>
              </a:rPr>
              <a:t>	Ceny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i="1">
                <a:latin typeface="Calibri"/>
                <a:cs typeface="Calibri"/>
              </a:rPr>
              <a:t>ropy</a:t>
            </a:r>
            <a:r>
              <a:rPr dirty="0" sz="1000" spc="-30" i="1">
                <a:latin typeface="Calibri"/>
                <a:cs typeface="Calibri"/>
              </a:rPr>
              <a:t> </a:t>
            </a:r>
            <a:r>
              <a:rPr dirty="0" sz="1000" spc="-10" i="1">
                <a:latin typeface="Calibri"/>
                <a:cs typeface="Calibri"/>
              </a:rPr>
              <a:t>(USD/b)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5832094" y="1585341"/>
            <a:ext cx="24917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400175" algn="l"/>
              </a:tabLst>
            </a:pP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Ropa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Brent</a:t>
            </a:r>
            <a:r>
              <a:rPr dirty="0" sz="1000" spc="-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(USD/b)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1000" b="1">
                <a:solidFill>
                  <a:srgbClr val="2D75B6"/>
                </a:solidFill>
                <a:latin typeface="Calibri"/>
                <a:cs typeface="Calibri"/>
              </a:rPr>
              <a:t>Gaz</a:t>
            </a:r>
            <a:r>
              <a:rPr dirty="0" sz="1000" spc="-30" b="1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2D75B6"/>
                </a:solidFill>
                <a:latin typeface="Calibri"/>
                <a:cs typeface="Calibri"/>
              </a:rPr>
              <a:t>TTF</a:t>
            </a:r>
            <a:r>
              <a:rPr dirty="0" sz="1000" spc="-15" b="1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2D75B6"/>
                </a:solidFill>
                <a:latin typeface="Calibri"/>
                <a:cs typeface="Calibri"/>
              </a:rPr>
              <a:t>(EUR/MWh)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05" name="object 10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69807" y="1588008"/>
            <a:ext cx="152400" cy="202691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26608" y="1578863"/>
            <a:ext cx="153924" cy="196596"/>
          </a:xfrm>
          <a:prstGeom prst="rect">
            <a:avLst/>
          </a:prstGeom>
        </p:spPr>
      </p:pic>
      <p:grpSp>
        <p:nvGrpSpPr>
          <p:cNvPr id="107" name="object 107" descr=""/>
          <p:cNvGrpSpPr/>
          <p:nvPr/>
        </p:nvGrpSpPr>
        <p:grpSpPr>
          <a:xfrm>
            <a:off x="5927216" y="1889760"/>
            <a:ext cx="2310130" cy="1661160"/>
            <a:chOff x="5927216" y="1889760"/>
            <a:chExt cx="2310130" cy="1661160"/>
          </a:xfrm>
        </p:grpSpPr>
        <p:sp>
          <p:nvSpPr>
            <p:cNvPr id="108" name="object 108" descr=""/>
            <p:cNvSpPr/>
            <p:nvPr/>
          </p:nvSpPr>
          <p:spPr>
            <a:xfrm>
              <a:off x="6160008" y="1889759"/>
              <a:ext cx="1083945" cy="1661795"/>
            </a:xfrm>
            <a:custGeom>
              <a:avLst/>
              <a:gdLst/>
              <a:ahLst/>
              <a:cxnLst/>
              <a:rect l="l" t="t" r="r" b="b"/>
              <a:pathLst>
                <a:path w="1083945" h="1661795">
                  <a:moveTo>
                    <a:pt x="394716" y="0"/>
                  </a:moveTo>
                  <a:lnTo>
                    <a:pt x="0" y="0"/>
                  </a:lnTo>
                  <a:lnTo>
                    <a:pt x="0" y="1661172"/>
                  </a:lnTo>
                  <a:lnTo>
                    <a:pt x="394716" y="1661172"/>
                  </a:lnTo>
                  <a:lnTo>
                    <a:pt x="394716" y="0"/>
                  </a:lnTo>
                  <a:close/>
                </a:path>
                <a:path w="1083945" h="1661795">
                  <a:moveTo>
                    <a:pt x="1083551" y="0"/>
                  </a:moveTo>
                  <a:lnTo>
                    <a:pt x="490715" y="0"/>
                  </a:lnTo>
                  <a:lnTo>
                    <a:pt x="490715" y="1661172"/>
                  </a:lnTo>
                  <a:lnTo>
                    <a:pt x="1083551" y="1661172"/>
                  </a:lnTo>
                  <a:lnTo>
                    <a:pt x="1083551" y="0"/>
                  </a:lnTo>
                  <a:close/>
                </a:path>
              </a:pathLst>
            </a:custGeom>
            <a:solidFill>
              <a:srgbClr val="FFEEE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7216" y="2004441"/>
              <a:ext cx="2309622" cy="1237297"/>
            </a:xfrm>
            <a:prstGeom prst="rect">
              <a:avLst/>
            </a:prstGeom>
          </p:spPr>
        </p:pic>
      </p:grpSp>
      <p:sp>
        <p:nvSpPr>
          <p:cNvPr id="110" name="object 110" descr=""/>
          <p:cNvSpPr txBox="1"/>
          <p:nvPr/>
        </p:nvSpPr>
        <p:spPr>
          <a:xfrm>
            <a:off x="5783326" y="3299586"/>
            <a:ext cx="3194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sty</a:t>
            </a:r>
            <a:r>
              <a:rPr dirty="0" sz="10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6238621" y="3299586"/>
            <a:ext cx="12376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sie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21</a:t>
            </a:r>
            <a:r>
              <a:rPr dirty="0" sz="1000" spc="235">
                <a:solidFill>
                  <a:srgbClr val="0D0D0D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mar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22</a:t>
            </a:r>
            <a:r>
              <a:rPr dirty="0" sz="1000" spc="180">
                <a:solidFill>
                  <a:srgbClr val="0D0D0D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paź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7546720" y="1765115"/>
            <a:ext cx="1384935" cy="171196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800735">
              <a:lnSpc>
                <a:spcPct val="100000"/>
              </a:lnSpc>
              <a:spcBef>
                <a:spcPts val="400"/>
              </a:spcBef>
              <a:tabLst>
                <a:tab pos="1151890" algn="l"/>
              </a:tabLst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350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550</a:t>
            </a:r>
            <a:endParaRPr sz="1000">
              <a:latin typeface="Calibri"/>
              <a:cs typeface="Calibri"/>
            </a:endParaRPr>
          </a:p>
          <a:p>
            <a:pPr marL="800735">
              <a:lnSpc>
                <a:spcPct val="100000"/>
              </a:lnSpc>
              <a:spcBef>
                <a:spcPts val="30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300</a:t>
            </a:r>
            <a:endParaRPr sz="1000">
              <a:latin typeface="Calibri"/>
              <a:cs typeface="Calibri"/>
            </a:endParaRPr>
          </a:p>
          <a:p>
            <a:pPr marL="800735">
              <a:lnSpc>
                <a:spcPts val="1015"/>
              </a:lnSpc>
              <a:spcBef>
                <a:spcPts val="2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250</a:t>
            </a:r>
            <a:endParaRPr sz="1000">
              <a:latin typeface="Calibri"/>
              <a:cs typeface="Calibri"/>
            </a:endParaRPr>
          </a:p>
          <a:p>
            <a:pPr marL="800735">
              <a:lnSpc>
                <a:spcPts val="1015"/>
              </a:lnSpc>
              <a:tabLst>
                <a:tab pos="1151890" algn="l"/>
              </a:tabLst>
            </a:pPr>
            <a:r>
              <a:rPr dirty="0" baseline="-36111" sz="1500" spc="-37">
                <a:solidFill>
                  <a:srgbClr val="0D0D0D"/>
                </a:solidFill>
                <a:latin typeface="Calibri"/>
                <a:cs typeface="Calibri"/>
              </a:rPr>
              <a:t>200</a:t>
            </a:r>
            <a:r>
              <a:rPr dirty="0" baseline="-36111" sz="15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400</a:t>
            </a:r>
            <a:endParaRPr sz="1000">
              <a:latin typeface="Calibri"/>
              <a:cs typeface="Calibri"/>
            </a:endParaRPr>
          </a:p>
          <a:p>
            <a:pPr algn="r" marR="30480">
              <a:lnSpc>
                <a:spcPts val="1040"/>
              </a:lnSpc>
              <a:spcBef>
                <a:spcPts val="8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350</a:t>
            </a:r>
            <a:endParaRPr sz="1000">
              <a:latin typeface="Calibri"/>
              <a:cs typeface="Calibri"/>
            </a:endParaRPr>
          </a:p>
          <a:p>
            <a:pPr marL="800735">
              <a:lnSpc>
                <a:spcPts val="1040"/>
              </a:lnSpc>
              <a:tabLst>
                <a:tab pos="1151890" algn="l"/>
              </a:tabLst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150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baseline="-22222" sz="1500" spc="-37">
                <a:solidFill>
                  <a:srgbClr val="0D0D0D"/>
                </a:solidFill>
                <a:latin typeface="Calibri"/>
                <a:cs typeface="Calibri"/>
              </a:rPr>
              <a:t>300</a:t>
            </a:r>
            <a:endParaRPr baseline="-22222" sz="1500">
              <a:latin typeface="Calibri"/>
              <a:cs typeface="Calibri"/>
            </a:endParaRPr>
          </a:p>
          <a:p>
            <a:pPr marL="800735">
              <a:lnSpc>
                <a:spcPct val="100000"/>
              </a:lnSpc>
              <a:spcBef>
                <a:spcPts val="295"/>
              </a:spcBef>
              <a:tabLst>
                <a:tab pos="1151890" algn="l"/>
              </a:tabLst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baseline="-11111" sz="1500" spc="-37">
                <a:solidFill>
                  <a:srgbClr val="0D0D0D"/>
                </a:solidFill>
                <a:latin typeface="Calibri"/>
                <a:cs typeface="Calibri"/>
              </a:rPr>
              <a:t>250</a:t>
            </a:r>
            <a:endParaRPr baseline="-11111" sz="1500">
              <a:latin typeface="Calibri"/>
              <a:cs typeface="Calibri"/>
            </a:endParaRPr>
          </a:p>
          <a:p>
            <a:pPr marL="800735">
              <a:lnSpc>
                <a:spcPct val="100000"/>
              </a:lnSpc>
              <a:spcBef>
                <a:spcPts val="300"/>
              </a:spcBef>
              <a:tabLst>
                <a:tab pos="1151890" algn="l"/>
              </a:tabLst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50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baseline="2777" sz="1500" spc="-37">
                <a:solidFill>
                  <a:srgbClr val="0D0D0D"/>
                </a:solidFill>
                <a:latin typeface="Calibri"/>
                <a:cs typeface="Calibri"/>
              </a:rPr>
              <a:t>200</a:t>
            </a:r>
            <a:endParaRPr baseline="2777" sz="1500">
              <a:latin typeface="Calibri"/>
              <a:cs typeface="Calibri"/>
            </a:endParaRPr>
          </a:p>
          <a:p>
            <a:pPr algn="r" marR="511175">
              <a:lnSpc>
                <a:spcPct val="100000"/>
              </a:lnSpc>
              <a:spcBef>
                <a:spcPts val="295"/>
              </a:spcBef>
            </a:pP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  <a:p>
            <a:pPr algn="r" marR="556895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maj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23</a:t>
            </a:r>
            <a:r>
              <a:rPr dirty="0" sz="1000" spc="215">
                <a:solidFill>
                  <a:srgbClr val="0D0D0D"/>
                </a:solidFill>
                <a:latin typeface="Calibri"/>
                <a:cs typeface="Calibri"/>
              </a:rPr>
              <a:t> 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gru</a:t>
            </a:r>
            <a:r>
              <a:rPr dirty="0" sz="10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5599429" y="1803603"/>
            <a:ext cx="918210" cy="150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ts val="1160"/>
              </a:lnSpc>
              <a:spcBef>
                <a:spcPts val="95"/>
              </a:spcBef>
              <a:tabLst>
                <a:tab pos="393700" algn="l"/>
              </a:tabLst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160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baseline="3086" sz="1350" spc="-15" i="1">
                <a:solidFill>
                  <a:srgbClr val="C00000"/>
                </a:solidFill>
                <a:latin typeface="Calibri"/>
                <a:cs typeface="Calibri"/>
              </a:rPr>
              <a:t>Szantaż</a:t>
            </a:r>
            <a:endParaRPr baseline="3086" sz="1350">
              <a:latin typeface="Calibri"/>
              <a:cs typeface="Calibri"/>
            </a:endParaRPr>
          </a:p>
          <a:p>
            <a:pPr marL="265430">
              <a:lnSpc>
                <a:spcPts val="990"/>
              </a:lnSpc>
            </a:pP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energetyczny</a:t>
            </a:r>
            <a:endParaRPr sz="900">
              <a:latin typeface="Calibri"/>
              <a:cs typeface="Calibri"/>
            </a:endParaRPr>
          </a:p>
          <a:p>
            <a:pPr marL="25400">
              <a:lnSpc>
                <a:spcPts val="1150"/>
              </a:lnSpc>
              <a:tabLst>
                <a:tab pos="463550" algn="l"/>
              </a:tabLst>
            </a:pPr>
            <a:r>
              <a:rPr dirty="0" baseline="19444" sz="1500" spc="-37">
                <a:solidFill>
                  <a:srgbClr val="0D0D0D"/>
                </a:solidFill>
                <a:latin typeface="Calibri"/>
                <a:cs typeface="Calibri"/>
              </a:rPr>
              <a:t>140</a:t>
            </a:r>
            <a:r>
              <a:rPr dirty="0" baseline="19444" sz="1500">
                <a:solidFill>
                  <a:srgbClr val="0D0D0D"/>
                </a:solidFill>
                <a:latin typeface="Calibri"/>
                <a:cs typeface="Calibri"/>
              </a:rPr>
              <a:t>	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Rosji</a:t>
            </a:r>
            <a:endParaRPr sz="900">
              <a:latin typeface="Calibri"/>
              <a:cs typeface="Calibri"/>
            </a:endParaRPr>
          </a:p>
          <a:p>
            <a:pPr algn="r" marR="690880">
              <a:lnSpc>
                <a:spcPct val="100000"/>
              </a:lnSpc>
              <a:spcBef>
                <a:spcPts val="19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120</a:t>
            </a:r>
            <a:endParaRPr sz="1000">
              <a:latin typeface="Calibri"/>
              <a:cs typeface="Calibri"/>
            </a:endParaRPr>
          </a:p>
          <a:p>
            <a:pPr algn="r" marR="690880">
              <a:lnSpc>
                <a:spcPct val="100000"/>
              </a:lnSpc>
              <a:spcBef>
                <a:spcPts val="550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  <a:p>
            <a:pPr algn="r" marR="692150">
              <a:lnSpc>
                <a:spcPct val="100000"/>
              </a:lnSpc>
              <a:spcBef>
                <a:spcPts val="54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80</a:t>
            </a:r>
            <a:endParaRPr sz="1000">
              <a:latin typeface="Calibri"/>
              <a:cs typeface="Calibri"/>
            </a:endParaRPr>
          </a:p>
          <a:p>
            <a:pPr algn="r" marR="692150">
              <a:lnSpc>
                <a:spcPct val="100000"/>
              </a:lnSpc>
              <a:spcBef>
                <a:spcPts val="54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60</a:t>
            </a:r>
            <a:endParaRPr sz="1000">
              <a:latin typeface="Calibri"/>
              <a:cs typeface="Calibri"/>
            </a:endParaRPr>
          </a:p>
          <a:p>
            <a:pPr algn="r" marR="692150">
              <a:lnSpc>
                <a:spcPct val="100000"/>
              </a:lnSpc>
              <a:spcBef>
                <a:spcPts val="545"/>
              </a:spcBef>
            </a:pP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6663563" y="1808226"/>
            <a:ext cx="5664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425" marR="5080" indent="-9906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900" spc="-1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faza</a:t>
            </a:r>
            <a:r>
              <a:rPr dirty="0" sz="900" spc="-2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wojny</a:t>
            </a:r>
            <a:r>
              <a:rPr dirty="0" sz="900" spc="50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C00000"/>
                </a:solidFill>
                <a:latin typeface="Calibri"/>
                <a:cs typeface="Calibri"/>
              </a:rPr>
              <a:t>i</a:t>
            </a:r>
            <a:r>
              <a:rPr dirty="0" sz="900" spc="-15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kryzys</a:t>
            </a:r>
            <a:r>
              <a:rPr dirty="0" sz="900" spc="50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900" spc="-10" i="1">
                <a:solidFill>
                  <a:srgbClr val="C00000"/>
                </a:solidFill>
                <a:latin typeface="Calibri"/>
                <a:cs typeface="Calibri"/>
              </a:rPr>
              <a:t>gazowy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846429" y="474726"/>
            <a:ext cx="2051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C00000"/>
                </a:solidFill>
                <a:latin typeface="Tahoma"/>
                <a:cs typeface="Tahoma"/>
              </a:rPr>
              <a:t>1.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Mrówczyński Krzysztof  (Departament Analiz Makroekonomicznych)</dc:creator>
  <dc:title>Prezentacja programu PowerPoint</dc:title>
  <dcterms:created xsi:type="dcterms:W3CDTF">2024-03-02T06:41:17Z</dcterms:created>
  <dcterms:modified xsi:type="dcterms:W3CDTF">2024-03-02T06:41:17Z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2024-03-02T00:00:00Z</vt:filetime>
  </property>
  <property fmtid="{D5CDD505-2E9C-101B-9397-08002B2CF9AE}" pid="5" name="MSIP_Label_e926a907-a439-4552-97d4-cf3e4f94d4c9_ActionId">
    <vt:lpwstr>71a18e7e-e570-4c04-8276-d3fca7c8661c</vt:lpwstr>
  </property>
  <property fmtid="{D5CDD505-2E9C-101B-9397-08002B2CF9AE}" pid="6" name="MSIP_Label_e926a907-a439-4552-97d4-cf3e4f94d4c9_ContentBits">
    <vt:lpwstr>0</vt:lpwstr>
  </property>
  <property fmtid="{D5CDD505-2E9C-101B-9397-08002B2CF9AE}" pid="7" name="MSIP_Label_e926a907-a439-4552-97d4-cf3e4f94d4c9_Enabled">
    <vt:lpwstr>true</vt:lpwstr>
  </property>
  <property fmtid="{D5CDD505-2E9C-101B-9397-08002B2CF9AE}" pid="8" name="MSIP_Label_e926a907-a439-4552-97d4-cf3e4f94d4c9_Method">
    <vt:lpwstr>Standard</vt:lpwstr>
  </property>
  <property fmtid="{D5CDD505-2E9C-101B-9397-08002B2CF9AE}" pid="9" name="MSIP_Label_e926a907-a439-4552-97d4-cf3e4f94d4c9_Name">
    <vt:lpwstr>Bank Pekao SA – Do użytku służbowego</vt:lpwstr>
  </property>
  <property fmtid="{D5CDD505-2E9C-101B-9397-08002B2CF9AE}" pid="10" name="MSIP_Label_e926a907-a439-4552-97d4-cf3e4f94d4c9_SetDate">
    <vt:lpwstr>2023-12-11T09:33:27Z</vt:lpwstr>
  </property>
  <property fmtid="{D5CDD505-2E9C-101B-9397-08002B2CF9AE}" pid="11" name="MSIP_Label_e926a907-a439-4552-97d4-cf3e4f94d4c9_SiteId">
    <vt:lpwstr>72d4cc57-c098-4169-86a9-284d255e89f2</vt:lpwstr>
  </property>
  <property fmtid="{D5CDD505-2E9C-101B-9397-08002B2CF9AE}" pid="12" name="Producer">
    <vt:lpwstr>Microsoft® PowerPoint® for Microsoft 365</vt:lpwstr>
  </property>
</Properties>
</file>